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0"/>
  </p:notesMasterIdLst>
  <p:sldIdLst>
    <p:sldId id="270" r:id="rId2"/>
    <p:sldId id="299" r:id="rId3"/>
    <p:sldId id="291" r:id="rId4"/>
    <p:sldId id="264" r:id="rId5"/>
    <p:sldId id="266" r:id="rId6"/>
    <p:sldId id="300" r:id="rId7"/>
    <p:sldId id="286" r:id="rId8"/>
    <p:sldId id="301" r:id="rId9"/>
    <p:sldId id="302" r:id="rId10"/>
    <p:sldId id="303" r:id="rId11"/>
    <p:sldId id="306" r:id="rId12"/>
    <p:sldId id="304" r:id="rId13"/>
    <p:sldId id="307" r:id="rId14"/>
    <p:sldId id="305" r:id="rId15"/>
    <p:sldId id="308" r:id="rId16"/>
    <p:sldId id="309" r:id="rId17"/>
    <p:sldId id="311" r:id="rId18"/>
    <p:sldId id="310" r:id="rId19"/>
    <p:sldId id="312" r:id="rId20"/>
    <p:sldId id="313" r:id="rId21"/>
    <p:sldId id="314" r:id="rId22"/>
    <p:sldId id="315" r:id="rId23"/>
    <p:sldId id="316" r:id="rId24"/>
    <p:sldId id="317" r:id="rId25"/>
    <p:sldId id="318" r:id="rId26"/>
    <p:sldId id="319" r:id="rId27"/>
    <p:sldId id="320" r:id="rId28"/>
    <p:sldId id="269"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2D2"/>
    <a:srgbClr val="227B60"/>
    <a:srgbClr val="F6F6F6"/>
    <a:srgbClr val="74C3FB"/>
    <a:srgbClr val="EDF7FF"/>
    <a:srgbClr val="000000"/>
    <a:srgbClr val="363331"/>
    <a:srgbClr val="0E0E0E"/>
    <a:srgbClr val="323232"/>
    <a:srgbClr val="4646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57" autoAdjust="0"/>
    <p:restoredTop sz="96242" autoAdjust="0"/>
  </p:normalViewPr>
  <p:slideViewPr>
    <p:cSldViewPr snapToGrid="0" showGuides="1">
      <p:cViewPr>
        <p:scale>
          <a:sx n="100" d="100"/>
          <a:sy n="100" d="100"/>
        </p:scale>
        <p:origin x="534" y="228"/>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DE69C-71B2-45EE-B47D-B3747E003031}" type="datetimeFigureOut">
              <a:rPr lang="en-GB" smtClean="0"/>
              <a:t>23/01/2026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684B36-F4F9-41E5-9CFE-479B479AE55F}" type="slidenum">
              <a:rPr lang="en-GB" smtClean="0"/>
              <a:t>‹#›</a:t>
            </a:fld>
            <a:endParaRPr lang="en-GB"/>
          </a:p>
        </p:txBody>
      </p:sp>
    </p:spTree>
    <p:extLst>
      <p:ext uri="{BB962C8B-B14F-4D97-AF65-F5344CB8AC3E}">
        <p14:creationId xmlns:p14="http://schemas.microsoft.com/office/powerpoint/2010/main" val="3459447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a:t>
            </a:fld>
            <a:endParaRPr lang="en-GB"/>
          </a:p>
        </p:txBody>
      </p:sp>
    </p:spTree>
    <p:extLst>
      <p:ext uri="{BB962C8B-B14F-4D97-AF65-F5344CB8AC3E}">
        <p14:creationId xmlns:p14="http://schemas.microsoft.com/office/powerpoint/2010/main" val="2633112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15</a:t>
            </a:fld>
            <a:endParaRPr lang="en-GB"/>
          </a:p>
        </p:txBody>
      </p:sp>
    </p:spTree>
    <p:extLst>
      <p:ext uri="{BB962C8B-B14F-4D97-AF65-F5344CB8AC3E}">
        <p14:creationId xmlns:p14="http://schemas.microsoft.com/office/powerpoint/2010/main" val="42853710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16</a:t>
            </a:fld>
            <a:endParaRPr lang="en-GB"/>
          </a:p>
        </p:txBody>
      </p:sp>
    </p:spTree>
    <p:extLst>
      <p:ext uri="{BB962C8B-B14F-4D97-AF65-F5344CB8AC3E}">
        <p14:creationId xmlns:p14="http://schemas.microsoft.com/office/powerpoint/2010/main" val="1742878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17</a:t>
            </a:fld>
            <a:endParaRPr lang="en-GB"/>
          </a:p>
        </p:txBody>
      </p:sp>
    </p:spTree>
    <p:extLst>
      <p:ext uri="{BB962C8B-B14F-4D97-AF65-F5344CB8AC3E}">
        <p14:creationId xmlns:p14="http://schemas.microsoft.com/office/powerpoint/2010/main" val="511203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18</a:t>
            </a:fld>
            <a:endParaRPr lang="en-GB"/>
          </a:p>
        </p:txBody>
      </p:sp>
    </p:spTree>
    <p:extLst>
      <p:ext uri="{BB962C8B-B14F-4D97-AF65-F5344CB8AC3E}">
        <p14:creationId xmlns:p14="http://schemas.microsoft.com/office/powerpoint/2010/main" val="3517251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19</a:t>
            </a:fld>
            <a:endParaRPr lang="en-GB"/>
          </a:p>
        </p:txBody>
      </p:sp>
    </p:spTree>
    <p:extLst>
      <p:ext uri="{BB962C8B-B14F-4D97-AF65-F5344CB8AC3E}">
        <p14:creationId xmlns:p14="http://schemas.microsoft.com/office/powerpoint/2010/main" val="2731671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20</a:t>
            </a:fld>
            <a:endParaRPr lang="en-GB"/>
          </a:p>
        </p:txBody>
      </p:sp>
    </p:spTree>
    <p:extLst>
      <p:ext uri="{BB962C8B-B14F-4D97-AF65-F5344CB8AC3E}">
        <p14:creationId xmlns:p14="http://schemas.microsoft.com/office/powerpoint/2010/main" val="10117516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21</a:t>
            </a:fld>
            <a:endParaRPr lang="en-GB"/>
          </a:p>
        </p:txBody>
      </p:sp>
    </p:spTree>
    <p:extLst>
      <p:ext uri="{BB962C8B-B14F-4D97-AF65-F5344CB8AC3E}">
        <p14:creationId xmlns:p14="http://schemas.microsoft.com/office/powerpoint/2010/main" val="3763738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22</a:t>
            </a:fld>
            <a:endParaRPr lang="en-GB"/>
          </a:p>
        </p:txBody>
      </p:sp>
    </p:spTree>
    <p:extLst>
      <p:ext uri="{BB962C8B-B14F-4D97-AF65-F5344CB8AC3E}">
        <p14:creationId xmlns:p14="http://schemas.microsoft.com/office/powerpoint/2010/main" val="4282758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23</a:t>
            </a:fld>
            <a:endParaRPr lang="en-GB"/>
          </a:p>
        </p:txBody>
      </p:sp>
    </p:spTree>
    <p:extLst>
      <p:ext uri="{BB962C8B-B14F-4D97-AF65-F5344CB8AC3E}">
        <p14:creationId xmlns:p14="http://schemas.microsoft.com/office/powerpoint/2010/main" val="2797379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24</a:t>
            </a:fld>
            <a:endParaRPr lang="en-GB"/>
          </a:p>
        </p:txBody>
      </p:sp>
    </p:spTree>
    <p:extLst>
      <p:ext uri="{BB962C8B-B14F-4D97-AF65-F5344CB8AC3E}">
        <p14:creationId xmlns:p14="http://schemas.microsoft.com/office/powerpoint/2010/main" val="339862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4</a:t>
            </a:fld>
            <a:endParaRPr lang="en-GB"/>
          </a:p>
        </p:txBody>
      </p:sp>
    </p:spTree>
    <p:extLst>
      <p:ext uri="{BB962C8B-B14F-4D97-AF65-F5344CB8AC3E}">
        <p14:creationId xmlns:p14="http://schemas.microsoft.com/office/powerpoint/2010/main" val="27615941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25</a:t>
            </a:fld>
            <a:endParaRPr lang="en-GB"/>
          </a:p>
        </p:txBody>
      </p:sp>
    </p:spTree>
    <p:extLst>
      <p:ext uri="{BB962C8B-B14F-4D97-AF65-F5344CB8AC3E}">
        <p14:creationId xmlns:p14="http://schemas.microsoft.com/office/powerpoint/2010/main" val="13335636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26</a:t>
            </a:fld>
            <a:endParaRPr lang="en-GB"/>
          </a:p>
        </p:txBody>
      </p:sp>
    </p:spTree>
    <p:extLst>
      <p:ext uri="{BB962C8B-B14F-4D97-AF65-F5344CB8AC3E}">
        <p14:creationId xmlns:p14="http://schemas.microsoft.com/office/powerpoint/2010/main" val="3119253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27</a:t>
            </a:fld>
            <a:endParaRPr lang="en-GB"/>
          </a:p>
        </p:txBody>
      </p:sp>
    </p:spTree>
    <p:extLst>
      <p:ext uri="{BB962C8B-B14F-4D97-AF65-F5344CB8AC3E}">
        <p14:creationId xmlns:p14="http://schemas.microsoft.com/office/powerpoint/2010/main" val="3647363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28</a:t>
            </a:fld>
            <a:endParaRPr lang="en-GB"/>
          </a:p>
        </p:txBody>
      </p:sp>
    </p:spTree>
    <p:extLst>
      <p:ext uri="{BB962C8B-B14F-4D97-AF65-F5344CB8AC3E}">
        <p14:creationId xmlns:p14="http://schemas.microsoft.com/office/powerpoint/2010/main" val="3598445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6</a:t>
            </a:fld>
            <a:endParaRPr lang="en-GB"/>
          </a:p>
        </p:txBody>
      </p:sp>
    </p:spTree>
    <p:extLst>
      <p:ext uri="{BB962C8B-B14F-4D97-AF65-F5344CB8AC3E}">
        <p14:creationId xmlns:p14="http://schemas.microsoft.com/office/powerpoint/2010/main" val="2380329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7</a:t>
            </a:fld>
            <a:endParaRPr lang="en-GB"/>
          </a:p>
        </p:txBody>
      </p:sp>
    </p:spTree>
    <p:extLst>
      <p:ext uri="{BB962C8B-B14F-4D97-AF65-F5344CB8AC3E}">
        <p14:creationId xmlns:p14="http://schemas.microsoft.com/office/powerpoint/2010/main" val="1260861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8</a:t>
            </a:fld>
            <a:endParaRPr lang="en-GB"/>
          </a:p>
        </p:txBody>
      </p:sp>
    </p:spTree>
    <p:extLst>
      <p:ext uri="{BB962C8B-B14F-4D97-AF65-F5344CB8AC3E}">
        <p14:creationId xmlns:p14="http://schemas.microsoft.com/office/powerpoint/2010/main" val="3927239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9</a:t>
            </a:fld>
            <a:endParaRPr lang="en-GB"/>
          </a:p>
        </p:txBody>
      </p:sp>
    </p:spTree>
    <p:extLst>
      <p:ext uri="{BB962C8B-B14F-4D97-AF65-F5344CB8AC3E}">
        <p14:creationId xmlns:p14="http://schemas.microsoft.com/office/powerpoint/2010/main" val="3457966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10</a:t>
            </a:fld>
            <a:endParaRPr lang="en-GB"/>
          </a:p>
        </p:txBody>
      </p:sp>
    </p:spTree>
    <p:extLst>
      <p:ext uri="{BB962C8B-B14F-4D97-AF65-F5344CB8AC3E}">
        <p14:creationId xmlns:p14="http://schemas.microsoft.com/office/powerpoint/2010/main" val="1389675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13</a:t>
            </a:fld>
            <a:endParaRPr lang="en-GB"/>
          </a:p>
        </p:txBody>
      </p:sp>
    </p:spTree>
    <p:extLst>
      <p:ext uri="{BB962C8B-B14F-4D97-AF65-F5344CB8AC3E}">
        <p14:creationId xmlns:p14="http://schemas.microsoft.com/office/powerpoint/2010/main" val="219452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14</a:t>
            </a:fld>
            <a:endParaRPr lang="en-GB"/>
          </a:p>
        </p:txBody>
      </p:sp>
    </p:spTree>
    <p:extLst>
      <p:ext uri="{BB962C8B-B14F-4D97-AF65-F5344CB8AC3E}">
        <p14:creationId xmlns:p14="http://schemas.microsoft.com/office/powerpoint/2010/main" val="874879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sv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タイトル">
    <p:spTree>
      <p:nvGrpSpPr>
        <p:cNvPr id="1" name=""/>
        <p:cNvGrpSpPr/>
        <p:nvPr/>
      </p:nvGrpSpPr>
      <p:grpSpPr>
        <a:xfrm>
          <a:off x="0" y="0"/>
          <a:ext cx="0" cy="0"/>
          <a:chOff x="0" y="0"/>
          <a:chExt cx="0" cy="0"/>
        </a:xfrm>
      </p:grpSpPr>
      <p:pic>
        <p:nvPicPr>
          <p:cNvPr id="9" name="Picture 8" descr="Shape&#10;&#10;Description automatically generated with medium confidence">
            <a:extLst>
              <a:ext uri="{FF2B5EF4-FFF2-40B4-BE49-F238E27FC236}">
                <a16:creationId xmlns:a16="http://schemas.microsoft.com/office/drawing/2014/main" id="{E7D38789-914E-76E0-A95E-CBCB641468A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3668889" cy="2474102"/>
          </a:xfrm>
          <a:prstGeom prst="rect">
            <a:avLst/>
          </a:prstGeom>
        </p:spPr>
      </p:pic>
      <p:sp>
        <p:nvSpPr>
          <p:cNvPr id="23" name="Rectangle 22">
            <a:extLst>
              <a:ext uri="{FF2B5EF4-FFF2-40B4-BE49-F238E27FC236}">
                <a16:creationId xmlns:a16="http://schemas.microsoft.com/office/drawing/2014/main" id="{B3831F99-D806-D7B8-AA7C-1B61551E53A4}"/>
              </a:ext>
            </a:extLst>
          </p:cNvPr>
          <p:cNvSpPr/>
          <p:nvPr userDrawn="1"/>
        </p:nvSpPr>
        <p:spPr>
          <a:xfrm>
            <a:off x="0" y="6138000"/>
            <a:ext cx="12192000" cy="720000"/>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35000"/>
              </a:lnSpc>
            </a:pPr>
            <a:endParaRPr lang="en-GB" sz="1300" dirty="0">
              <a:solidFill>
                <a:schemeClr val="bg1"/>
              </a:solidFill>
            </a:endParaRPr>
          </a:p>
        </p:txBody>
      </p:sp>
      <p:pic>
        <p:nvPicPr>
          <p:cNvPr id="17" name="Graphic 16">
            <a:extLst>
              <a:ext uri="{FF2B5EF4-FFF2-40B4-BE49-F238E27FC236}">
                <a16:creationId xmlns:a16="http://schemas.microsoft.com/office/drawing/2014/main" id="{7EF16466-CD0B-E161-2512-3070781E249D}"/>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3237" y="6302379"/>
            <a:ext cx="309321" cy="360000"/>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a:xfrm>
            <a:off x="479425" y="2813464"/>
            <a:ext cx="11233150" cy="2109719"/>
          </a:xfrm>
        </p:spPr>
        <p:txBody>
          <a:bodyPr/>
          <a:lstStyle>
            <a:lvl1pPr algn="ctr">
              <a:lnSpc>
                <a:spcPct val="100000"/>
              </a:lnSpc>
              <a:defRPr sz="5300">
                <a:solidFill>
                  <a:schemeClr val="tx1"/>
                </a:solidFill>
              </a:defRPr>
            </a:lvl1pPr>
          </a:lstStyle>
          <a:p>
            <a:r>
              <a:rPr lang="en-US" dirty="0"/>
              <a:t>Click to edit title</a:t>
            </a:r>
            <a:endParaRPr lang="en-GB" dirty="0"/>
          </a:p>
        </p:txBody>
      </p:sp>
      <p:sp>
        <p:nvSpPr>
          <p:cNvPr id="13" name="Text Placeholder 12">
            <a:extLst>
              <a:ext uri="{FF2B5EF4-FFF2-40B4-BE49-F238E27FC236}">
                <a16:creationId xmlns:a16="http://schemas.microsoft.com/office/drawing/2014/main" id="{93AFAAE6-3C50-3DBA-F623-EA2742DEB92C}"/>
              </a:ext>
            </a:extLst>
          </p:cNvPr>
          <p:cNvSpPr>
            <a:spLocks noGrp="1"/>
          </p:cNvSpPr>
          <p:nvPr>
            <p:ph type="body" sz="quarter" idx="13" hasCustomPrompt="1"/>
          </p:nvPr>
        </p:nvSpPr>
        <p:spPr>
          <a:xfrm>
            <a:off x="2312195" y="1623392"/>
            <a:ext cx="7567611" cy="1126228"/>
          </a:xfrm>
        </p:spPr>
        <p:txBody>
          <a:bodyPr anchor="b" anchorCtr="0"/>
          <a:lstStyle>
            <a:lvl1pPr marL="0" indent="0" algn="ctr">
              <a:buNone/>
              <a:defRPr sz="1600"/>
            </a:lvl1pPr>
            <a:lvl2pPr marL="360000" indent="0" algn="ctr">
              <a:buNone/>
              <a:defRPr sz="1600"/>
            </a:lvl2pPr>
            <a:lvl3pPr algn="ctr">
              <a:defRPr sz="1600"/>
            </a:lvl3pPr>
            <a:lvl4pPr algn="ctr">
              <a:defRPr sz="1600"/>
            </a:lvl4pPr>
            <a:lvl5pPr algn="ctr">
              <a:defRPr sz="1600"/>
            </a:lvl5pPr>
          </a:lstStyle>
          <a:p>
            <a:pPr lvl="0"/>
            <a:r>
              <a:rPr lang="en-US" dirty="0"/>
              <a:t>Click to edit text</a:t>
            </a:r>
          </a:p>
        </p:txBody>
      </p:sp>
      <p:sp>
        <p:nvSpPr>
          <p:cNvPr id="12" name="正方形/長方形 11">
            <a:extLst>
              <a:ext uri="{FF2B5EF4-FFF2-40B4-BE49-F238E27FC236}">
                <a16:creationId xmlns:a16="http://schemas.microsoft.com/office/drawing/2014/main" id="{828B8093-1ED9-4144-BFB0-CB068B607124}"/>
              </a:ext>
            </a:extLst>
          </p:cNvPr>
          <p:cNvSpPr/>
          <p:nvPr userDrawn="1"/>
        </p:nvSpPr>
        <p:spPr>
          <a:xfrm>
            <a:off x="9879806" y="-1703"/>
            <a:ext cx="2312194"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lnSpc>
                <a:spcPct val="135000"/>
              </a:lnSpc>
            </a:pPr>
            <a:endParaRPr kumimoji="1" lang="ja-JP" altLang="en-US" sz="1300" dirty="0" err="1">
              <a:solidFill>
                <a:schemeClr val="bg1"/>
              </a:solidFill>
            </a:endParaRPr>
          </a:p>
        </p:txBody>
      </p:sp>
      <p:sp>
        <p:nvSpPr>
          <p:cNvPr id="24" name="TextBox 23">
            <a:extLst>
              <a:ext uri="{FF2B5EF4-FFF2-40B4-BE49-F238E27FC236}">
                <a16:creationId xmlns:a16="http://schemas.microsoft.com/office/drawing/2014/main" id="{DCDFE4AA-3312-A3E8-5498-3C19C23C1EA6}"/>
              </a:ext>
            </a:extLst>
          </p:cNvPr>
          <p:cNvSpPr txBox="1"/>
          <p:nvPr userDrawn="1"/>
        </p:nvSpPr>
        <p:spPr>
          <a:xfrm>
            <a:off x="10198468" y="817489"/>
            <a:ext cx="1571522" cy="95174"/>
          </a:xfrm>
          <a:prstGeom prst="rect">
            <a:avLst/>
          </a:prstGeom>
          <a:noFill/>
        </p:spPr>
        <p:txBody>
          <a:bodyPr wrap="square" lIns="0" tIns="0" rIns="0" bIns="0" rtlCol="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700" b="0" i="0" u="none" strike="noStrike" spc="20" baseline="0" dirty="0">
                <a:solidFill>
                  <a:schemeClr val="tx1"/>
                </a:solidFill>
                <a:latin typeface="BIZ UDPGothic" panose="020B0400000000000000" pitchFamily="34" charset="-128"/>
                <a:ea typeface="BIZ UDPGothic" panose="020B0400000000000000" pitchFamily="34" charset="-128"/>
              </a:rPr>
              <a:t>よりよく、寄り添う 経費精算クラウド</a:t>
            </a:r>
          </a:p>
        </p:txBody>
      </p:sp>
      <p:pic>
        <p:nvPicPr>
          <p:cNvPr id="14" name="Graphic 10">
            <a:extLst>
              <a:ext uri="{FF2B5EF4-FFF2-40B4-BE49-F238E27FC236}">
                <a16:creationId xmlns:a16="http://schemas.microsoft.com/office/drawing/2014/main" id="{27C79252-0B36-9F05-BE24-F7C211BAB53E}"/>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09575" y="242894"/>
            <a:ext cx="1566000" cy="489375"/>
          </a:xfrm>
          <a:prstGeom prst="rect">
            <a:avLst/>
          </a:prstGeom>
        </p:spPr>
      </p:pic>
    </p:spTree>
    <p:extLst>
      <p:ext uri="{BB962C8B-B14F-4D97-AF65-F5344CB8AC3E}">
        <p14:creationId xmlns:p14="http://schemas.microsoft.com/office/powerpoint/2010/main" val="3684907584"/>
      </p:ext>
    </p:extLst>
  </p:cSld>
  <p:clrMapOvr>
    <a:masterClrMapping/>
  </p:clrMapOvr>
  <p:extLst>
    <p:ext uri="{DCECCB84-F9BA-43D5-87BE-67443E8EF086}">
      <p15:sldGuideLst xmlns:p15="http://schemas.microsoft.com/office/powerpoint/2012/main">
        <p15:guide id="3" orient="horz" pos="3861" userDrawn="1">
          <p15:clr>
            <a:srgbClr val="A4A3A4"/>
          </p15:clr>
        </p15:guide>
        <p15:guide id="5" orient="horz" pos="300" userDrawn="1">
          <p15:clr>
            <a:srgbClr val="A4A3A4"/>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１コラム">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p>
            <a:r>
              <a:rPr lang="en-US" dirty="0"/>
              <a:t>Click to edit title</a:t>
            </a:r>
            <a:endParaRPr lang="en-GB" dirty="0"/>
          </a:p>
        </p:txBody>
      </p:sp>
      <p:sp>
        <p:nvSpPr>
          <p:cNvPr id="3" name="Content Placeholder 2">
            <a:extLst>
              <a:ext uri="{FF2B5EF4-FFF2-40B4-BE49-F238E27FC236}">
                <a16:creationId xmlns:a16="http://schemas.microsoft.com/office/drawing/2014/main" id="{47592C86-874E-1B04-832F-0B1EBC176EDA}"/>
              </a:ext>
            </a:extLst>
          </p:cNvPr>
          <p:cNvSpPr>
            <a:spLocks noGrp="1"/>
          </p:cNvSpPr>
          <p:nvPr>
            <p:ph sz="half" idx="1" hasCustomPrompt="1"/>
          </p:nvPr>
        </p:nvSpPr>
        <p:spPr>
          <a:xfrm>
            <a:off x="479424" y="1376361"/>
            <a:ext cx="11233149" cy="4932363"/>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1106557251"/>
      </p:ext>
    </p:extLst>
  </p:cSld>
  <p:clrMapOvr>
    <a:masterClrMapping/>
  </p:clrMapOvr>
  <p:extLst>
    <p:ext uri="{DCECCB84-F9BA-43D5-87BE-67443E8EF086}">
      <p15:sldGuideLst xmlns:p15="http://schemas.microsoft.com/office/powerpoint/2012/main">
        <p15:guide id="1" pos="3727">
          <p15:clr>
            <a:srgbClr val="A4A3A4"/>
          </p15:clr>
        </p15:guide>
        <p15:guide id="2" pos="3953">
          <p15:clr>
            <a:srgbClr val="A4A3A4"/>
          </p15:clr>
        </p15:guide>
        <p15:guide id="3" orient="horz" pos="3974">
          <p15:clr>
            <a:srgbClr val="A4A3A4"/>
          </p15:clr>
        </p15:guide>
        <p15:guide id="4" orient="horz" pos="867">
          <p15:clr>
            <a:srgbClr val="A4A3A4"/>
          </p15:clr>
        </p15:guide>
        <p15:guide id="5" orient="horz" pos="232">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タイトル">
    <p:spTree>
      <p:nvGrpSpPr>
        <p:cNvPr id="1" name=""/>
        <p:cNvGrpSpPr/>
        <p:nvPr/>
      </p:nvGrpSpPr>
      <p:grpSpPr>
        <a:xfrm>
          <a:off x="0" y="0"/>
          <a:ext cx="0" cy="0"/>
          <a:chOff x="0" y="0"/>
          <a:chExt cx="0" cy="0"/>
        </a:xfrm>
      </p:grpSpPr>
      <p:pic>
        <p:nvPicPr>
          <p:cNvPr id="9" name="Picture 8" descr="Shape&#10;&#10;Description automatically generated with medium confidence">
            <a:extLst>
              <a:ext uri="{FF2B5EF4-FFF2-40B4-BE49-F238E27FC236}">
                <a16:creationId xmlns:a16="http://schemas.microsoft.com/office/drawing/2014/main" id="{E7D38789-914E-76E0-A95E-CBCB641468A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3668889" cy="2474102"/>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a:xfrm>
            <a:off x="479425" y="2813464"/>
            <a:ext cx="11233150" cy="2109719"/>
          </a:xfrm>
        </p:spPr>
        <p:txBody>
          <a:bodyPr/>
          <a:lstStyle>
            <a:lvl1pPr algn="ctr">
              <a:lnSpc>
                <a:spcPct val="100000"/>
              </a:lnSpc>
              <a:defRPr sz="5300">
                <a:solidFill>
                  <a:schemeClr val="tx1"/>
                </a:solidFill>
              </a:defRPr>
            </a:lvl1pPr>
          </a:lstStyle>
          <a:p>
            <a:r>
              <a:rPr lang="en-US" dirty="0"/>
              <a:t>Click to edit title</a:t>
            </a:r>
            <a:endParaRPr lang="en-GB" dirty="0"/>
          </a:p>
        </p:txBody>
      </p:sp>
      <p:sp>
        <p:nvSpPr>
          <p:cNvPr id="13" name="Text Placeholder 12">
            <a:extLst>
              <a:ext uri="{FF2B5EF4-FFF2-40B4-BE49-F238E27FC236}">
                <a16:creationId xmlns:a16="http://schemas.microsoft.com/office/drawing/2014/main" id="{93AFAAE6-3C50-3DBA-F623-EA2742DEB92C}"/>
              </a:ext>
            </a:extLst>
          </p:cNvPr>
          <p:cNvSpPr>
            <a:spLocks noGrp="1"/>
          </p:cNvSpPr>
          <p:nvPr>
            <p:ph type="body" sz="quarter" idx="13" hasCustomPrompt="1"/>
          </p:nvPr>
        </p:nvSpPr>
        <p:spPr>
          <a:xfrm>
            <a:off x="2312195" y="1623392"/>
            <a:ext cx="7567611" cy="1126228"/>
          </a:xfrm>
        </p:spPr>
        <p:txBody>
          <a:bodyPr anchor="b" anchorCtr="0"/>
          <a:lstStyle>
            <a:lvl1pPr marL="0" indent="0" algn="ctr">
              <a:buNone/>
              <a:defRPr sz="1600"/>
            </a:lvl1pPr>
            <a:lvl2pPr marL="360000" indent="0" algn="ctr">
              <a:buNone/>
              <a:defRPr sz="1600"/>
            </a:lvl2pPr>
            <a:lvl3pPr algn="ctr">
              <a:defRPr sz="1600"/>
            </a:lvl3pPr>
            <a:lvl4pPr algn="ctr">
              <a:defRPr sz="1600"/>
            </a:lvl4pPr>
            <a:lvl5pPr algn="ctr">
              <a:defRPr sz="1600"/>
            </a:lvl5pPr>
          </a:lstStyle>
          <a:p>
            <a:pPr lvl="0"/>
            <a:r>
              <a:rPr lang="en-US" dirty="0"/>
              <a:t>Click to edit text</a:t>
            </a:r>
          </a:p>
        </p:txBody>
      </p:sp>
      <p:sp>
        <p:nvSpPr>
          <p:cNvPr id="12" name="正方形/長方形 11">
            <a:extLst>
              <a:ext uri="{FF2B5EF4-FFF2-40B4-BE49-F238E27FC236}">
                <a16:creationId xmlns:a16="http://schemas.microsoft.com/office/drawing/2014/main" id="{828B8093-1ED9-4144-BFB0-CB068B607124}"/>
              </a:ext>
            </a:extLst>
          </p:cNvPr>
          <p:cNvSpPr/>
          <p:nvPr userDrawn="1"/>
        </p:nvSpPr>
        <p:spPr>
          <a:xfrm>
            <a:off x="9879806" y="-1703"/>
            <a:ext cx="2312194"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lnSpc>
                <a:spcPct val="135000"/>
              </a:lnSpc>
            </a:pPr>
            <a:endParaRPr kumimoji="1" lang="ja-JP" altLang="en-US" sz="1300" dirty="0" err="1">
              <a:solidFill>
                <a:schemeClr val="bg1"/>
              </a:solidFill>
            </a:endParaRPr>
          </a:p>
        </p:txBody>
      </p:sp>
      <p:sp>
        <p:nvSpPr>
          <p:cNvPr id="24" name="TextBox 23">
            <a:extLst>
              <a:ext uri="{FF2B5EF4-FFF2-40B4-BE49-F238E27FC236}">
                <a16:creationId xmlns:a16="http://schemas.microsoft.com/office/drawing/2014/main" id="{DCDFE4AA-3312-A3E8-5498-3C19C23C1EA6}"/>
              </a:ext>
            </a:extLst>
          </p:cNvPr>
          <p:cNvSpPr txBox="1"/>
          <p:nvPr userDrawn="1"/>
        </p:nvSpPr>
        <p:spPr>
          <a:xfrm>
            <a:off x="10198468" y="817489"/>
            <a:ext cx="1571522" cy="95174"/>
          </a:xfrm>
          <a:prstGeom prst="rect">
            <a:avLst/>
          </a:prstGeom>
          <a:noFill/>
        </p:spPr>
        <p:txBody>
          <a:bodyPr wrap="square" lIns="0" tIns="0" rIns="0" bIns="0" rtlCol="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700" b="0" i="0" u="none" strike="noStrike" spc="20" baseline="0" dirty="0">
                <a:solidFill>
                  <a:schemeClr val="tx1"/>
                </a:solidFill>
                <a:latin typeface="BIZ UDPGothic" panose="020B0400000000000000" pitchFamily="34" charset="-128"/>
                <a:ea typeface="BIZ UDPGothic" panose="020B0400000000000000" pitchFamily="34" charset="-128"/>
              </a:rPr>
              <a:t>よりよく、寄り添う 経費精算クラウド</a:t>
            </a:r>
          </a:p>
        </p:txBody>
      </p:sp>
      <p:pic>
        <p:nvPicPr>
          <p:cNvPr id="14" name="Graphic 10">
            <a:extLst>
              <a:ext uri="{FF2B5EF4-FFF2-40B4-BE49-F238E27FC236}">
                <a16:creationId xmlns:a16="http://schemas.microsoft.com/office/drawing/2014/main" id="{27C79252-0B36-9F05-BE24-F7C211BAB53E}"/>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9575" y="242894"/>
            <a:ext cx="1566000" cy="489375"/>
          </a:xfrm>
          <a:prstGeom prst="rect">
            <a:avLst/>
          </a:prstGeom>
        </p:spPr>
      </p:pic>
    </p:spTree>
    <p:extLst>
      <p:ext uri="{BB962C8B-B14F-4D97-AF65-F5344CB8AC3E}">
        <p14:creationId xmlns:p14="http://schemas.microsoft.com/office/powerpoint/2010/main" val="3749368035"/>
      </p:ext>
    </p:extLst>
  </p:cSld>
  <p:clrMapOvr>
    <a:masterClrMapping/>
  </p:clrMapOvr>
  <p:extLst>
    <p:ext uri="{DCECCB84-F9BA-43D5-87BE-67443E8EF086}">
      <p15:sldGuideLst xmlns:p15="http://schemas.microsoft.com/office/powerpoint/2012/main">
        <p15:guide id="3" orient="horz" pos="3861">
          <p15:clr>
            <a:srgbClr val="A4A3A4"/>
          </p15:clr>
        </p15:guide>
        <p15:guide id="5" orient="horz" pos="300">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目次１">
    <p:spTree>
      <p:nvGrpSpPr>
        <p:cNvPr id="1" name=""/>
        <p:cNvGrpSpPr/>
        <p:nvPr/>
      </p:nvGrpSpPr>
      <p:grpSpPr>
        <a:xfrm>
          <a:off x="0" y="0"/>
          <a:ext cx="0" cy="0"/>
          <a:chOff x="0" y="0"/>
          <a:chExt cx="0" cy="0"/>
        </a:xfrm>
      </p:grpSpPr>
      <p:pic>
        <p:nvPicPr>
          <p:cNvPr id="5" name="図 4" descr="アイコン&#10;&#10;自動的に生成された説明">
            <a:extLst>
              <a:ext uri="{FF2B5EF4-FFF2-40B4-BE49-F238E27FC236}">
                <a16:creationId xmlns:a16="http://schemas.microsoft.com/office/drawing/2014/main" id="{EE8BA815-7584-2ED9-7C04-DED48AE9F7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5873" y="4441857"/>
            <a:ext cx="5906127" cy="2416143"/>
          </a:xfrm>
          <a:prstGeom prst="rect">
            <a:avLst/>
          </a:prstGeom>
        </p:spPr>
      </p:pic>
      <p:sp>
        <p:nvSpPr>
          <p:cNvPr id="2" name="Title 1">
            <a:extLst>
              <a:ext uri="{FF2B5EF4-FFF2-40B4-BE49-F238E27FC236}">
                <a16:creationId xmlns:a16="http://schemas.microsoft.com/office/drawing/2014/main" id="{7A3AAC68-24D6-5FF7-BD6E-75EA2B51B44A}"/>
              </a:ext>
            </a:extLst>
          </p:cNvPr>
          <p:cNvSpPr>
            <a:spLocks noGrp="1"/>
          </p:cNvSpPr>
          <p:nvPr>
            <p:ph type="title"/>
          </p:nvPr>
        </p:nvSpPr>
        <p:spPr>
          <a:xfrm>
            <a:off x="479424" y="368300"/>
            <a:ext cx="7164000" cy="793750"/>
          </a:xfrm>
        </p:spPr>
        <p:txBody>
          <a:bodyPr/>
          <a:lstStyle>
            <a:lvl1pPr>
              <a:defRPr sz="2800"/>
            </a:lvl1pPr>
          </a:lstStyle>
          <a:p>
            <a:endParaRPr lang="en-GB" dirty="0"/>
          </a:p>
        </p:txBody>
      </p:sp>
      <p:sp>
        <p:nvSpPr>
          <p:cNvPr id="6" name="Slide Number Placeholder 5">
            <a:extLst>
              <a:ext uri="{FF2B5EF4-FFF2-40B4-BE49-F238E27FC236}">
                <a16:creationId xmlns:a16="http://schemas.microsoft.com/office/drawing/2014/main" id="{B3C9E476-A5D7-554D-EE38-3D6FF8F8CD43}"/>
              </a:ext>
            </a:extLst>
          </p:cNvPr>
          <p:cNvSpPr>
            <a:spLocks noGrp="1"/>
          </p:cNvSpPr>
          <p:nvPr>
            <p:ph type="sldNum" sz="quarter" idx="12"/>
          </p:nvPr>
        </p:nvSpPr>
        <p:spPr/>
        <p:txBody>
          <a:bodyPr/>
          <a:lstStyle/>
          <a:p>
            <a:fld id="{D8A28372-6A5A-4399-8FC5-CCF396CD4981}" type="slidenum">
              <a:rPr lang="en-GB" smtClean="0"/>
              <a:t>‹#›</a:t>
            </a:fld>
            <a:endParaRPr lang="en-GB"/>
          </a:p>
        </p:txBody>
      </p:sp>
      <p:sp>
        <p:nvSpPr>
          <p:cNvPr id="8" name="Text Placeholder 2">
            <a:extLst>
              <a:ext uri="{FF2B5EF4-FFF2-40B4-BE49-F238E27FC236}">
                <a16:creationId xmlns:a16="http://schemas.microsoft.com/office/drawing/2014/main" id="{DB04CD21-305B-A5B6-8981-ECE00D6D42D7}"/>
              </a:ext>
            </a:extLst>
          </p:cNvPr>
          <p:cNvSpPr>
            <a:spLocks noGrp="1"/>
          </p:cNvSpPr>
          <p:nvPr>
            <p:ph type="body" sz="quarter" idx="13" hasCustomPrompt="1"/>
          </p:nvPr>
        </p:nvSpPr>
        <p:spPr>
          <a:xfrm>
            <a:off x="479424" y="1313104"/>
            <a:ext cx="7164000" cy="4492384"/>
          </a:xfrm>
        </p:spPr>
        <p:txBody>
          <a:bodyPr tIns="0"/>
          <a:lstStyle>
            <a:lvl1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1pPr>
            <a:lvl2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2pPr>
            <a:lvl3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3pPr>
            <a:lvl4pPr marL="432000" indent="-396000">
              <a:lnSpc>
                <a:spcPct val="100000"/>
              </a:lnSpc>
              <a:spcBef>
                <a:spcPts val="0"/>
              </a:spcBef>
              <a:spcAft>
                <a:spcPts val="1600"/>
              </a:spcAft>
              <a:buClr>
                <a:schemeClr val="tx1"/>
              </a:buClr>
              <a:buFont typeface="+mj-lt"/>
              <a:buAutoNum type="arabicPeriod"/>
              <a:defRPr sz="2400" b="1">
                <a:solidFill>
                  <a:schemeClr val="tx1"/>
                </a:solidFill>
              </a:defRPr>
            </a:lvl4pPr>
            <a:lvl5pPr marL="432000" indent="-396000">
              <a:lnSpc>
                <a:spcPct val="100000"/>
              </a:lnSpc>
              <a:spcBef>
                <a:spcPts val="0"/>
              </a:spcBef>
              <a:spcAft>
                <a:spcPts val="1600"/>
              </a:spcAft>
              <a:buClr>
                <a:schemeClr val="tx1"/>
              </a:buClr>
              <a:buFont typeface="+mj-lt"/>
              <a:buAutoNum type="arabicPeriod"/>
              <a:defRPr sz="2400" b="1">
                <a:solidFill>
                  <a:schemeClr val="tx1"/>
                </a:solidFill>
              </a:defRPr>
            </a:lvl5pPr>
            <a:lvl6pPr marL="432000" indent="-396000">
              <a:lnSpc>
                <a:spcPct val="100000"/>
              </a:lnSpc>
              <a:spcBef>
                <a:spcPts val="0"/>
              </a:spcBef>
              <a:spcAft>
                <a:spcPts val="1600"/>
              </a:spcAft>
              <a:buClr>
                <a:schemeClr val="tx1"/>
              </a:buClr>
              <a:buFont typeface="+mj-lt"/>
              <a:buAutoNum type="arabicPeriod"/>
              <a:defRPr sz="2400" b="1">
                <a:solidFill>
                  <a:schemeClr val="tx1"/>
                </a:solidFill>
              </a:defRPr>
            </a:lvl6pPr>
            <a:lvl7pPr marL="432000" indent="-396000">
              <a:lnSpc>
                <a:spcPct val="100000"/>
              </a:lnSpc>
              <a:spcBef>
                <a:spcPts val="0"/>
              </a:spcBef>
              <a:spcAft>
                <a:spcPts val="1600"/>
              </a:spcAft>
              <a:buClr>
                <a:schemeClr val="tx1"/>
              </a:buClr>
              <a:buFont typeface="+mj-lt"/>
              <a:buAutoNum type="arabicPeriod"/>
              <a:defRPr sz="2400" b="1">
                <a:solidFill>
                  <a:schemeClr val="tx1"/>
                </a:solidFill>
              </a:defRPr>
            </a:lvl7pPr>
            <a:lvl8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8pPr>
            <a:lvl9pPr marL="432000" indent="-396000">
              <a:lnSpc>
                <a:spcPct val="100000"/>
              </a:lnSpc>
              <a:spcBef>
                <a:spcPts val="0"/>
              </a:spcBef>
              <a:spcAft>
                <a:spcPts val="1600"/>
              </a:spcAft>
              <a:buClr>
                <a:schemeClr val="tx1"/>
              </a:buClr>
              <a:buSzPct val="100000"/>
              <a:buFont typeface="+mj-lt"/>
              <a:buAutoNum type="arabicPeriod"/>
              <a:defRPr sz="2300" b="1">
                <a:solidFill>
                  <a:schemeClr val="tx1"/>
                </a:solidFill>
              </a:defRPr>
            </a:lvl9pPr>
          </a:lstStyle>
          <a:p>
            <a:pPr lvl="0"/>
            <a:r>
              <a:rPr lang="en-GB" noProof="0" dirty="0"/>
              <a:t>Click to add agenda point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6</a:t>
            </a:r>
          </a:p>
          <a:p>
            <a:pPr lvl="6"/>
            <a:r>
              <a:rPr lang="en-GB" noProof="0" dirty="0"/>
              <a:t>7</a:t>
            </a:r>
          </a:p>
          <a:p>
            <a:pPr lvl="7"/>
            <a:r>
              <a:rPr lang="en-GB" noProof="0" dirty="0"/>
              <a:t>8</a:t>
            </a:r>
          </a:p>
        </p:txBody>
      </p:sp>
    </p:spTree>
    <p:extLst>
      <p:ext uri="{BB962C8B-B14F-4D97-AF65-F5344CB8AC3E}">
        <p14:creationId xmlns:p14="http://schemas.microsoft.com/office/powerpoint/2010/main" val="1037927615"/>
      </p:ext>
    </p:extLst>
  </p:cSld>
  <p:clrMapOvr>
    <a:masterClrMapping/>
  </p:clrMapOvr>
  <p:extLst>
    <p:ext uri="{DCECCB84-F9BA-43D5-87BE-67443E8EF086}">
      <p15:sldGuideLst xmlns:p15="http://schemas.microsoft.com/office/powerpoint/2012/main">
        <p15:guide id="1" orient="horz" pos="232" userDrawn="1">
          <p15:clr>
            <a:srgbClr val="A4A3A4"/>
          </p15:clr>
        </p15:guide>
        <p15:guide id="2" orient="horz" pos="822" userDrawn="1">
          <p15:clr>
            <a:srgbClr val="A4A3A4"/>
          </p15:clr>
        </p15:guide>
        <p15:guide id="3" orient="horz" pos="867" userDrawn="1">
          <p15:clr>
            <a:srgbClr val="A4A3A4"/>
          </p15:clr>
        </p15:guide>
        <p15:guide id="4" orient="horz" pos="3657" userDrawn="1">
          <p15:clr>
            <a:srgbClr val="A4A3A4"/>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目次２">
    <p:spTree>
      <p:nvGrpSpPr>
        <p:cNvPr id="1" name=""/>
        <p:cNvGrpSpPr/>
        <p:nvPr/>
      </p:nvGrpSpPr>
      <p:grpSpPr>
        <a:xfrm>
          <a:off x="0" y="0"/>
          <a:ext cx="0" cy="0"/>
          <a:chOff x="0" y="0"/>
          <a:chExt cx="0" cy="0"/>
        </a:xfrm>
      </p:grpSpPr>
      <p:pic>
        <p:nvPicPr>
          <p:cNvPr id="5" name="図 4" descr="アイコン&#10;&#10;自動的に生成された説明">
            <a:extLst>
              <a:ext uri="{FF2B5EF4-FFF2-40B4-BE49-F238E27FC236}">
                <a16:creationId xmlns:a16="http://schemas.microsoft.com/office/drawing/2014/main" id="{40A7394E-B76A-CF98-74BD-5666FF6916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5873" y="4441857"/>
            <a:ext cx="5906127" cy="2416143"/>
          </a:xfrm>
          <a:prstGeom prst="rect">
            <a:avLst/>
          </a:prstGeom>
        </p:spPr>
      </p:pic>
      <p:sp>
        <p:nvSpPr>
          <p:cNvPr id="2" name="Title 1">
            <a:extLst>
              <a:ext uri="{FF2B5EF4-FFF2-40B4-BE49-F238E27FC236}">
                <a16:creationId xmlns:a16="http://schemas.microsoft.com/office/drawing/2014/main" id="{7A3AAC68-24D6-5FF7-BD6E-75EA2B51B44A}"/>
              </a:ext>
            </a:extLst>
          </p:cNvPr>
          <p:cNvSpPr>
            <a:spLocks noGrp="1"/>
          </p:cNvSpPr>
          <p:nvPr>
            <p:ph type="title"/>
          </p:nvPr>
        </p:nvSpPr>
        <p:spPr>
          <a:xfrm>
            <a:off x="479425" y="368300"/>
            <a:ext cx="7164000" cy="793750"/>
          </a:xfrm>
        </p:spPr>
        <p:txBody>
          <a:bodyPr/>
          <a:lstStyle>
            <a:lvl1pPr>
              <a:defRPr sz="2800"/>
            </a:lvl1pPr>
          </a:lstStyle>
          <a:p>
            <a:endParaRPr lang="en-GB" dirty="0"/>
          </a:p>
        </p:txBody>
      </p:sp>
      <p:sp>
        <p:nvSpPr>
          <p:cNvPr id="6" name="Slide Number Placeholder 5">
            <a:extLst>
              <a:ext uri="{FF2B5EF4-FFF2-40B4-BE49-F238E27FC236}">
                <a16:creationId xmlns:a16="http://schemas.microsoft.com/office/drawing/2014/main" id="{B3C9E476-A5D7-554D-EE38-3D6FF8F8CD43}"/>
              </a:ext>
            </a:extLst>
          </p:cNvPr>
          <p:cNvSpPr>
            <a:spLocks noGrp="1"/>
          </p:cNvSpPr>
          <p:nvPr>
            <p:ph type="sldNum" sz="quarter" idx="12"/>
          </p:nvPr>
        </p:nvSpPr>
        <p:spPr/>
        <p:txBody>
          <a:bodyPr/>
          <a:lstStyle/>
          <a:p>
            <a:fld id="{D8A28372-6A5A-4399-8FC5-CCF396CD4981}" type="slidenum">
              <a:rPr lang="en-GB" smtClean="0"/>
              <a:t>‹#›</a:t>
            </a:fld>
            <a:endParaRPr lang="en-GB"/>
          </a:p>
        </p:txBody>
      </p:sp>
      <p:sp>
        <p:nvSpPr>
          <p:cNvPr id="3" name="Text Placeholder 2">
            <a:extLst>
              <a:ext uri="{FF2B5EF4-FFF2-40B4-BE49-F238E27FC236}">
                <a16:creationId xmlns:a16="http://schemas.microsoft.com/office/drawing/2014/main" id="{0CA78C18-7283-79A1-179A-7DF8518BD16C}"/>
              </a:ext>
            </a:extLst>
          </p:cNvPr>
          <p:cNvSpPr>
            <a:spLocks noGrp="1"/>
          </p:cNvSpPr>
          <p:nvPr>
            <p:ph type="body" sz="quarter" idx="13" hasCustomPrompt="1"/>
          </p:nvPr>
        </p:nvSpPr>
        <p:spPr>
          <a:xfrm>
            <a:off x="479425" y="1313104"/>
            <a:ext cx="11233150" cy="4492384"/>
          </a:xfrm>
        </p:spPr>
        <p:txBody>
          <a:bodyPr tIns="0" numCol="2" spcCol="360000"/>
          <a:lstStyle>
            <a:lvl1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1pPr>
            <a:lvl2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2pPr>
            <a:lvl3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3pPr>
            <a:lvl4pPr marL="432000" indent="-396000">
              <a:lnSpc>
                <a:spcPct val="100000"/>
              </a:lnSpc>
              <a:spcBef>
                <a:spcPts val="0"/>
              </a:spcBef>
              <a:spcAft>
                <a:spcPts val="1600"/>
              </a:spcAft>
              <a:buClr>
                <a:schemeClr val="tx1"/>
              </a:buClr>
              <a:buFont typeface="+mj-lt"/>
              <a:buAutoNum type="arabicPeriod"/>
              <a:defRPr sz="2400" b="1">
                <a:solidFill>
                  <a:schemeClr val="tx1"/>
                </a:solidFill>
              </a:defRPr>
            </a:lvl4pPr>
            <a:lvl5pPr marL="432000" indent="-396000">
              <a:lnSpc>
                <a:spcPct val="100000"/>
              </a:lnSpc>
              <a:spcBef>
                <a:spcPts val="0"/>
              </a:spcBef>
              <a:spcAft>
                <a:spcPts val="1600"/>
              </a:spcAft>
              <a:buClr>
                <a:schemeClr val="tx1"/>
              </a:buClr>
              <a:buFont typeface="+mj-lt"/>
              <a:buAutoNum type="arabicPeriod"/>
              <a:defRPr sz="2400" b="1">
                <a:solidFill>
                  <a:schemeClr val="tx1"/>
                </a:solidFill>
              </a:defRPr>
            </a:lvl5pPr>
            <a:lvl6pPr marL="432000" indent="-396000">
              <a:lnSpc>
                <a:spcPct val="100000"/>
              </a:lnSpc>
              <a:spcBef>
                <a:spcPts val="0"/>
              </a:spcBef>
              <a:spcAft>
                <a:spcPts val="1600"/>
              </a:spcAft>
              <a:buClr>
                <a:schemeClr val="tx1"/>
              </a:buClr>
              <a:buFont typeface="+mj-lt"/>
              <a:buAutoNum type="arabicPeriod"/>
              <a:defRPr sz="2400" b="1">
                <a:solidFill>
                  <a:schemeClr val="tx1"/>
                </a:solidFill>
              </a:defRPr>
            </a:lvl6pPr>
            <a:lvl7pPr marL="432000" indent="-396000">
              <a:lnSpc>
                <a:spcPct val="100000"/>
              </a:lnSpc>
              <a:spcBef>
                <a:spcPts val="0"/>
              </a:spcBef>
              <a:spcAft>
                <a:spcPts val="1600"/>
              </a:spcAft>
              <a:buClr>
                <a:schemeClr val="tx1"/>
              </a:buClr>
              <a:buFont typeface="+mj-lt"/>
              <a:buAutoNum type="arabicPeriod"/>
              <a:defRPr sz="2400" b="1">
                <a:solidFill>
                  <a:schemeClr val="tx1"/>
                </a:solidFill>
              </a:defRPr>
            </a:lvl7pPr>
            <a:lvl8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8pPr>
            <a:lvl9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9pPr>
          </a:lstStyle>
          <a:p>
            <a:pPr lvl="0"/>
            <a:r>
              <a:rPr lang="en-GB" noProof="0" dirty="0"/>
              <a:t>Click to add agenda point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6</a:t>
            </a:r>
          </a:p>
          <a:p>
            <a:pPr lvl="6"/>
            <a:r>
              <a:rPr lang="en-GB" noProof="0" dirty="0"/>
              <a:t>7</a:t>
            </a:r>
          </a:p>
          <a:p>
            <a:pPr lvl="7"/>
            <a:r>
              <a:rPr lang="en-GB" noProof="0" dirty="0"/>
              <a:t>8</a:t>
            </a:r>
          </a:p>
          <a:p>
            <a:pPr lvl="5"/>
            <a:r>
              <a:rPr lang="en-GB" noProof="0" dirty="0"/>
              <a:t>96</a:t>
            </a:r>
          </a:p>
          <a:p>
            <a:pPr lvl="6"/>
            <a:r>
              <a:rPr lang="en-GB" noProof="0" dirty="0"/>
              <a:t>7</a:t>
            </a:r>
          </a:p>
          <a:p>
            <a:pPr lvl="7"/>
            <a:r>
              <a:rPr lang="en-GB" noProof="0" dirty="0"/>
              <a:t>8</a:t>
            </a:r>
          </a:p>
          <a:p>
            <a:pPr lvl="8"/>
            <a:r>
              <a:rPr lang="en-GB" noProof="0" dirty="0"/>
              <a:t>9</a:t>
            </a:r>
          </a:p>
          <a:p>
            <a:pPr lvl="8"/>
            <a:endParaRPr lang="en-GB" noProof="0" dirty="0"/>
          </a:p>
        </p:txBody>
      </p:sp>
    </p:spTree>
    <p:extLst>
      <p:ext uri="{BB962C8B-B14F-4D97-AF65-F5344CB8AC3E}">
        <p14:creationId xmlns:p14="http://schemas.microsoft.com/office/powerpoint/2010/main" val="1317866871"/>
      </p:ext>
    </p:extLst>
  </p:cSld>
  <p:clrMapOvr>
    <a:masterClrMapping/>
  </p:clrMapOvr>
  <p:extLst>
    <p:ext uri="{DCECCB84-F9BA-43D5-87BE-67443E8EF086}">
      <p15:sldGuideLst xmlns:p15="http://schemas.microsoft.com/office/powerpoint/2012/main">
        <p15:guide id="1" orient="horz" pos="232" userDrawn="1">
          <p15:clr>
            <a:srgbClr val="A4A3A4"/>
          </p15:clr>
        </p15:guide>
        <p15:guide id="2" orient="horz" pos="822">
          <p15:clr>
            <a:srgbClr val="A4A3A4"/>
          </p15:clr>
        </p15:guide>
        <p15:guide id="3" orient="horz" pos="867">
          <p15:clr>
            <a:srgbClr val="A4A3A4"/>
          </p15:clr>
        </p15:guide>
        <p15:guide id="4" orient="horz" pos="3657">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ディバイダ２">
    <p:spTree>
      <p:nvGrpSpPr>
        <p:cNvPr id="1" name=""/>
        <p:cNvGrpSpPr/>
        <p:nvPr/>
      </p:nvGrpSpPr>
      <p:grpSpPr>
        <a:xfrm>
          <a:off x="0" y="0"/>
          <a:ext cx="0" cy="0"/>
          <a:chOff x="0" y="0"/>
          <a:chExt cx="0" cy="0"/>
        </a:xfrm>
      </p:grpSpPr>
      <p:pic>
        <p:nvPicPr>
          <p:cNvPr id="5" name="Picture 4" descr="Shape, icon&#10;&#10;Description automatically generated">
            <a:extLst>
              <a:ext uri="{FF2B5EF4-FFF2-40B4-BE49-F238E27FC236}">
                <a16:creationId xmlns:a16="http://schemas.microsoft.com/office/drawing/2014/main" id="{D9DF4F89-6A24-95D5-6069-33100FAA5C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6626578" y="0"/>
            <a:ext cx="5565422" cy="6858000"/>
          </a:xfrm>
          <a:prstGeom prst="rect">
            <a:avLst/>
          </a:prstGeom>
        </p:spPr>
      </p:pic>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lvl1pPr>
              <a:defRPr>
                <a:solidFill>
                  <a:schemeClr val="bg1"/>
                </a:solidFill>
              </a:defRPr>
            </a:lvl1pPr>
          </a:lstStyle>
          <a:p>
            <a:fld id="{D8A28372-6A5A-4399-8FC5-CCF396CD4981}" type="slidenum">
              <a:rPr lang="en-GB" smtClean="0"/>
              <a:pPr/>
              <a:t>‹#›</a:t>
            </a:fld>
            <a:endParaRPr lang="en-GB"/>
          </a:p>
        </p:txBody>
      </p:sp>
      <p:pic>
        <p:nvPicPr>
          <p:cNvPr id="3" name="Graphic 2">
            <a:extLst>
              <a:ext uri="{FF2B5EF4-FFF2-40B4-BE49-F238E27FC236}">
                <a16:creationId xmlns:a16="http://schemas.microsoft.com/office/drawing/2014/main" id="{272C9ED0-7595-E7C3-BF96-8C6BAFC89F8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34273" y="356640"/>
            <a:ext cx="1357200" cy="424125"/>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a:xfrm>
            <a:off x="479425" y="2508664"/>
            <a:ext cx="5902325" cy="2120486"/>
          </a:xfrm>
        </p:spPr>
        <p:txBody>
          <a:bodyPr/>
          <a:lstStyle>
            <a:lvl1pPr algn="l">
              <a:lnSpc>
                <a:spcPct val="100000"/>
              </a:lnSpc>
              <a:defRPr sz="3200">
                <a:solidFill>
                  <a:schemeClr val="tx2"/>
                </a:solidFill>
              </a:defRPr>
            </a:lvl1pPr>
          </a:lstStyle>
          <a:p>
            <a:r>
              <a:rPr lang="en-US" dirty="0"/>
              <a:t>Click to edit title</a:t>
            </a:r>
            <a:endParaRPr lang="en-GB" dirty="0"/>
          </a:p>
        </p:txBody>
      </p:sp>
    </p:spTree>
    <p:extLst>
      <p:ext uri="{BB962C8B-B14F-4D97-AF65-F5344CB8AC3E}">
        <p14:creationId xmlns:p14="http://schemas.microsoft.com/office/powerpoint/2010/main" val="2553019448"/>
      </p:ext>
    </p:extLst>
  </p:cSld>
  <p:clrMapOvr>
    <a:masterClrMapping/>
  </p:clrMapOvr>
  <p:extLst>
    <p:ext uri="{DCECCB84-F9BA-43D5-87BE-67443E8EF086}">
      <p15:sldGuideLst xmlns:p15="http://schemas.microsoft.com/office/powerpoint/2012/main">
        <p15:guide id="3" orient="horz" pos="3861" userDrawn="1">
          <p15:clr>
            <a:srgbClr val="A4A3A4"/>
          </p15:clr>
        </p15:guide>
        <p15:guide id="5" orient="horz" pos="300" userDrawn="1">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１コラム">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
        <p:nvSpPr>
          <p:cNvPr id="3" name="Content Placeholder 2">
            <a:extLst>
              <a:ext uri="{FF2B5EF4-FFF2-40B4-BE49-F238E27FC236}">
                <a16:creationId xmlns:a16="http://schemas.microsoft.com/office/drawing/2014/main" id="{FA7E4E80-9611-0DCE-50DA-03FEBB667A20}"/>
              </a:ext>
            </a:extLst>
          </p:cNvPr>
          <p:cNvSpPr>
            <a:spLocks noGrp="1"/>
          </p:cNvSpPr>
          <p:nvPr>
            <p:ph sz="half" idx="1" hasCustomPrompt="1"/>
          </p:nvPr>
        </p:nvSpPr>
        <p:spPr>
          <a:xfrm>
            <a:off x="479424" y="1376363"/>
            <a:ext cx="11233149" cy="4357687"/>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テキスト プレースホルダー 5">
            <a:extLst>
              <a:ext uri="{FF2B5EF4-FFF2-40B4-BE49-F238E27FC236}">
                <a16:creationId xmlns:a16="http://schemas.microsoft.com/office/drawing/2014/main" id="{0FCABF58-E8A5-DBD5-A653-31CE6D9A6163}"/>
              </a:ext>
            </a:extLst>
          </p:cNvPr>
          <p:cNvSpPr>
            <a:spLocks noGrp="1"/>
          </p:cNvSpPr>
          <p:nvPr>
            <p:ph type="body" sz="quarter" idx="13" hasCustomPrompt="1"/>
          </p:nvPr>
        </p:nvSpPr>
        <p:spPr>
          <a:xfrm>
            <a:off x="2183513" y="5897036"/>
            <a:ext cx="7824970" cy="484714"/>
          </a:xfrm>
        </p:spPr>
        <p:txBody>
          <a:bodyPr/>
          <a:lstStyle>
            <a:lvl6pPr algn="ctr">
              <a:defRPr/>
            </a:lvl6pPr>
          </a:lstStyle>
          <a:p>
            <a:pPr lvl="5"/>
            <a:r>
              <a:rPr kumimoji="1" lang="ja-JP" altLang="en-US"/>
              <a:t>第 </a:t>
            </a:r>
            <a:r>
              <a:rPr kumimoji="1" lang="en-US" altLang="ja-JP" dirty="0"/>
              <a:t>5 </a:t>
            </a:r>
            <a:r>
              <a:rPr kumimoji="1" lang="ja-JP" altLang="en-US"/>
              <a:t>レベル</a:t>
            </a:r>
          </a:p>
        </p:txBody>
      </p:sp>
    </p:spTree>
    <p:extLst>
      <p:ext uri="{BB962C8B-B14F-4D97-AF65-F5344CB8AC3E}">
        <p14:creationId xmlns:p14="http://schemas.microsoft.com/office/powerpoint/2010/main" val="4185802171"/>
      </p:ext>
    </p:extLst>
  </p:cSld>
  <p:clrMapOvr>
    <a:masterClrMapping/>
  </p:clrMapOvr>
  <p:extLst>
    <p:ext uri="{DCECCB84-F9BA-43D5-87BE-67443E8EF086}">
      <p15:sldGuideLst xmlns:p15="http://schemas.microsoft.com/office/powerpoint/2012/main">
        <p15:guide id="1" pos="3727">
          <p15:clr>
            <a:srgbClr val="A4A3A4"/>
          </p15:clr>
        </p15:guide>
        <p15:guide id="2" pos="3953">
          <p15:clr>
            <a:srgbClr val="A4A3A4"/>
          </p15:clr>
        </p15:guide>
        <p15:guide id="3" orient="horz" pos="4020" userDrawn="1">
          <p15:clr>
            <a:srgbClr val="A4A3A4"/>
          </p15:clr>
        </p15:guide>
        <p15:guide id="4" orient="horz" pos="867">
          <p15:clr>
            <a:srgbClr val="A4A3A4"/>
          </p15:clr>
        </p15:guide>
        <p15:guide id="5" orient="horz" pos="232"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S２コラムa">
    <p:spTree>
      <p:nvGrpSpPr>
        <p:cNvPr id="1" name=""/>
        <p:cNvGrpSpPr/>
        <p:nvPr/>
      </p:nvGrpSpPr>
      <p:grpSpPr>
        <a:xfrm>
          <a:off x="0" y="0"/>
          <a:ext cx="0" cy="0"/>
          <a:chOff x="0" y="0"/>
          <a:chExt cx="0" cy="0"/>
        </a:xfrm>
      </p:grpSpPr>
      <p:pic>
        <p:nvPicPr>
          <p:cNvPr id="8" name="図 7" descr="図形, アイコン&#10;&#10;自動的に生成された説明">
            <a:extLst>
              <a:ext uri="{FF2B5EF4-FFF2-40B4-BE49-F238E27FC236}">
                <a16:creationId xmlns:a16="http://schemas.microsoft.com/office/drawing/2014/main" id="{744E633D-468A-02C4-BD6E-197C1CF8DA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9001" y="4441857"/>
            <a:ext cx="5906127" cy="2416143"/>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3" name="Content Placeholder 2">
            <a:extLst>
              <a:ext uri="{FF2B5EF4-FFF2-40B4-BE49-F238E27FC236}">
                <a16:creationId xmlns:a16="http://schemas.microsoft.com/office/drawing/2014/main" id="{47592C86-874E-1B04-832F-0B1EBC176EDA}"/>
              </a:ext>
            </a:extLst>
          </p:cNvPr>
          <p:cNvSpPr>
            <a:spLocks noGrp="1"/>
          </p:cNvSpPr>
          <p:nvPr>
            <p:ph sz="half" idx="1" hasCustomPrompt="1"/>
          </p:nvPr>
        </p:nvSpPr>
        <p:spPr>
          <a:xfrm>
            <a:off x="479425" y="1376362"/>
            <a:ext cx="5437188"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AF2BA9DF-15B4-8FDA-276E-91F71B71B7D4}"/>
              </a:ext>
            </a:extLst>
          </p:cNvPr>
          <p:cNvSpPr>
            <a:spLocks noGrp="1"/>
          </p:cNvSpPr>
          <p:nvPr>
            <p:ph sz="half" idx="2" hasCustomPrompt="1"/>
          </p:nvPr>
        </p:nvSpPr>
        <p:spPr>
          <a:xfrm>
            <a:off x="6275387" y="1376362"/>
            <a:ext cx="5437187"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3443469189"/>
      </p:ext>
    </p:extLst>
  </p:cSld>
  <p:clrMapOvr>
    <a:masterClrMapping/>
  </p:clrMapOvr>
  <p:extLst>
    <p:ext uri="{DCECCB84-F9BA-43D5-87BE-67443E8EF086}">
      <p15:sldGuideLst xmlns:p15="http://schemas.microsoft.com/office/powerpoint/2012/main">
        <p15:guide id="1" pos="3727" userDrawn="1">
          <p15:clr>
            <a:srgbClr val="A4A3A4"/>
          </p15:clr>
        </p15:guide>
        <p15:guide id="2" pos="3953" userDrawn="1">
          <p15:clr>
            <a:srgbClr val="A4A3A4"/>
          </p15:clr>
        </p15:guide>
        <p15:guide id="3" orient="horz" pos="4020" userDrawn="1">
          <p15:clr>
            <a:srgbClr val="A4A3A4"/>
          </p15:clr>
        </p15:guide>
        <p15:guide id="4" orient="horz" pos="867" userDrawn="1">
          <p15:clr>
            <a:srgbClr val="A4A3A4"/>
          </p15:clr>
        </p15:guide>
        <p15:guide id="5" orient="horz" pos="232" userDrawn="1">
          <p15:clr>
            <a:srgbClr val="A4A3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S２コラムb">
    <p:spTree>
      <p:nvGrpSpPr>
        <p:cNvPr id="1" name=""/>
        <p:cNvGrpSpPr/>
        <p:nvPr/>
      </p:nvGrpSpPr>
      <p:grpSpPr>
        <a:xfrm>
          <a:off x="0" y="0"/>
          <a:ext cx="0" cy="0"/>
          <a:chOff x="0" y="0"/>
          <a:chExt cx="0" cy="0"/>
        </a:xfrm>
      </p:grpSpPr>
      <p:pic>
        <p:nvPicPr>
          <p:cNvPr id="6" name="図 5" descr="図形, アイコン&#10;&#10;自動的に生成された説明">
            <a:extLst>
              <a:ext uri="{FF2B5EF4-FFF2-40B4-BE49-F238E27FC236}">
                <a16:creationId xmlns:a16="http://schemas.microsoft.com/office/drawing/2014/main" id="{13B14E98-1AD3-60D8-A779-7C214C3C99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9001" y="4441857"/>
            <a:ext cx="5906127" cy="2416143"/>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3" name="Content Placeholder 2">
            <a:extLst>
              <a:ext uri="{FF2B5EF4-FFF2-40B4-BE49-F238E27FC236}">
                <a16:creationId xmlns:a16="http://schemas.microsoft.com/office/drawing/2014/main" id="{47592C86-874E-1B04-832F-0B1EBC176EDA}"/>
              </a:ext>
            </a:extLst>
          </p:cNvPr>
          <p:cNvSpPr>
            <a:spLocks noGrp="1"/>
          </p:cNvSpPr>
          <p:nvPr>
            <p:ph sz="half" idx="1" hasCustomPrompt="1"/>
          </p:nvPr>
        </p:nvSpPr>
        <p:spPr>
          <a:xfrm>
            <a:off x="479425" y="1376362"/>
            <a:ext cx="5437188"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AF2BA9DF-15B4-8FDA-276E-91F71B71B7D4}"/>
              </a:ext>
            </a:extLst>
          </p:cNvPr>
          <p:cNvSpPr>
            <a:spLocks noGrp="1"/>
          </p:cNvSpPr>
          <p:nvPr>
            <p:ph sz="half" idx="2" hasCustomPrompt="1"/>
          </p:nvPr>
        </p:nvSpPr>
        <p:spPr>
          <a:xfrm>
            <a:off x="6275387" y="1376362"/>
            <a:ext cx="5437187"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4138235462"/>
      </p:ext>
    </p:extLst>
  </p:cSld>
  <p:clrMapOvr>
    <a:masterClrMapping/>
  </p:clrMapOvr>
  <p:extLst>
    <p:ext uri="{DCECCB84-F9BA-43D5-87BE-67443E8EF086}">
      <p15:sldGuideLst xmlns:p15="http://schemas.microsoft.com/office/powerpoint/2012/main">
        <p15:guide id="1" pos="3727" userDrawn="1">
          <p15:clr>
            <a:srgbClr val="A4A3A4"/>
          </p15:clr>
        </p15:guide>
        <p15:guide id="2" pos="3953" userDrawn="1">
          <p15:clr>
            <a:srgbClr val="A4A3A4"/>
          </p15:clr>
        </p15:guide>
        <p15:guide id="3" orient="horz" pos="4020" userDrawn="1">
          <p15:clr>
            <a:srgbClr val="A4A3A4"/>
          </p15:clr>
        </p15:guide>
        <p15:guide id="4" orient="horz" pos="867" userDrawn="1">
          <p15:clr>
            <a:srgbClr val="A4A3A4"/>
          </p15:clr>
        </p15:guide>
        <p15:guide id="5" orient="horz" pos="232" userDrawn="1">
          <p15:clr>
            <a:srgbClr val="A4A3A4"/>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ブランク">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3753121451"/>
      </p:ext>
    </p:extLst>
  </p:cSld>
  <p:clrMapOvr>
    <a:masterClrMapping/>
  </p:clrMapOvr>
  <p:extLst>
    <p:ext uri="{DCECCB84-F9BA-43D5-87BE-67443E8EF086}">
      <p15:sldGuideLst xmlns:p15="http://schemas.microsoft.com/office/powerpoint/2012/main">
        <p15:guide id="1" pos="3727" userDrawn="1">
          <p15:clr>
            <a:srgbClr val="A4A3A4"/>
          </p15:clr>
        </p15:guide>
        <p15:guide id="2" pos="3953" userDrawn="1">
          <p15:clr>
            <a:srgbClr val="A4A3A4"/>
          </p15:clr>
        </p15:guide>
        <p15:guide id="3" orient="horz" pos="4020" userDrawn="1">
          <p15:clr>
            <a:srgbClr val="A4A3A4"/>
          </p15:clr>
        </p15:guide>
        <p15:guide id="4" orient="horz" pos="867" userDrawn="1">
          <p15:clr>
            <a:srgbClr val="A4A3A4"/>
          </p15:clr>
        </p15:guide>
        <p15:guide id="5" orient="horz" pos="232" userDrawn="1">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6A2220-834C-31CB-AD11-EE1B9A27A65E}"/>
              </a:ext>
            </a:extLst>
          </p:cNvPr>
          <p:cNvSpPr>
            <a:spLocks noGrp="1"/>
          </p:cNvSpPr>
          <p:nvPr>
            <p:ph type="title"/>
          </p:nvPr>
        </p:nvSpPr>
        <p:spPr>
          <a:xfrm>
            <a:off x="479425" y="360000"/>
            <a:ext cx="9507855" cy="793750"/>
          </a:xfrm>
          <a:prstGeom prst="rect">
            <a:avLst/>
          </a:prstGeom>
        </p:spPr>
        <p:txBody>
          <a:bodyPr vert="horz" lIns="0" tIns="0" rIns="0" bIns="0" rtlCol="0" anchor="t" anchorCtr="0">
            <a:noAutofit/>
          </a:bodyPr>
          <a:lstStyle/>
          <a:p>
            <a:r>
              <a:rPr lang="ja-JP" altLang="en-US" dirty="0"/>
              <a:t>マスター タイトルの書式設定</a:t>
            </a:r>
            <a:endParaRPr lang="en-GB" dirty="0"/>
          </a:p>
        </p:txBody>
      </p:sp>
      <p:sp>
        <p:nvSpPr>
          <p:cNvPr id="3" name="Text Placeholder 2">
            <a:extLst>
              <a:ext uri="{FF2B5EF4-FFF2-40B4-BE49-F238E27FC236}">
                <a16:creationId xmlns:a16="http://schemas.microsoft.com/office/drawing/2014/main" id="{07CB69E6-F0CB-286D-29B7-96C297D88405}"/>
              </a:ext>
            </a:extLst>
          </p:cNvPr>
          <p:cNvSpPr>
            <a:spLocks noGrp="1"/>
          </p:cNvSpPr>
          <p:nvPr>
            <p:ph type="body" idx="1"/>
          </p:nvPr>
        </p:nvSpPr>
        <p:spPr>
          <a:xfrm>
            <a:off x="479425" y="1376363"/>
            <a:ext cx="11233150" cy="4800600"/>
          </a:xfrm>
          <a:prstGeom prst="rect">
            <a:avLst/>
          </a:prstGeom>
        </p:spPr>
        <p:txBody>
          <a:bodyPr vert="horz" lIns="0" tIns="0" rIns="0" bIns="0" rtlCol="0" anchor="t" anchorCtr="0">
            <a:noAutofit/>
          </a:bodyPr>
          <a:lstStyle/>
          <a:p>
            <a:pPr lvl="0"/>
            <a:r>
              <a:rPr lang="en-GB" noProof="0" dirty="0"/>
              <a:t>Level 1 (Mark the text and click TAB for next level, SHIFT+TAB to go back in levels)</a:t>
            </a:r>
          </a:p>
          <a:p>
            <a:pPr lvl="1"/>
            <a:r>
              <a:rPr lang="en-GB" noProof="0" dirty="0"/>
              <a:t>Level 2</a:t>
            </a:r>
          </a:p>
          <a:p>
            <a:pPr lvl="2"/>
            <a:r>
              <a:rPr lang="en-GB" noProof="0" dirty="0"/>
              <a:t>Level 3</a:t>
            </a:r>
          </a:p>
          <a:p>
            <a:pPr lvl="3"/>
            <a:r>
              <a:rPr lang="en-GB" noProof="0" dirty="0"/>
              <a:t>Level 4</a:t>
            </a:r>
          </a:p>
          <a:p>
            <a:pPr lvl="4"/>
            <a:r>
              <a:rPr lang="en-GB" noProof="0" dirty="0"/>
              <a:t>Level 5</a:t>
            </a:r>
          </a:p>
          <a:p>
            <a:pPr lvl="5"/>
            <a:r>
              <a:rPr lang="en-GB" noProof="0" dirty="0"/>
              <a:t>Level 6</a:t>
            </a:r>
          </a:p>
          <a:p>
            <a:pPr lvl="6"/>
            <a:r>
              <a:rPr lang="en-GB" noProof="0" dirty="0"/>
              <a:t>Level 7</a:t>
            </a:r>
          </a:p>
          <a:p>
            <a:pPr lvl="7"/>
            <a:r>
              <a:rPr lang="en-GB" noProof="0" dirty="0"/>
              <a:t>Level 8</a:t>
            </a:r>
          </a:p>
          <a:p>
            <a:pPr lvl="8"/>
            <a:r>
              <a:rPr lang="en-GB" noProof="0" dirty="0"/>
              <a:t>Level 9</a:t>
            </a:r>
          </a:p>
        </p:txBody>
      </p:sp>
      <p:sp>
        <p:nvSpPr>
          <p:cNvPr id="4" name="Date Placeholder 3">
            <a:extLst>
              <a:ext uri="{FF2B5EF4-FFF2-40B4-BE49-F238E27FC236}">
                <a16:creationId xmlns:a16="http://schemas.microsoft.com/office/drawing/2014/main" id="{9E6FB6F0-3FCC-01C1-6126-24C531D0A3A8}"/>
              </a:ext>
            </a:extLst>
          </p:cNvPr>
          <p:cNvSpPr>
            <a:spLocks noGrp="1"/>
          </p:cNvSpPr>
          <p:nvPr>
            <p:ph type="dt" sz="half" idx="2"/>
          </p:nvPr>
        </p:nvSpPr>
        <p:spPr>
          <a:xfrm>
            <a:off x="838200" y="706534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5F9D3BD0-38CF-D766-566B-89E011205841}"/>
              </a:ext>
            </a:extLst>
          </p:cNvPr>
          <p:cNvSpPr>
            <a:spLocks noGrp="1"/>
          </p:cNvSpPr>
          <p:nvPr>
            <p:ph type="ftr" sz="quarter" idx="3"/>
          </p:nvPr>
        </p:nvSpPr>
        <p:spPr>
          <a:xfrm>
            <a:off x="4038600" y="706534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F2C5DA-A488-6930-9335-93F1D0216D04}"/>
              </a:ext>
            </a:extLst>
          </p:cNvPr>
          <p:cNvSpPr>
            <a:spLocks noGrp="1"/>
          </p:cNvSpPr>
          <p:nvPr>
            <p:ph type="sldNum" sz="quarter" idx="4"/>
          </p:nvPr>
        </p:nvSpPr>
        <p:spPr>
          <a:xfrm>
            <a:off x="10834618" y="6510664"/>
            <a:ext cx="877957" cy="161649"/>
          </a:xfrm>
          <a:prstGeom prst="rect">
            <a:avLst/>
          </a:prstGeom>
        </p:spPr>
        <p:txBody>
          <a:bodyPr vert="horz" lIns="0" tIns="0" rIns="0" bIns="0" rtlCol="0" anchor="b" anchorCtr="0"/>
          <a:lstStyle>
            <a:lvl1pPr algn="r">
              <a:defRPr sz="700">
                <a:solidFill>
                  <a:schemeClr val="tx1"/>
                </a:solidFill>
              </a:defRPr>
            </a:lvl1pPr>
          </a:lstStyle>
          <a:p>
            <a:fld id="{D8A28372-6A5A-4399-8FC5-CCF396CD4981}" type="slidenum">
              <a:rPr lang="en-GB" smtClean="0"/>
              <a:pPr/>
              <a:t>‹#›</a:t>
            </a:fld>
            <a:endParaRPr lang="en-GB"/>
          </a:p>
        </p:txBody>
      </p:sp>
      <p:sp>
        <p:nvSpPr>
          <p:cNvPr id="7" name="Logo name">
            <a:extLst>
              <a:ext uri="{FF2B5EF4-FFF2-40B4-BE49-F238E27FC236}">
                <a16:creationId xmlns:a16="http://schemas.microsoft.com/office/drawing/2014/main" id="{122119FB-BFB9-C986-FBDE-DE8CB945732B}"/>
              </a:ext>
            </a:extLst>
          </p:cNvPr>
          <p:cNvSpPr txBox="1"/>
          <p:nvPr userDrawn="1"/>
        </p:nvSpPr>
        <p:spPr>
          <a:xfrm>
            <a:off x="503235" y="6486525"/>
            <a:ext cx="2597513" cy="185788"/>
          </a:xfrm>
          <a:prstGeom prst="rect">
            <a:avLst/>
          </a:prstGeom>
          <a:noFill/>
        </p:spPr>
        <p:txBody>
          <a:bodyPr wrap="square" lIns="0" tIns="0" rIns="0" bIns="0" rtlCol="0" anchor="b" anchorCtr="0">
            <a:noAutofit/>
          </a:bodyPr>
          <a:lstStyle/>
          <a:p>
            <a:r>
              <a:rPr lang="en-US" sz="600" dirty="0">
                <a:solidFill>
                  <a:schemeClr val="tx1"/>
                </a:solidFill>
              </a:rPr>
              <a:t>©️ RAKUS Co., Ltd. All Rights Reserved</a:t>
            </a:r>
            <a:endParaRPr lang="en-GB" sz="600" dirty="0">
              <a:solidFill>
                <a:schemeClr val="tx1"/>
              </a:solidFill>
            </a:endParaRPr>
          </a:p>
        </p:txBody>
      </p:sp>
      <p:pic>
        <p:nvPicPr>
          <p:cNvPr id="8" name="Graphic 7">
            <a:extLst>
              <a:ext uri="{FF2B5EF4-FFF2-40B4-BE49-F238E27FC236}">
                <a16:creationId xmlns:a16="http://schemas.microsoft.com/office/drawing/2014/main" id="{B927681F-9D63-7115-C679-441E62135B81}"/>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334273" y="356640"/>
            <a:ext cx="1357200" cy="424125"/>
          </a:xfrm>
          <a:prstGeom prst="rect">
            <a:avLst/>
          </a:prstGeom>
        </p:spPr>
      </p:pic>
    </p:spTree>
    <p:extLst>
      <p:ext uri="{BB962C8B-B14F-4D97-AF65-F5344CB8AC3E}">
        <p14:creationId xmlns:p14="http://schemas.microsoft.com/office/powerpoint/2010/main" val="172336277"/>
      </p:ext>
    </p:extLst>
  </p:cSld>
  <p:clrMap bg1="lt1" tx1="dk1" bg2="lt2" tx2="dk2" accent1="accent1" accent2="accent2" accent3="accent3" accent4="accent4" accent5="accent5" accent6="accent6" hlink="hlink" folHlink="folHlink"/>
  <p:sldLayoutIdLst>
    <p:sldLayoutId id="2147483666" r:id="rId1"/>
    <p:sldLayoutId id="2147483679" r:id="rId2"/>
    <p:sldLayoutId id="2147483668" r:id="rId3"/>
    <p:sldLayoutId id="2147483676" r:id="rId4"/>
    <p:sldLayoutId id="2147483670" r:id="rId5"/>
    <p:sldLayoutId id="2147483677" r:id="rId6"/>
    <p:sldLayoutId id="2147483671" r:id="rId7"/>
    <p:sldLayoutId id="2147483672" r:id="rId8"/>
    <p:sldLayoutId id="2147483674" r:id="rId9"/>
    <p:sldLayoutId id="2147483678" r:id="rId10"/>
  </p:sldLayoutIdLst>
  <p:hf hdr="0" ftr="0" dt="0"/>
  <p:txStyles>
    <p:titleStyle>
      <a:lvl1pPr algn="l" defTabSz="914400" rtl="0" eaLnBrk="1" latinLnBrk="0" hangingPunct="1">
        <a:lnSpc>
          <a:spcPct val="120000"/>
        </a:lnSpc>
        <a:spcBef>
          <a:spcPct val="0"/>
        </a:spcBef>
        <a:buNone/>
        <a:defRPr kumimoji="1" sz="2800" b="1" kern="1200">
          <a:solidFill>
            <a:schemeClr val="tx2"/>
          </a:solidFill>
          <a:latin typeface="+mj-lt"/>
          <a:ea typeface="+mj-ea"/>
          <a:cs typeface="+mj-cs"/>
        </a:defRPr>
      </a:lvl1pPr>
    </p:titleStyle>
    <p:body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02" userDrawn="1">
          <p15:clr>
            <a:srgbClr val="A4A3A4"/>
          </p15:clr>
        </p15:guide>
        <p15:guide id="3" pos="7378" userDrawn="1">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www.nta.go.jp/taxes/shiraberu/zeimokubetsu/shohi/keigenzeiritsu/pdf/qa/01-01.pdf#page=63" TargetMode="External"/><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www.nta.go.jp/taxes/shiraberu/zeimokubetsu/shohi/keigenzeiritsu/invoice.htm"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hyperlink" Target="https://www.invoice-kohyo.nta.go.jp/"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27881B-1F34-B321-A762-B8851741FCA1}"/>
              </a:ext>
            </a:extLst>
          </p:cNvPr>
          <p:cNvSpPr>
            <a:spLocks noGrp="1"/>
          </p:cNvSpPr>
          <p:nvPr>
            <p:ph type="title"/>
          </p:nvPr>
        </p:nvSpPr>
        <p:spPr>
          <a:xfrm>
            <a:off x="479425" y="383150"/>
            <a:ext cx="9507855" cy="793750"/>
          </a:xfrm>
        </p:spPr>
        <p:txBody>
          <a:bodyPr/>
          <a:lstStyle/>
          <a:p>
            <a:r>
              <a:rPr lang="ja-JP" altLang="en-US" dirty="0">
                <a:latin typeface="BIZ UDPゴシック" panose="020B0400000000000000" pitchFamily="50" charset="-128"/>
                <a:ea typeface="BIZ UDPゴシック" panose="020B0400000000000000" pitchFamily="50" charset="-128"/>
              </a:rPr>
              <a:t>本資料の目的と使い方</a:t>
            </a:r>
            <a:endParaRPr kumimoji="1" lang="ja-JP" altLang="en-US" sz="2800" dirty="0">
              <a:latin typeface="BIZ UDPゴシック" panose="020B0400000000000000" pitchFamily="50" charset="-128"/>
              <a:ea typeface="BIZ UDPゴシック" panose="020B0400000000000000" pitchFamily="50" charset="-128"/>
            </a:endParaRPr>
          </a:p>
        </p:txBody>
      </p:sp>
      <p:sp>
        <p:nvSpPr>
          <p:cNvPr id="4" name="テキスト プレースホルダー 3">
            <a:extLst>
              <a:ext uri="{FF2B5EF4-FFF2-40B4-BE49-F238E27FC236}">
                <a16:creationId xmlns:a16="http://schemas.microsoft.com/office/drawing/2014/main" id="{719575CF-37B3-65C7-5000-5E63AC6031EE}"/>
              </a:ext>
            </a:extLst>
          </p:cNvPr>
          <p:cNvSpPr>
            <a:spLocks noGrp="1"/>
          </p:cNvSpPr>
          <p:nvPr>
            <p:ph type="body" sz="quarter" idx="13"/>
          </p:nvPr>
        </p:nvSpPr>
        <p:spPr>
          <a:xfrm>
            <a:off x="490188" y="4337593"/>
            <a:ext cx="11233148" cy="2044157"/>
          </a:xfrm>
        </p:spPr>
        <p:txBody>
          <a:bodyPr/>
          <a:lstStyle/>
          <a:p>
            <a:pPr marL="0" marR="0" lvl="0" indent="0" rtl="0">
              <a:spcBef>
                <a:spcPts val="0"/>
              </a:spcBef>
              <a:spcAft>
                <a:spcPts val="0"/>
              </a:spcAft>
              <a:buClr>
                <a:srgbClr val="4C4948"/>
              </a:buClr>
              <a:buSzPts val="1600"/>
              <a:buFont typeface="Arial"/>
              <a:buNone/>
            </a:pPr>
            <a:r>
              <a:rPr lang="ja-JP" altLang="en-US" sz="1400" b="0" i="0" dirty="0">
                <a:solidFill>
                  <a:srgbClr val="4C4948"/>
                </a:solidFill>
                <a:effectLst/>
                <a:latin typeface="BIZ UDPゴシック" panose="020B0400000000000000" pitchFamily="50" charset="-128"/>
                <a:ea typeface="BIZ UDPゴシック" panose="020B0400000000000000" pitchFamily="50" charset="-128"/>
              </a:rPr>
              <a:t>後の経費精算フローによっては、申請者や承認者が行う業務が大きく変わることも考えられます。</a:t>
            </a:r>
            <a:br>
              <a:rPr lang="ja-JP" altLang="en-US" sz="1400" dirty="0">
                <a:solidFill>
                  <a:srgbClr val="4C4948"/>
                </a:solidFill>
                <a:latin typeface="BIZ UDPゴシック" panose="020B0400000000000000" pitchFamily="50" charset="-128"/>
                <a:ea typeface="BIZ UDPゴシック" panose="020B0400000000000000" pitchFamily="50" charset="-128"/>
              </a:rPr>
            </a:br>
            <a:r>
              <a:rPr lang="ja-JP" altLang="en-US" sz="1400" b="0" i="0" dirty="0">
                <a:solidFill>
                  <a:srgbClr val="4C4948"/>
                </a:solidFill>
                <a:effectLst/>
                <a:latin typeface="BIZ UDPゴシック" panose="020B0400000000000000" pitchFamily="50" charset="-128"/>
                <a:ea typeface="BIZ UDPゴシック" panose="020B0400000000000000" pitchFamily="50" charset="-128"/>
              </a:rPr>
              <a:t>インボイス制度開始前に、</a:t>
            </a:r>
            <a:r>
              <a:rPr lang="ja-JP" altLang="en-US" sz="1400" b="1" i="0" dirty="0">
                <a:solidFill>
                  <a:schemeClr val="tx2"/>
                </a:solidFill>
                <a:effectLst/>
                <a:latin typeface="BIZ UDPゴシック" panose="020B0400000000000000" pitchFamily="50" charset="-128"/>
                <a:ea typeface="BIZ UDPゴシック" panose="020B0400000000000000" pitchFamily="50" charset="-128"/>
              </a:rPr>
              <a:t>自分たちの経費精算が「どう変わるのか」「何をする必要があるのか」</a:t>
            </a:r>
            <a:r>
              <a:rPr lang="ja-JP" altLang="en-US" sz="1400" b="0" i="0" dirty="0">
                <a:solidFill>
                  <a:srgbClr val="4C4948"/>
                </a:solidFill>
                <a:effectLst/>
                <a:latin typeface="BIZ UDPゴシック" panose="020B0400000000000000" pitchFamily="50" charset="-128"/>
                <a:ea typeface="BIZ UDPゴシック" panose="020B0400000000000000" pitchFamily="50" charset="-128"/>
              </a:rPr>
              <a:t>をイメージしてもらえるように進めましょう。</a:t>
            </a:r>
          </a:p>
          <a:p>
            <a:pPr marL="0" marR="0" lvl="0" indent="0" rtl="0">
              <a:spcBef>
                <a:spcPts val="0"/>
              </a:spcBef>
              <a:spcAft>
                <a:spcPts val="0"/>
              </a:spcAft>
              <a:buClr>
                <a:srgbClr val="4C4948"/>
              </a:buClr>
              <a:buSzPts val="1600"/>
              <a:buFont typeface="Arial"/>
              <a:buNone/>
            </a:pPr>
            <a:endParaRPr lang="ja-JP" altLang="en-US"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marL="0" marR="0" lvl="0" indent="0" rtl="0">
              <a:spcBef>
                <a:spcPts val="0"/>
              </a:spcBef>
              <a:spcAft>
                <a:spcPts val="0"/>
              </a:spcAft>
              <a:buClr>
                <a:srgbClr val="4C4948"/>
              </a:buClr>
              <a:buSzPts val="1600"/>
              <a:buFont typeface="Arial"/>
              <a:buNone/>
            </a:pPr>
            <a:r>
              <a:rPr lang="ja-JP" altLang="en-US"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本資料では、「社内説明会」を行うにあたり、説明会で投影する資料のひな形をご用意しています。</a:t>
            </a: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en-US" altLang="ja-JP"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3</a:t>
            </a:r>
            <a:r>
              <a:rPr lang="ja-JP" altLang="en-US"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ページ以降</a:t>
            </a: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a:t>
            </a:r>
            <a:endParaRPr lang="ja-JP" altLang="en-US"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marL="0" marR="0" lvl="0" indent="0" rtl="0">
              <a:spcBef>
                <a:spcPts val="0"/>
              </a:spcBef>
              <a:spcAft>
                <a:spcPts val="0"/>
              </a:spcAft>
              <a:buClr>
                <a:srgbClr val="4C4948"/>
              </a:buClr>
              <a:buSzPts val="1600"/>
              <a:buFont typeface="Arial"/>
              <a:buNone/>
            </a:pPr>
            <a:r>
              <a:rPr lang="ja-JP" altLang="en-US" sz="1400" b="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運用に合わせて</a:t>
            </a:r>
            <a:r>
              <a:rPr lang="ja-JP" altLang="en-US" sz="1400" b="1" i="0" strike="noStrike" cap="none" dirty="0">
                <a:solidFill>
                  <a:schemeClr val="tx2"/>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不要なスライドは削除するなど、カスタマイズ</a:t>
            </a:r>
            <a:r>
              <a:rPr lang="ja-JP" altLang="en-US" sz="1400" b="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していただき、ぜひご活用ください。</a:t>
            </a:r>
            <a:endParaRPr lang="en-US" altLang="ja-JP" sz="1400" b="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marL="0" marR="0" lvl="0" indent="0" rtl="0">
              <a:spcBef>
                <a:spcPts val="0"/>
              </a:spcBef>
              <a:spcAft>
                <a:spcPts val="0"/>
              </a:spcAft>
              <a:buClr>
                <a:srgbClr val="4C4948"/>
              </a:buClr>
              <a:buSzPts val="1600"/>
              <a:buFont typeface="Arial"/>
              <a:buNone/>
            </a:pPr>
            <a:endParaRPr lang="ja-JP" altLang="en-US" sz="1400"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marL="0" indent="0">
              <a:buClr>
                <a:srgbClr val="4C4948"/>
              </a:buClr>
              <a:buSzPts val="1600"/>
              <a:buNone/>
            </a:pPr>
            <a:r>
              <a:rPr lang="en-US" altLang="ja-JP"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本</a:t>
            </a:r>
            <a:r>
              <a:rPr lang="ja-JP" altLang="en-US" sz="14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資料ではインボイス「発行側」の対応については触れていません。予めご了承ください。</a:t>
            </a:r>
            <a:endParaRPr lang="ja-JP" altLang="en-US" sz="1400" b="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p:txBody>
      </p:sp>
      <p:sp>
        <p:nvSpPr>
          <p:cNvPr id="6" name="スライド番号プレースホルダー 5">
            <a:extLst>
              <a:ext uri="{FF2B5EF4-FFF2-40B4-BE49-F238E27FC236}">
                <a16:creationId xmlns:a16="http://schemas.microsoft.com/office/drawing/2014/main" id="{8DFFBF2E-5DCB-5082-0FF2-AF07F9F5BAD2}"/>
              </a:ext>
            </a:extLst>
          </p:cNvPr>
          <p:cNvSpPr>
            <a:spLocks noGrp="1"/>
          </p:cNvSpPr>
          <p:nvPr>
            <p:ph type="sldNum" sz="quarter" idx="12"/>
          </p:nvPr>
        </p:nvSpPr>
        <p:spPr/>
        <p:txBody>
          <a:bodyPr/>
          <a:lstStyle/>
          <a:p>
            <a:fld id="{D8A28372-6A5A-4399-8FC5-CCF396CD4981}" type="slidenum">
              <a:rPr lang="en-GB" smtClean="0">
                <a:latin typeface="BIZ UDPゴシック" panose="020B0400000000000000" pitchFamily="50" charset="-128"/>
                <a:ea typeface="BIZ UDPゴシック" panose="020B0400000000000000" pitchFamily="50" charset="-128"/>
              </a:rPr>
              <a:t>1</a:t>
            </a:fld>
            <a:endParaRPr lang="en-GB">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891F4335-163A-B915-684A-915D3258AA96}"/>
              </a:ext>
            </a:extLst>
          </p:cNvPr>
          <p:cNvSpPr>
            <a:spLocks noGrp="1"/>
          </p:cNvSpPr>
          <p:nvPr>
            <p:ph sz="half" idx="1"/>
          </p:nvPr>
        </p:nvSpPr>
        <p:spPr>
          <a:xfrm>
            <a:off x="479424" y="1376364"/>
            <a:ext cx="11233149" cy="743562"/>
          </a:xfrm>
        </p:spPr>
        <p:txBody>
          <a:bodyPr/>
          <a:lstStyle/>
          <a:p>
            <a:pPr marL="0" indent="0">
              <a:buNone/>
            </a:pPr>
            <a:r>
              <a:rPr lang="ja-JP" altLang="en-US" sz="1400" dirty="0">
                <a:solidFill>
                  <a:srgbClr val="464646"/>
                </a:solidFill>
                <a:latin typeface="BIZ UDPゴシック" panose="020B0400000000000000" pitchFamily="50" charset="-128"/>
                <a:ea typeface="BIZ UDPゴシック" panose="020B0400000000000000" pitchFamily="50" charset="-128"/>
              </a:rPr>
              <a:t>インボイス制度に正しく対応するためには、「楽楽精算」の設定変更だけではなく、</a:t>
            </a:r>
          </a:p>
          <a:p>
            <a:pPr marL="0" indent="0">
              <a:buNone/>
            </a:pPr>
            <a:r>
              <a:rPr lang="ja-JP" altLang="en-US" sz="1400" dirty="0">
                <a:solidFill>
                  <a:srgbClr val="464646"/>
                </a:solidFill>
                <a:latin typeface="BIZ UDPゴシック" panose="020B0400000000000000" pitchFamily="50" charset="-128"/>
                <a:ea typeface="BIZ UDPゴシック" panose="020B0400000000000000" pitchFamily="50" charset="-128"/>
              </a:rPr>
              <a:t>「何をする必要があり、その理由は何か」を</a:t>
            </a:r>
            <a:r>
              <a:rPr lang="ja-JP" altLang="en-US" sz="1400" b="1" dirty="0">
                <a:solidFill>
                  <a:srgbClr val="464646"/>
                </a:solidFill>
                <a:latin typeface="BIZ UDPゴシック" panose="020B0400000000000000" pitchFamily="50" charset="-128"/>
                <a:ea typeface="BIZ UDPゴシック" panose="020B0400000000000000" pitchFamily="50" charset="-128"/>
              </a:rPr>
              <a:t>社員の皆さんに理解してもらい、協力してもらうための準備</a:t>
            </a:r>
            <a:r>
              <a:rPr lang="ja-JP" altLang="en-US" sz="1400" dirty="0">
                <a:solidFill>
                  <a:srgbClr val="464646"/>
                </a:solidFill>
                <a:latin typeface="BIZ UDPゴシック" panose="020B0400000000000000" pitchFamily="50" charset="-128"/>
                <a:ea typeface="BIZ UDPゴシック" panose="020B0400000000000000" pitchFamily="50" charset="-128"/>
              </a:rPr>
              <a:t>が必要です。</a:t>
            </a:r>
          </a:p>
          <a:p>
            <a:endParaRPr kumimoji="1" lang="ja-JP" altLang="en-US" sz="2000" dirty="0">
              <a:solidFill>
                <a:srgbClr val="464646"/>
              </a:solidFill>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5B2DEE24-FA4D-EA90-547D-8D189FF58329}"/>
              </a:ext>
            </a:extLst>
          </p:cNvPr>
          <p:cNvSpPr/>
          <p:nvPr/>
        </p:nvSpPr>
        <p:spPr>
          <a:xfrm>
            <a:off x="490188" y="2181464"/>
            <a:ext cx="10256190" cy="1920417"/>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400" b="1" dirty="0">
                <a:solidFill>
                  <a:schemeClr val="accent1"/>
                </a:solidFill>
                <a:latin typeface="BIZ UDPゴシック" panose="020B0400000000000000" pitchFamily="50" charset="-128"/>
                <a:ea typeface="BIZ UDPゴシック" panose="020B0400000000000000" pitchFamily="50" charset="-128"/>
              </a:rPr>
              <a:t>周知手段例</a:t>
            </a:r>
            <a:br>
              <a:rPr lang="ja-JP" altLang="en-US" sz="1400" dirty="0">
                <a:solidFill>
                  <a:srgbClr val="4C4948"/>
                </a:solidFill>
                <a:latin typeface="BIZ UDPゴシック" panose="020B0400000000000000" pitchFamily="50" charset="-128"/>
                <a:ea typeface="BIZ UDPゴシック" panose="020B0400000000000000" pitchFamily="50" charset="-128"/>
              </a:rPr>
            </a:br>
            <a:r>
              <a:rPr lang="ja-JP" altLang="en-US" sz="1400" dirty="0">
                <a:solidFill>
                  <a:srgbClr val="4C4948"/>
                </a:solidFill>
                <a:latin typeface="BIZ UDPゴシック" panose="020B0400000000000000" pitchFamily="50" charset="-128"/>
                <a:ea typeface="BIZ UDPゴシック" panose="020B0400000000000000" pitchFamily="50" charset="-128"/>
              </a:rPr>
              <a:t> </a:t>
            </a:r>
            <a:r>
              <a:rPr lang="ja-JP" altLang="en-US" sz="1400" b="0" i="0" dirty="0">
                <a:solidFill>
                  <a:srgbClr val="4C4948"/>
                </a:solidFill>
                <a:effectLst/>
                <a:latin typeface="BIZ UDPゴシック" panose="020B0400000000000000" pitchFamily="50" charset="-128"/>
                <a:ea typeface="BIZ UDPゴシック" panose="020B0400000000000000" pitchFamily="50" charset="-128"/>
              </a:rPr>
              <a:t>・更新した経費精算マニュアルの掲載、配布</a:t>
            </a:r>
            <a:br>
              <a:rPr lang="ja-JP" altLang="en-US" sz="1400" dirty="0">
                <a:solidFill>
                  <a:srgbClr val="4C4948"/>
                </a:solidFill>
                <a:latin typeface="BIZ UDPゴシック" panose="020B0400000000000000" pitchFamily="50" charset="-128"/>
                <a:ea typeface="BIZ UDPゴシック" panose="020B0400000000000000" pitchFamily="50" charset="-128"/>
              </a:rPr>
            </a:br>
            <a:r>
              <a:rPr lang="ja-JP" altLang="en-US" sz="1400" dirty="0">
                <a:solidFill>
                  <a:srgbClr val="4C4948"/>
                </a:solidFill>
                <a:latin typeface="BIZ UDPゴシック" panose="020B0400000000000000" pitchFamily="50" charset="-128"/>
                <a:ea typeface="BIZ UDPゴシック" panose="020B0400000000000000" pitchFamily="50" charset="-128"/>
              </a:rPr>
              <a:t> </a:t>
            </a:r>
            <a:r>
              <a:rPr lang="ja-JP" altLang="en-US" sz="1400" b="0" i="0" dirty="0">
                <a:solidFill>
                  <a:srgbClr val="4C4948"/>
                </a:solidFill>
                <a:effectLst/>
                <a:latin typeface="BIZ UDPゴシック" panose="020B0400000000000000" pitchFamily="50" charset="-128"/>
                <a:ea typeface="BIZ UDPゴシック" panose="020B0400000000000000" pitchFamily="50" charset="-128"/>
              </a:rPr>
              <a:t>・インボイス制度に関する社内の相談先を周知する</a:t>
            </a:r>
            <a:endParaRPr lang="en-US" altLang="ja-JP" sz="1400" b="0" i="0" dirty="0">
              <a:solidFill>
                <a:srgbClr val="4C4948"/>
              </a:solidFill>
              <a:effectLst/>
              <a:latin typeface="BIZ UDPゴシック" panose="020B0400000000000000" pitchFamily="50" charset="-128"/>
              <a:ea typeface="BIZ UDPゴシック" panose="020B0400000000000000" pitchFamily="50" charset="-128"/>
            </a:endParaRPr>
          </a:p>
          <a:p>
            <a:pPr>
              <a:lnSpc>
                <a:spcPct val="150000"/>
              </a:lnSpc>
            </a:pPr>
            <a:r>
              <a:rPr lang="ja-JP" altLang="en-US" sz="1400" dirty="0">
                <a:solidFill>
                  <a:srgbClr val="4C4948"/>
                </a:solidFill>
                <a:latin typeface="BIZ UDPゴシック" panose="020B0400000000000000" pitchFamily="50" charset="-128"/>
                <a:ea typeface="BIZ UDPゴシック" panose="020B0400000000000000" pitchFamily="50" charset="-128"/>
              </a:rPr>
              <a:t> </a:t>
            </a:r>
            <a:r>
              <a:rPr lang="ja-JP" altLang="en-US" sz="1400" b="0" i="0" dirty="0">
                <a:solidFill>
                  <a:srgbClr val="4C4948"/>
                </a:solidFill>
                <a:effectLst/>
                <a:latin typeface="BIZ UDPゴシック" panose="020B0400000000000000" pitchFamily="50" charset="-128"/>
                <a:ea typeface="BIZ UDPゴシック" panose="020B0400000000000000" pitchFamily="50" charset="-128"/>
              </a:rPr>
              <a:t>・各部への説明会を実施 （インボイス制度について／経費精算フローの変更点等）</a:t>
            </a:r>
            <a:r>
              <a:rPr lang="en-US" altLang="ja-JP" sz="1200" b="0" i="0" dirty="0">
                <a:solidFill>
                  <a:srgbClr val="4C4948"/>
                </a:solidFill>
                <a:effectLst/>
                <a:latin typeface="BIZ UDPゴシック" panose="020B0400000000000000" pitchFamily="50" charset="-128"/>
                <a:ea typeface="BIZ UDPゴシック" panose="020B0400000000000000" pitchFamily="50" charset="-128"/>
              </a:rPr>
              <a:t>※</a:t>
            </a:r>
            <a:r>
              <a:rPr lang="ja-JP" altLang="en-US" sz="1200" b="0" i="0" dirty="0">
                <a:solidFill>
                  <a:srgbClr val="4C4948"/>
                </a:solidFill>
                <a:effectLst/>
                <a:latin typeface="BIZ UDPゴシック" panose="020B0400000000000000" pitchFamily="50" charset="-128"/>
                <a:ea typeface="BIZ UDPゴシック" panose="020B0400000000000000" pitchFamily="50" charset="-128"/>
              </a:rPr>
              <a:t>開催形式も検討しましょう（対面かオンライン）</a:t>
            </a:r>
            <a:endParaRPr lang="en-US" altLang="ja-JP" sz="1200" dirty="0">
              <a:solidFill>
                <a:srgbClr val="4C4948"/>
              </a:solidFill>
              <a:latin typeface="BIZ UDPゴシック" panose="020B0400000000000000" pitchFamily="50" charset="-128"/>
              <a:ea typeface="BIZ UDPゴシック" panose="020B0400000000000000" pitchFamily="50" charset="-128"/>
            </a:endParaRPr>
          </a:p>
          <a:p>
            <a:pPr>
              <a:lnSpc>
                <a:spcPct val="150000"/>
              </a:lnSpc>
            </a:pPr>
            <a:r>
              <a:rPr lang="ja-JP" altLang="en-US" sz="1400" dirty="0">
                <a:solidFill>
                  <a:srgbClr val="4C4948"/>
                </a:solidFill>
                <a:latin typeface="BIZ UDPゴシック" panose="020B0400000000000000" pitchFamily="50" charset="-128"/>
                <a:ea typeface="BIZ UDPゴシック" panose="020B0400000000000000" pitchFamily="50" charset="-128"/>
              </a:rPr>
              <a:t>など</a:t>
            </a:r>
            <a:endParaRPr lang="ja-JP" altLang="en-US" sz="1400" b="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1395550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当社の事業者登録番号</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10</a:t>
            </a:fld>
            <a:endParaRPr lang="en-GB"/>
          </a:p>
        </p:txBody>
      </p:sp>
      <p:sp>
        <p:nvSpPr>
          <p:cNvPr id="3" name="Google Shape;406;p54">
            <a:extLst>
              <a:ext uri="{FF2B5EF4-FFF2-40B4-BE49-F238E27FC236}">
                <a16:creationId xmlns:a16="http://schemas.microsoft.com/office/drawing/2014/main" id="{10E8E9CF-DABD-BB96-4B96-904233B27D40}"/>
              </a:ext>
            </a:extLst>
          </p:cNvPr>
          <p:cNvSpPr/>
          <p:nvPr/>
        </p:nvSpPr>
        <p:spPr>
          <a:xfrm>
            <a:off x="479425" y="1376363"/>
            <a:ext cx="11233150" cy="1038403"/>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説明会ご担当者様へ：本スライドが不要な場合は削除ください。</a:t>
            </a:r>
            <a:endPar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
        <p:nvSpPr>
          <p:cNvPr id="5" name="Google Shape;180;g20f416cb4db_0_17">
            <a:extLst>
              <a:ext uri="{FF2B5EF4-FFF2-40B4-BE49-F238E27FC236}">
                <a16:creationId xmlns:a16="http://schemas.microsoft.com/office/drawing/2014/main" id="{05E2B588-F733-9765-A44F-8EDD1F12F6AE}"/>
              </a:ext>
            </a:extLst>
          </p:cNvPr>
          <p:cNvSpPr/>
          <p:nvPr/>
        </p:nvSpPr>
        <p:spPr>
          <a:xfrm>
            <a:off x="890850" y="2304236"/>
            <a:ext cx="10410300" cy="2018058"/>
          </a:xfrm>
          <a:prstGeom prst="roundRect">
            <a:avLst>
              <a:gd name="adj" fmla="val 16667"/>
            </a:avLst>
          </a:prstGeom>
          <a:noFill/>
          <a:ln w="1905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20000"/>
              </a:lnSpc>
              <a:spcBef>
                <a:spcPts val="0"/>
              </a:spcBef>
              <a:spcAft>
                <a:spcPts val="0"/>
              </a:spcAft>
              <a:buClr>
                <a:schemeClr val="accent2"/>
              </a:buClr>
              <a:buSzPts val="2000"/>
              <a:buFont typeface="Arial"/>
              <a:buNone/>
            </a:pPr>
            <a:r>
              <a:rPr lang="en-US" altLang="ja-JP" sz="5400" b="1" dirty="0">
                <a:solidFill>
                  <a:srgbClr val="4C4948"/>
                </a:solidFill>
                <a:latin typeface="BIZ UDPゴシック" panose="020B0400000000000000" pitchFamily="50" charset="-128"/>
                <a:ea typeface="BIZ UDPゴシック" panose="020B0400000000000000" pitchFamily="50" charset="-128"/>
                <a:cs typeface="Meiryo"/>
                <a:sym typeface="Meiryo"/>
              </a:rPr>
              <a:t>T1234567890123</a:t>
            </a:r>
          </a:p>
        </p:txBody>
      </p:sp>
      <p:sp>
        <p:nvSpPr>
          <p:cNvPr id="7" name="Google Shape;406;p54">
            <a:extLst>
              <a:ext uri="{FF2B5EF4-FFF2-40B4-BE49-F238E27FC236}">
                <a16:creationId xmlns:a16="http://schemas.microsoft.com/office/drawing/2014/main" id="{EAED7EA4-D2D1-812D-FDB1-A250438BA19E}"/>
              </a:ext>
            </a:extLst>
          </p:cNvPr>
          <p:cNvSpPr/>
          <p:nvPr/>
        </p:nvSpPr>
        <p:spPr>
          <a:xfrm>
            <a:off x="2638698" y="3928969"/>
            <a:ext cx="7036526" cy="793751"/>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説明会ご担当者様へ：貴社の</a:t>
            </a: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番号へ適宜ご変更ください。</a:t>
            </a:r>
            <a:endPar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
        <p:nvSpPr>
          <p:cNvPr id="9" name="Google Shape;406;p54">
            <a:extLst>
              <a:ext uri="{FF2B5EF4-FFF2-40B4-BE49-F238E27FC236}">
                <a16:creationId xmlns:a16="http://schemas.microsoft.com/office/drawing/2014/main" id="{4C561E76-9C15-E211-8BC8-C969505AE403}"/>
              </a:ext>
            </a:extLst>
          </p:cNvPr>
          <p:cNvSpPr/>
          <p:nvPr/>
        </p:nvSpPr>
        <p:spPr>
          <a:xfrm>
            <a:off x="479425" y="5236985"/>
            <a:ext cx="11233150" cy="1144765"/>
          </a:xfrm>
          <a:prstGeom prst="rect">
            <a:avLst/>
          </a:prstGeom>
          <a:solidFill>
            <a:srgbClr val="F6F6F6"/>
          </a:solidFill>
          <a:ln>
            <a:noFill/>
          </a:ln>
        </p:spPr>
        <p:txBody>
          <a:bodyPr spcFirstLastPara="1" wrap="square" lIns="95972" tIns="47973" rIns="95972" bIns="47973" anchor="ctr" anchorCtr="0">
            <a:noAutofit/>
          </a:bodyPr>
          <a:lstStyle/>
          <a:p>
            <a:pPr>
              <a:lnSpc>
                <a:spcPct val="150000"/>
              </a:lnSpc>
              <a:buSzPts val="1200"/>
            </a:pPr>
            <a:r>
              <a:rPr lang="en-US" altLang="ja-JP" sz="1600" b="1" dirty="0">
                <a:solidFill>
                  <a:schemeClr val="accent1"/>
                </a:solidFill>
                <a:latin typeface="BIZ UDPゴシック" panose="020B0400000000000000" pitchFamily="50" charset="-128"/>
                <a:ea typeface="BIZ UDPゴシック" panose="020B0400000000000000" pitchFamily="50" charset="-128"/>
                <a:cs typeface="Meiryo"/>
                <a:sym typeface="Meiryo"/>
              </a:rPr>
              <a:t>Tips</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400" dirty="0">
                <a:latin typeface="BIZ UDPゴシック" panose="020B0400000000000000" pitchFamily="50" charset="-128"/>
                <a:ea typeface="BIZ UDPゴシック" panose="020B0400000000000000" pitchFamily="50" charset="-128"/>
                <a:cs typeface="Meiryo"/>
                <a:sym typeface="Meiryo"/>
              </a:rPr>
              <a:t>当社の事業者登録番号は社内掲示板のこちらに掲載しています。　　</a:t>
            </a:r>
            <a:br>
              <a:rPr lang="ja-JP" altLang="en-US" sz="1400" dirty="0">
                <a:latin typeface="BIZ UDPゴシック" panose="020B0400000000000000" pitchFamily="50" charset="-128"/>
                <a:ea typeface="BIZ UDPゴシック" panose="020B0400000000000000" pitchFamily="50" charset="-128"/>
                <a:cs typeface="Meiryo"/>
                <a:sym typeface="Meiryo"/>
              </a:rPr>
            </a:br>
            <a:r>
              <a:rPr lang="en-US" altLang="ja-JP" sz="1400" dirty="0">
                <a:latin typeface="BIZ UDPゴシック" panose="020B0400000000000000" pitchFamily="50" charset="-128"/>
                <a:ea typeface="BIZ UDPゴシック" panose="020B0400000000000000" pitchFamily="50" charset="-128"/>
                <a:cs typeface="Meiryo"/>
                <a:sym typeface="Meiryo"/>
              </a:rPr>
              <a:t>https://</a:t>
            </a:r>
            <a:r>
              <a:rPr lang="ja-JP" altLang="en-US" sz="1400" dirty="0">
                <a:latin typeface="BIZ UDPゴシック" panose="020B0400000000000000" pitchFamily="50" charset="-128"/>
                <a:ea typeface="BIZ UDPゴシック" panose="020B0400000000000000" pitchFamily="50" charset="-128"/>
                <a:cs typeface="Meiryo"/>
                <a:sym typeface="Meiryo"/>
              </a:rPr>
              <a:t>～～～～　　　</a:t>
            </a:r>
          </a:p>
        </p:txBody>
      </p:sp>
    </p:spTree>
    <p:extLst>
      <p:ext uri="{BB962C8B-B14F-4D97-AF65-F5344CB8AC3E}">
        <p14:creationId xmlns:p14="http://schemas.microsoft.com/office/powerpoint/2010/main" val="573430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小休憩：これはインボイスでしょうか？</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11</a:t>
            </a:fld>
            <a:endParaRPr lang="en-GB"/>
          </a:p>
        </p:txBody>
      </p:sp>
      <p:pic>
        <p:nvPicPr>
          <p:cNvPr id="3" name="図 2">
            <a:extLst>
              <a:ext uri="{FF2B5EF4-FFF2-40B4-BE49-F238E27FC236}">
                <a16:creationId xmlns:a16="http://schemas.microsoft.com/office/drawing/2014/main" id="{B54E0D57-E096-227E-C7FA-BDA5AEFC3806}"/>
              </a:ext>
            </a:extLst>
          </p:cNvPr>
          <p:cNvPicPr>
            <a:picLocks noChangeAspect="1"/>
          </p:cNvPicPr>
          <p:nvPr/>
        </p:nvPicPr>
        <p:blipFill>
          <a:blip r:embed="rId2"/>
          <a:stretch>
            <a:fillRect/>
          </a:stretch>
        </p:blipFill>
        <p:spPr>
          <a:xfrm>
            <a:off x="974506" y="1516317"/>
            <a:ext cx="4258846" cy="4762463"/>
          </a:xfrm>
          <a:prstGeom prst="rect">
            <a:avLst/>
          </a:prstGeom>
          <a:solidFill>
            <a:srgbClr val="363331"/>
          </a:solidFill>
          <a:ln>
            <a:noFill/>
          </a:ln>
        </p:spPr>
      </p:pic>
      <p:sp>
        <p:nvSpPr>
          <p:cNvPr id="7" name="テキスト プレースホルダー 4">
            <a:extLst>
              <a:ext uri="{FF2B5EF4-FFF2-40B4-BE49-F238E27FC236}">
                <a16:creationId xmlns:a16="http://schemas.microsoft.com/office/drawing/2014/main" id="{BB7303D4-6AEB-0B9C-9011-06FCDE45FF03}"/>
              </a:ext>
            </a:extLst>
          </p:cNvPr>
          <p:cNvSpPr txBox="1">
            <a:spLocks/>
          </p:cNvSpPr>
          <p:nvPr/>
        </p:nvSpPr>
        <p:spPr>
          <a:xfrm>
            <a:off x="6418086" y="1636331"/>
            <a:ext cx="5294489" cy="707886"/>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lnSpc>
                <a:spcPct val="150000"/>
              </a:lnSpc>
              <a:buNone/>
            </a:pP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例</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これはインボイスに該当するでしょうか？</a:t>
            </a:r>
            <a:endParaRPr lang="en-US" altLang="ja-JP" dirty="0">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dirty="0">
                <a:latin typeface="BIZ UDPゴシック" panose="020B0400000000000000" pitchFamily="50" charset="-128"/>
                <a:ea typeface="BIZ UDPゴシック" panose="020B0400000000000000" pitchFamily="50" charset="-128"/>
              </a:rPr>
              <a:t>（「インボイス」として必要な項目が満たされているか）</a:t>
            </a:r>
            <a:endParaRPr lang="en-US" altLang="ja-JP" dirty="0">
              <a:latin typeface="BIZ UDPゴシック" panose="020B0400000000000000" pitchFamily="50" charset="-128"/>
              <a:ea typeface="BIZ UDPゴシック" panose="020B0400000000000000" pitchFamily="50" charset="-128"/>
            </a:endParaRPr>
          </a:p>
          <a:p>
            <a:pPr marL="0" indent="0">
              <a:lnSpc>
                <a:spcPct val="150000"/>
              </a:lnSpc>
              <a:buNone/>
            </a:pPr>
            <a:endParaRPr lang="en-US" altLang="ja-JP" dirty="0">
              <a:latin typeface="BIZ UDPゴシック" panose="020B0400000000000000" pitchFamily="50" charset="-128"/>
              <a:ea typeface="BIZ UDPゴシック" panose="020B0400000000000000" pitchFamily="50" charset="-128"/>
            </a:endParaRPr>
          </a:p>
          <a:p>
            <a:pPr marL="0" indent="0">
              <a:lnSpc>
                <a:spcPct val="150000"/>
              </a:lnSpc>
              <a:buNone/>
            </a:pPr>
            <a:endParaRPr lang="ja-JP" altLang="en-US" dirty="0">
              <a:latin typeface="BIZ UDPゴシック" panose="020B0400000000000000" pitchFamily="50" charset="-128"/>
              <a:ea typeface="BIZ UDPゴシック" panose="020B0400000000000000" pitchFamily="50" charset="-128"/>
            </a:endParaRPr>
          </a:p>
        </p:txBody>
      </p:sp>
      <p:sp>
        <p:nvSpPr>
          <p:cNvPr id="8" name="テキスト プレースホルダー 4">
            <a:extLst>
              <a:ext uri="{FF2B5EF4-FFF2-40B4-BE49-F238E27FC236}">
                <a16:creationId xmlns:a16="http://schemas.microsoft.com/office/drawing/2014/main" id="{35E2D8A4-0AD7-8503-BB40-B412C2D184DF}"/>
              </a:ext>
            </a:extLst>
          </p:cNvPr>
          <p:cNvSpPr txBox="1">
            <a:spLocks/>
          </p:cNvSpPr>
          <p:nvPr/>
        </p:nvSpPr>
        <p:spPr>
          <a:xfrm>
            <a:off x="6418085" y="2978435"/>
            <a:ext cx="5456433" cy="707886"/>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lnSpc>
                <a:spcPct val="150000"/>
              </a:lnSpc>
              <a:buNone/>
            </a:pPr>
            <a:r>
              <a:rPr lang="ja-JP" altLang="en-US" dirty="0">
                <a:latin typeface="BIZ UDPゴシック" panose="020B0400000000000000" pitchFamily="50" charset="-128"/>
                <a:ea typeface="BIZ UDPゴシック" panose="020B0400000000000000" pitchFamily="50" charset="-128"/>
              </a:rPr>
              <a:t>正解は</a:t>
            </a:r>
            <a:r>
              <a:rPr lang="en-US" altLang="ja-JP" dirty="0">
                <a:latin typeface="BIZ UDPゴシック" panose="020B0400000000000000" pitchFamily="50" charset="-128"/>
                <a:ea typeface="BIZ UDPゴシック" panose="020B0400000000000000" pitchFamily="50" charset="-128"/>
              </a:rPr>
              <a:t>…</a:t>
            </a:r>
            <a:endParaRPr lang="ja-JP" altLang="en-US" dirty="0">
              <a:latin typeface="BIZ UDPゴシック" panose="020B0400000000000000" pitchFamily="50" charset="-128"/>
              <a:ea typeface="BIZ UDPゴシック" panose="020B0400000000000000" pitchFamily="50" charset="-128"/>
            </a:endParaRPr>
          </a:p>
        </p:txBody>
      </p:sp>
      <p:sp>
        <p:nvSpPr>
          <p:cNvPr id="9" name="Google Shape;190;p27">
            <a:extLst>
              <a:ext uri="{FF2B5EF4-FFF2-40B4-BE49-F238E27FC236}">
                <a16:creationId xmlns:a16="http://schemas.microsoft.com/office/drawing/2014/main" id="{1FD82F5D-AE0B-0D28-3DDD-DE23E4D12BC0}"/>
              </a:ext>
            </a:extLst>
          </p:cNvPr>
          <p:cNvSpPr/>
          <p:nvPr/>
        </p:nvSpPr>
        <p:spPr>
          <a:xfrm>
            <a:off x="6418085" y="3582549"/>
            <a:ext cx="5166512" cy="2460257"/>
          </a:xfrm>
          <a:prstGeom prst="rect">
            <a:avLst/>
          </a:prstGeom>
          <a:solidFill>
            <a:srgbClr val="F6F6F6"/>
          </a:solidFill>
          <a:ln>
            <a:noFill/>
          </a:ln>
        </p:spPr>
        <p:txBody>
          <a:bodyPr spcFirstLastPara="1" wrap="square" lIns="95972" tIns="47973" rIns="95972" bIns="47973" anchor="ctr" anchorCtr="0">
            <a:noAutofit/>
          </a:bodyPr>
          <a:lstStyle/>
          <a:p>
            <a:pPr marL="0" marR="0" lvl="0" indent="0" rtl="0">
              <a:lnSpc>
                <a:spcPct val="120000"/>
              </a:lnSpc>
              <a:spcBef>
                <a:spcPts val="0"/>
              </a:spcBef>
              <a:spcAft>
                <a:spcPts val="0"/>
              </a:spcAft>
              <a:buClr>
                <a:schemeClr val="accent2"/>
              </a:buClr>
              <a:buSzPts val="2000"/>
              <a:buFont typeface="Arial"/>
              <a:buNone/>
            </a:pPr>
            <a:r>
              <a:rPr lang="ja-JP" altLang="en-US" sz="2400"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sz="2800" b="1" dirty="0">
                <a:latin typeface="BIZ UDPゴシック" panose="020B0400000000000000" pitchFamily="50" charset="-128"/>
                <a:ea typeface="BIZ UDPゴシック" panose="020B0400000000000000" pitchFamily="50" charset="-128"/>
                <a:cs typeface="Meiryo"/>
                <a:sym typeface="Meiryo"/>
              </a:rPr>
              <a:t>インボイスに該当しない</a:t>
            </a:r>
            <a:endParaRPr lang="en-US" altLang="ja-JP" sz="2800" b="1" dirty="0">
              <a:latin typeface="BIZ UDPゴシック" panose="020B0400000000000000" pitchFamily="50" charset="-128"/>
              <a:ea typeface="BIZ UDPゴシック" panose="020B0400000000000000" pitchFamily="50" charset="-128"/>
              <a:cs typeface="Meiryo"/>
              <a:sym typeface="Meiryo"/>
            </a:endParaRPr>
          </a:p>
          <a:p>
            <a:pPr marL="0" marR="0" lvl="0" indent="0" rtl="0">
              <a:lnSpc>
                <a:spcPct val="120000"/>
              </a:lnSpc>
              <a:spcBef>
                <a:spcPts val="0"/>
              </a:spcBef>
              <a:spcAft>
                <a:spcPts val="0"/>
              </a:spcAft>
              <a:buClr>
                <a:schemeClr val="accent2"/>
              </a:buClr>
              <a:buSzPts val="2000"/>
              <a:buFont typeface="Arial"/>
              <a:buNone/>
            </a:pPr>
            <a:endParaRPr lang="en-US" altLang="ja-JP" sz="2400" b="1"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Clr>
                <a:schemeClr val="accent2"/>
              </a:buClr>
              <a:buSzPts val="2000"/>
              <a:buFont typeface="Arial"/>
              <a:buNone/>
            </a:pPr>
            <a:r>
              <a:rPr lang="ja-JP" altLang="en-US" sz="1600" dirty="0">
                <a:latin typeface="BIZ UDPゴシック" panose="020B0400000000000000" pitchFamily="50" charset="-128"/>
                <a:ea typeface="BIZ UDPゴシック" panose="020B0400000000000000" pitchFamily="50" charset="-128"/>
                <a:cs typeface="Meiryo"/>
                <a:sym typeface="Meiryo"/>
              </a:rPr>
              <a:t>　</a:t>
            </a:r>
            <a:r>
              <a:rPr lang="ja-JP" altLang="en-US" b="1" dirty="0">
                <a:latin typeface="BIZ UDPゴシック" panose="020B0400000000000000" pitchFamily="50" charset="-128"/>
                <a:ea typeface="BIZ UDPゴシック" panose="020B0400000000000000" pitchFamily="50" charset="-128"/>
                <a:cs typeface="Meiryo"/>
                <a:sym typeface="Meiryo"/>
              </a:rPr>
              <a:t>「事業者登録番号」がありません！</a:t>
            </a:r>
            <a:endParaRPr lang="en-US" altLang="ja-JP" b="1"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Clr>
                <a:schemeClr val="accent2"/>
              </a:buClr>
              <a:buSzPts val="2000"/>
              <a:buFont typeface="Arial"/>
              <a:buNone/>
            </a:pPr>
            <a:r>
              <a:rPr lang="ja-JP" altLang="en-US" dirty="0">
                <a:latin typeface="BIZ UDPゴシック" panose="020B0400000000000000" pitchFamily="50" charset="-128"/>
                <a:ea typeface="BIZ UDPゴシック" panose="020B0400000000000000" pitchFamily="50" charset="-128"/>
                <a:cs typeface="Meiryo"/>
                <a:sym typeface="Meiryo"/>
              </a:rPr>
              <a:t>その他の項目は</a:t>
            </a:r>
            <a:r>
              <a:rPr lang="en-US" altLang="ja-JP" dirty="0">
                <a:latin typeface="BIZ UDPゴシック" panose="020B0400000000000000" pitchFamily="50" charset="-128"/>
                <a:ea typeface="BIZ UDPゴシック" panose="020B0400000000000000" pitchFamily="50" charset="-128"/>
                <a:cs typeface="Meiryo"/>
                <a:sym typeface="Meiryo"/>
              </a:rPr>
              <a:t>OK</a:t>
            </a:r>
            <a:r>
              <a:rPr lang="ja-JP" altLang="en-US" dirty="0">
                <a:latin typeface="BIZ UDPゴシック" panose="020B0400000000000000" pitchFamily="50" charset="-128"/>
                <a:ea typeface="BIZ UDPゴシック" panose="020B0400000000000000" pitchFamily="50" charset="-128"/>
                <a:cs typeface="Meiryo"/>
                <a:sym typeface="Meiryo"/>
              </a:rPr>
              <a:t>です。</a:t>
            </a:r>
            <a:endParaRPr lang="en-US" altLang="ja-JP" dirty="0">
              <a:latin typeface="BIZ UDPゴシック" panose="020B0400000000000000" pitchFamily="50" charset="-128"/>
              <a:ea typeface="BIZ UDPゴシック" panose="020B0400000000000000" pitchFamily="50" charset="-128"/>
              <a:cs typeface="Meiryo"/>
              <a:sym typeface="Meiryo"/>
            </a:endParaRPr>
          </a:p>
        </p:txBody>
      </p:sp>
      <p:sp>
        <p:nvSpPr>
          <p:cNvPr id="10" name="テキスト ボックス 9">
            <a:extLst>
              <a:ext uri="{FF2B5EF4-FFF2-40B4-BE49-F238E27FC236}">
                <a16:creationId xmlns:a16="http://schemas.microsoft.com/office/drawing/2014/main" id="{E6B04FCB-838E-C096-511A-C8C3F9A056F5}"/>
              </a:ext>
            </a:extLst>
          </p:cNvPr>
          <p:cNvSpPr txBox="1"/>
          <p:nvPr/>
        </p:nvSpPr>
        <p:spPr>
          <a:xfrm>
            <a:off x="6597022" y="3889347"/>
            <a:ext cx="858307" cy="923330"/>
          </a:xfrm>
          <a:prstGeom prst="rect">
            <a:avLst/>
          </a:prstGeom>
          <a:noFill/>
          <a:ln>
            <a:noFill/>
          </a:ln>
        </p:spPr>
        <p:txBody>
          <a:bodyPr wrap="square">
            <a:spAutoFit/>
          </a:bodyPr>
          <a:lstStyle/>
          <a:p>
            <a:r>
              <a:rPr lang="ja-JP" altLang="en-US" sz="5400" b="1" dirty="0">
                <a:latin typeface="Meiryo"/>
                <a:ea typeface="Meiryo"/>
                <a:cs typeface="Meiryo"/>
                <a:sym typeface="Meiryo"/>
              </a:rPr>
              <a:t>✖</a:t>
            </a:r>
            <a:endParaRPr lang="ja-JP" altLang="en-US" sz="5400" dirty="0"/>
          </a:p>
        </p:txBody>
      </p:sp>
    </p:spTree>
    <p:extLst>
      <p:ext uri="{BB962C8B-B14F-4D97-AF65-F5344CB8AC3E}">
        <p14:creationId xmlns:p14="http://schemas.microsoft.com/office/powerpoint/2010/main" val="1486986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小休憩：これはインボイスでしょうか？</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12</a:t>
            </a:fld>
            <a:endParaRPr lang="en-GB"/>
          </a:p>
        </p:txBody>
      </p:sp>
      <p:sp>
        <p:nvSpPr>
          <p:cNvPr id="7" name="テキスト プレースホルダー 4">
            <a:extLst>
              <a:ext uri="{FF2B5EF4-FFF2-40B4-BE49-F238E27FC236}">
                <a16:creationId xmlns:a16="http://schemas.microsoft.com/office/drawing/2014/main" id="{BB7303D4-6AEB-0B9C-9011-06FCDE45FF03}"/>
              </a:ext>
            </a:extLst>
          </p:cNvPr>
          <p:cNvSpPr txBox="1">
            <a:spLocks/>
          </p:cNvSpPr>
          <p:nvPr/>
        </p:nvSpPr>
        <p:spPr>
          <a:xfrm>
            <a:off x="6418086" y="1636331"/>
            <a:ext cx="5294489" cy="707886"/>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lnSpc>
                <a:spcPct val="150000"/>
              </a:lnSpc>
              <a:buNone/>
            </a:pP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例２</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これはインボイスに該当するでしょうか？</a:t>
            </a:r>
            <a:endParaRPr lang="en-US" altLang="ja-JP" dirty="0">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dirty="0">
                <a:latin typeface="BIZ UDPゴシック" panose="020B0400000000000000" pitchFamily="50" charset="-128"/>
                <a:ea typeface="BIZ UDPゴシック" panose="020B0400000000000000" pitchFamily="50" charset="-128"/>
              </a:rPr>
              <a:t>（「インボイス」として必要な項目が満たされているか）</a:t>
            </a:r>
            <a:endParaRPr lang="en-US" altLang="ja-JP" dirty="0">
              <a:latin typeface="BIZ UDPゴシック" panose="020B0400000000000000" pitchFamily="50" charset="-128"/>
              <a:ea typeface="BIZ UDPゴシック" panose="020B0400000000000000" pitchFamily="50" charset="-128"/>
            </a:endParaRPr>
          </a:p>
          <a:p>
            <a:pPr marL="0" indent="0">
              <a:lnSpc>
                <a:spcPct val="150000"/>
              </a:lnSpc>
              <a:buNone/>
            </a:pPr>
            <a:endParaRPr lang="en-US" altLang="ja-JP" dirty="0">
              <a:latin typeface="BIZ UDPゴシック" panose="020B0400000000000000" pitchFamily="50" charset="-128"/>
              <a:ea typeface="BIZ UDPゴシック" panose="020B0400000000000000" pitchFamily="50" charset="-128"/>
            </a:endParaRPr>
          </a:p>
          <a:p>
            <a:pPr marL="0" indent="0">
              <a:lnSpc>
                <a:spcPct val="150000"/>
              </a:lnSpc>
              <a:buNone/>
            </a:pPr>
            <a:endParaRPr lang="ja-JP" altLang="en-US" dirty="0">
              <a:latin typeface="BIZ UDPゴシック" panose="020B0400000000000000" pitchFamily="50" charset="-128"/>
              <a:ea typeface="BIZ UDPゴシック" panose="020B0400000000000000" pitchFamily="50" charset="-128"/>
            </a:endParaRPr>
          </a:p>
        </p:txBody>
      </p:sp>
      <p:sp>
        <p:nvSpPr>
          <p:cNvPr id="8" name="テキスト プレースホルダー 4">
            <a:extLst>
              <a:ext uri="{FF2B5EF4-FFF2-40B4-BE49-F238E27FC236}">
                <a16:creationId xmlns:a16="http://schemas.microsoft.com/office/drawing/2014/main" id="{35E2D8A4-0AD7-8503-BB40-B412C2D184DF}"/>
              </a:ext>
            </a:extLst>
          </p:cNvPr>
          <p:cNvSpPr txBox="1">
            <a:spLocks/>
          </p:cNvSpPr>
          <p:nvPr/>
        </p:nvSpPr>
        <p:spPr>
          <a:xfrm>
            <a:off x="6418085" y="2594977"/>
            <a:ext cx="5456433" cy="707886"/>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lnSpc>
                <a:spcPct val="150000"/>
              </a:lnSpc>
              <a:buNone/>
            </a:pPr>
            <a:r>
              <a:rPr lang="ja-JP" altLang="en-US" dirty="0">
                <a:latin typeface="BIZ UDPゴシック" panose="020B0400000000000000" pitchFamily="50" charset="-128"/>
                <a:ea typeface="BIZ UDPゴシック" panose="020B0400000000000000" pitchFamily="50" charset="-128"/>
              </a:rPr>
              <a:t>正解は</a:t>
            </a:r>
            <a:r>
              <a:rPr lang="en-US" altLang="ja-JP" dirty="0">
                <a:latin typeface="BIZ UDPゴシック" panose="020B0400000000000000" pitchFamily="50" charset="-128"/>
                <a:ea typeface="BIZ UDPゴシック" panose="020B0400000000000000" pitchFamily="50" charset="-128"/>
              </a:rPr>
              <a:t>…</a:t>
            </a:r>
            <a:endParaRPr lang="ja-JP" altLang="en-US" dirty="0">
              <a:latin typeface="BIZ UDPゴシック" panose="020B0400000000000000" pitchFamily="50" charset="-128"/>
              <a:ea typeface="BIZ UDPゴシック" panose="020B0400000000000000" pitchFamily="50" charset="-128"/>
            </a:endParaRPr>
          </a:p>
        </p:txBody>
      </p:sp>
      <p:sp>
        <p:nvSpPr>
          <p:cNvPr id="9" name="Google Shape;190;p27">
            <a:extLst>
              <a:ext uri="{FF2B5EF4-FFF2-40B4-BE49-F238E27FC236}">
                <a16:creationId xmlns:a16="http://schemas.microsoft.com/office/drawing/2014/main" id="{1FD82F5D-AE0B-0D28-3DDD-DE23E4D12BC0}"/>
              </a:ext>
            </a:extLst>
          </p:cNvPr>
          <p:cNvSpPr/>
          <p:nvPr/>
        </p:nvSpPr>
        <p:spPr>
          <a:xfrm>
            <a:off x="6418085" y="3087329"/>
            <a:ext cx="5166512" cy="2955477"/>
          </a:xfrm>
          <a:prstGeom prst="rect">
            <a:avLst/>
          </a:prstGeom>
          <a:solidFill>
            <a:srgbClr val="F6F6F6"/>
          </a:solidFill>
          <a:ln>
            <a:noFill/>
          </a:ln>
        </p:spPr>
        <p:txBody>
          <a:bodyPr spcFirstLastPara="1" wrap="square" lIns="95972" tIns="47973" rIns="95972" bIns="47973" anchor="ctr" anchorCtr="0">
            <a:noAutofit/>
          </a:bodyPr>
          <a:lstStyle/>
          <a:p>
            <a:pPr marL="0" marR="0" lvl="0" indent="0" rtl="0">
              <a:lnSpc>
                <a:spcPct val="120000"/>
              </a:lnSpc>
              <a:spcBef>
                <a:spcPts val="0"/>
              </a:spcBef>
              <a:spcAft>
                <a:spcPts val="0"/>
              </a:spcAft>
              <a:buClr>
                <a:schemeClr val="accent2"/>
              </a:buClr>
              <a:buSzPts val="2000"/>
              <a:buFont typeface="Arial"/>
              <a:buNone/>
            </a:pPr>
            <a:r>
              <a:rPr lang="ja-JP" altLang="en-US" sz="2400" b="1" dirty="0">
                <a:latin typeface="BIZ UDPゴシック" panose="020B0400000000000000" pitchFamily="50" charset="-128"/>
                <a:ea typeface="BIZ UDPゴシック" panose="020B0400000000000000" pitchFamily="50" charset="-128"/>
                <a:cs typeface="Meiryo"/>
                <a:sym typeface="Meiryo"/>
              </a:rPr>
              <a:t>　　　 　</a:t>
            </a:r>
            <a:r>
              <a:rPr lang="ja-JP" altLang="en-US" sz="2800" b="1" dirty="0">
                <a:latin typeface="BIZ UDPゴシック" panose="020B0400000000000000" pitchFamily="50" charset="-128"/>
                <a:ea typeface="BIZ UDPゴシック" panose="020B0400000000000000" pitchFamily="50" charset="-128"/>
                <a:cs typeface="Meiryo"/>
                <a:sym typeface="Meiryo"/>
              </a:rPr>
              <a:t>インボイスに該当しない</a:t>
            </a:r>
            <a:endParaRPr lang="en-US" altLang="ja-JP" sz="2800" b="1" dirty="0">
              <a:latin typeface="BIZ UDPゴシック" panose="020B0400000000000000" pitchFamily="50" charset="-128"/>
              <a:ea typeface="BIZ UDPゴシック" panose="020B0400000000000000" pitchFamily="50" charset="-128"/>
              <a:cs typeface="Meiryo"/>
              <a:sym typeface="Meiryo"/>
            </a:endParaRPr>
          </a:p>
          <a:p>
            <a:pPr marL="0" marR="0" lvl="0" indent="0" rtl="0">
              <a:lnSpc>
                <a:spcPct val="120000"/>
              </a:lnSpc>
              <a:spcBef>
                <a:spcPts val="0"/>
              </a:spcBef>
              <a:spcAft>
                <a:spcPts val="0"/>
              </a:spcAft>
              <a:buClr>
                <a:schemeClr val="accent2"/>
              </a:buClr>
              <a:buSzPts val="2000"/>
              <a:buFont typeface="Arial"/>
              <a:buNone/>
            </a:pPr>
            <a:endParaRPr lang="en-US" altLang="ja-JP" sz="2400" b="1" dirty="0">
              <a:latin typeface="BIZ UDPゴシック" panose="020B0400000000000000" pitchFamily="50" charset="-128"/>
              <a:ea typeface="BIZ UDPゴシック" panose="020B0400000000000000" pitchFamily="50" charset="-128"/>
              <a:cs typeface="Meiryo"/>
              <a:sym typeface="Meiryo"/>
            </a:endParaRPr>
          </a:p>
          <a:p>
            <a:pPr marL="0" marR="0" lvl="0" indent="0" rtl="0">
              <a:lnSpc>
                <a:spcPct val="135000"/>
              </a:lnSpc>
              <a:spcBef>
                <a:spcPts val="0"/>
              </a:spcBef>
              <a:spcAft>
                <a:spcPts val="0"/>
              </a:spcAft>
              <a:buClr>
                <a:schemeClr val="accent2"/>
              </a:buClr>
              <a:buSzPts val="2000"/>
              <a:buFont typeface="Arial"/>
              <a:buNone/>
            </a:pPr>
            <a:r>
              <a:rPr lang="ja-JP" altLang="en-US" sz="1600" dirty="0">
                <a:latin typeface="BIZ UDPゴシック" panose="020B0400000000000000" pitchFamily="50" charset="-128"/>
                <a:ea typeface="BIZ UDPゴシック" panose="020B0400000000000000" pitchFamily="50" charset="-128"/>
                <a:cs typeface="Meiryo"/>
                <a:sym typeface="Meiryo"/>
              </a:rPr>
              <a:t>　</a:t>
            </a:r>
            <a:r>
              <a:rPr lang="ja-JP" altLang="en-US" dirty="0">
                <a:latin typeface="BIZ UDPゴシック" panose="020B0400000000000000" pitchFamily="50" charset="-128"/>
                <a:ea typeface="BIZ UDPゴシック" panose="020B0400000000000000" pitchFamily="50" charset="-128"/>
                <a:cs typeface="Meiryo"/>
                <a:sym typeface="Meiryo"/>
              </a:rPr>
              <a:t>「事業者登録番号」もあり、「適用税率」や</a:t>
            </a:r>
          </a:p>
          <a:p>
            <a:pPr marL="0" marR="0" lvl="0" indent="0" rtl="0">
              <a:lnSpc>
                <a:spcPct val="135000"/>
              </a:lnSpc>
              <a:spcBef>
                <a:spcPts val="0"/>
              </a:spcBef>
              <a:spcAft>
                <a:spcPts val="0"/>
              </a:spcAft>
              <a:buClr>
                <a:schemeClr val="accent2"/>
              </a:buClr>
              <a:buSzPts val="2000"/>
              <a:buFont typeface="Arial"/>
              <a:buNone/>
            </a:pPr>
            <a:r>
              <a:rPr lang="ja-JP" altLang="en-US" dirty="0">
                <a:latin typeface="BIZ UDPゴシック" panose="020B0400000000000000" pitchFamily="50" charset="-128"/>
                <a:ea typeface="BIZ UDPゴシック" panose="020B0400000000000000" pitchFamily="50" charset="-128"/>
                <a:cs typeface="Meiryo"/>
                <a:sym typeface="Meiryo"/>
              </a:rPr>
              <a:t>　「適用税額毎の合計消費税額」もありますが</a:t>
            </a:r>
            <a:r>
              <a:rPr lang="en-US" altLang="ja-JP" dirty="0">
                <a:latin typeface="BIZ UDPゴシック" panose="020B0400000000000000" pitchFamily="50" charset="-128"/>
                <a:ea typeface="BIZ UDPゴシック" panose="020B0400000000000000" pitchFamily="50" charset="-128"/>
                <a:cs typeface="Meiryo"/>
                <a:sym typeface="Meiryo"/>
              </a:rPr>
              <a:t>...</a:t>
            </a:r>
          </a:p>
          <a:p>
            <a:pPr marL="0" marR="0" lvl="0" indent="0" rtl="0">
              <a:lnSpc>
                <a:spcPct val="135000"/>
              </a:lnSpc>
              <a:spcBef>
                <a:spcPts val="0"/>
              </a:spcBef>
              <a:spcAft>
                <a:spcPts val="0"/>
              </a:spcAft>
              <a:buClr>
                <a:schemeClr val="accent2"/>
              </a:buClr>
              <a:buSzPts val="2000"/>
              <a:buFont typeface="Arial"/>
              <a:buNone/>
            </a:pPr>
            <a:r>
              <a:rPr lang="ja-JP" altLang="en-US" b="1" dirty="0">
                <a:latin typeface="BIZ UDPゴシック" panose="020B0400000000000000" pitchFamily="50" charset="-128"/>
                <a:ea typeface="BIZ UDPゴシック" panose="020B0400000000000000" pitchFamily="50" charset="-128"/>
                <a:cs typeface="Meiryo"/>
                <a:sym typeface="Meiryo"/>
              </a:rPr>
              <a:t>　大切な「取引年月日」がありません！</a:t>
            </a:r>
          </a:p>
          <a:p>
            <a:pPr marL="0" marR="0" lvl="0" indent="0" rtl="0">
              <a:lnSpc>
                <a:spcPct val="135000"/>
              </a:lnSpc>
              <a:spcBef>
                <a:spcPts val="0"/>
              </a:spcBef>
              <a:spcAft>
                <a:spcPts val="0"/>
              </a:spcAft>
              <a:buClr>
                <a:schemeClr val="accent2"/>
              </a:buClr>
              <a:buSzPts val="2000"/>
              <a:buFont typeface="Arial"/>
              <a:buNone/>
            </a:pPr>
            <a:r>
              <a:rPr lang="ja-JP" altLang="en-US" dirty="0">
                <a:latin typeface="BIZ UDPゴシック" panose="020B0400000000000000" pitchFamily="50" charset="-128"/>
                <a:ea typeface="BIZ UDPゴシック" panose="020B0400000000000000" pitchFamily="50" charset="-128"/>
                <a:cs typeface="Meiryo"/>
                <a:sym typeface="Meiryo"/>
              </a:rPr>
              <a:t>　</a:t>
            </a:r>
            <a:r>
              <a:rPr lang="en-US" altLang="ja-JP" dirty="0">
                <a:latin typeface="BIZ UDPゴシック" panose="020B0400000000000000" pitchFamily="50" charset="-128"/>
                <a:ea typeface="BIZ UDPゴシック" panose="020B0400000000000000" pitchFamily="50" charset="-128"/>
                <a:cs typeface="Meiryo"/>
                <a:sym typeface="Meiryo"/>
              </a:rPr>
              <a:t>※2023</a:t>
            </a:r>
            <a:r>
              <a:rPr lang="ja-JP" altLang="en-US" dirty="0">
                <a:latin typeface="BIZ UDPゴシック" panose="020B0400000000000000" pitchFamily="50" charset="-128"/>
                <a:ea typeface="BIZ UDPゴシック" panose="020B0400000000000000" pitchFamily="50" charset="-128"/>
                <a:cs typeface="Meiryo"/>
                <a:sym typeface="Meiryo"/>
              </a:rPr>
              <a:t>年〇月分、や取引の日付の記載など</a:t>
            </a:r>
          </a:p>
        </p:txBody>
      </p:sp>
      <p:sp>
        <p:nvSpPr>
          <p:cNvPr id="10" name="テキスト ボックス 9">
            <a:extLst>
              <a:ext uri="{FF2B5EF4-FFF2-40B4-BE49-F238E27FC236}">
                <a16:creationId xmlns:a16="http://schemas.microsoft.com/office/drawing/2014/main" id="{E6B04FCB-838E-C096-511A-C8C3F9A056F5}"/>
              </a:ext>
            </a:extLst>
          </p:cNvPr>
          <p:cNvSpPr txBox="1"/>
          <p:nvPr/>
        </p:nvSpPr>
        <p:spPr>
          <a:xfrm>
            <a:off x="6626519" y="3180449"/>
            <a:ext cx="858307" cy="923330"/>
          </a:xfrm>
          <a:prstGeom prst="rect">
            <a:avLst/>
          </a:prstGeom>
          <a:noFill/>
          <a:ln>
            <a:noFill/>
          </a:ln>
        </p:spPr>
        <p:txBody>
          <a:bodyPr wrap="square">
            <a:spAutoFit/>
          </a:bodyPr>
          <a:lstStyle/>
          <a:p>
            <a:r>
              <a:rPr lang="ja-JP" altLang="en-US" sz="5400" b="1" dirty="0">
                <a:solidFill>
                  <a:srgbClr val="464646"/>
                </a:solidFill>
                <a:latin typeface="Meiryo"/>
                <a:ea typeface="Meiryo"/>
                <a:cs typeface="Meiryo"/>
                <a:sym typeface="Meiryo"/>
              </a:rPr>
              <a:t>✖</a:t>
            </a:r>
            <a:endParaRPr lang="ja-JP" altLang="en-US" sz="5400" dirty="0">
              <a:solidFill>
                <a:srgbClr val="464646"/>
              </a:solidFill>
            </a:endParaRPr>
          </a:p>
        </p:txBody>
      </p:sp>
      <p:pic>
        <p:nvPicPr>
          <p:cNvPr id="11" name="図 10">
            <a:extLst>
              <a:ext uri="{FF2B5EF4-FFF2-40B4-BE49-F238E27FC236}">
                <a16:creationId xmlns:a16="http://schemas.microsoft.com/office/drawing/2014/main" id="{C150089B-F808-F058-C0D2-65B5183C5DD5}"/>
              </a:ext>
            </a:extLst>
          </p:cNvPr>
          <p:cNvPicPr>
            <a:picLocks noChangeAspect="1"/>
          </p:cNvPicPr>
          <p:nvPr/>
        </p:nvPicPr>
        <p:blipFill>
          <a:blip r:embed="rId2"/>
          <a:stretch>
            <a:fillRect/>
          </a:stretch>
        </p:blipFill>
        <p:spPr>
          <a:xfrm>
            <a:off x="972201" y="1508115"/>
            <a:ext cx="4261151" cy="4762463"/>
          </a:xfrm>
          <a:prstGeom prst="rect">
            <a:avLst/>
          </a:prstGeom>
          <a:solidFill>
            <a:srgbClr val="0E0E0E"/>
          </a:solidFill>
          <a:ln>
            <a:noFill/>
          </a:ln>
        </p:spPr>
      </p:pic>
    </p:spTree>
    <p:extLst>
      <p:ext uri="{BB962C8B-B14F-4D97-AF65-F5344CB8AC3E}">
        <p14:creationId xmlns:p14="http://schemas.microsoft.com/office/powerpoint/2010/main" val="998188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36007" cy="1613234"/>
          </a:xfrm>
        </p:spPr>
        <p:txBody>
          <a:bodyPr/>
          <a:lstStyle/>
          <a:p>
            <a:pPr>
              <a:lnSpc>
                <a:spcPct val="135000"/>
              </a:lnSpc>
            </a:pPr>
            <a:r>
              <a:rPr kumimoji="1" lang="en-US" altLang="ja-JP" sz="3200" dirty="0"/>
              <a:t>2.</a:t>
            </a:r>
            <a:r>
              <a:rPr kumimoji="1" lang="ja-JP" altLang="en-US" sz="3200" dirty="0"/>
              <a:t>インボイス制度が</a:t>
            </a:r>
            <a:br>
              <a:rPr kumimoji="1" lang="en-US" altLang="ja-JP" sz="3200" dirty="0"/>
            </a:br>
            <a:r>
              <a:rPr kumimoji="1" lang="en-US" altLang="ja-JP" sz="3200" dirty="0"/>
              <a:t>   </a:t>
            </a:r>
            <a:r>
              <a:rPr kumimoji="1" lang="ja-JP" altLang="en-US" sz="3200" dirty="0"/>
              <a:t>会社に与える影響</a:t>
            </a:r>
          </a:p>
        </p:txBody>
      </p:sp>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13</a:t>
            </a:fld>
            <a:endParaRPr lang="en-GB"/>
          </a:p>
        </p:txBody>
      </p:sp>
    </p:spTree>
    <p:extLst>
      <p:ext uri="{BB962C8B-B14F-4D97-AF65-F5344CB8AC3E}">
        <p14:creationId xmlns:p14="http://schemas.microsoft.com/office/powerpoint/2010/main" val="3250030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取引の際にインボイスがないと</a:t>
            </a:r>
            <a:r>
              <a:rPr lang="en-US" altLang="ja-JP" dirty="0"/>
              <a:t>…</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14</a:t>
            </a:fld>
            <a:endParaRPr lang="en-GB"/>
          </a:p>
        </p:txBody>
      </p:sp>
      <p:sp>
        <p:nvSpPr>
          <p:cNvPr id="3" name="Google Shape;105;p9">
            <a:extLst>
              <a:ext uri="{FF2B5EF4-FFF2-40B4-BE49-F238E27FC236}">
                <a16:creationId xmlns:a16="http://schemas.microsoft.com/office/drawing/2014/main" id="{D0FFE3BF-4333-9D3C-9CF7-2F16457CC7B6}"/>
              </a:ext>
            </a:extLst>
          </p:cNvPr>
          <p:cNvSpPr/>
          <p:nvPr/>
        </p:nvSpPr>
        <p:spPr>
          <a:xfrm>
            <a:off x="1551024" y="2003580"/>
            <a:ext cx="9089952" cy="2653943"/>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ctr" anchorCtr="0">
            <a:noAutofit/>
          </a:bodyPr>
          <a:lstStyle/>
          <a:p>
            <a:pPr algn="ctr">
              <a:lnSpc>
                <a:spcPct val="150000"/>
              </a:lnSpc>
              <a:buSzPts val="1200"/>
            </a:pPr>
            <a:r>
              <a:rPr lang="en-US" altLang="ja-JP" sz="3200" dirty="0">
                <a:latin typeface="BIZ UDPゴシック" panose="020B0400000000000000" pitchFamily="50" charset="-128"/>
                <a:ea typeface="BIZ UDPゴシック" panose="020B0400000000000000" pitchFamily="50" charset="-128"/>
                <a:cs typeface="Meiryo"/>
                <a:sym typeface="Meiryo"/>
              </a:rPr>
              <a:t>2023</a:t>
            </a:r>
            <a:r>
              <a:rPr lang="ja-JP" altLang="en-US" sz="3200" dirty="0">
                <a:latin typeface="BIZ UDPゴシック" panose="020B0400000000000000" pitchFamily="50" charset="-128"/>
                <a:ea typeface="BIZ UDPゴシック" panose="020B0400000000000000" pitchFamily="50" charset="-128"/>
                <a:cs typeface="Meiryo"/>
                <a:sym typeface="Meiryo"/>
              </a:rPr>
              <a:t>年</a:t>
            </a:r>
            <a:r>
              <a:rPr lang="en-US" altLang="ja-JP" sz="3200" dirty="0">
                <a:latin typeface="BIZ UDPゴシック" panose="020B0400000000000000" pitchFamily="50" charset="-128"/>
                <a:ea typeface="BIZ UDPゴシック" panose="020B0400000000000000" pitchFamily="50" charset="-128"/>
                <a:cs typeface="Meiryo"/>
                <a:sym typeface="Meiryo"/>
              </a:rPr>
              <a:t>10</a:t>
            </a:r>
            <a:r>
              <a:rPr lang="ja-JP" altLang="en-US" sz="3200" dirty="0">
                <a:latin typeface="BIZ UDPゴシック" panose="020B0400000000000000" pitchFamily="50" charset="-128"/>
                <a:ea typeface="BIZ UDPゴシック" panose="020B0400000000000000" pitchFamily="50" charset="-128"/>
                <a:cs typeface="Meiryo"/>
                <a:sym typeface="Meiryo"/>
              </a:rPr>
              <a:t>月インボイス制度開始後は</a:t>
            </a:r>
            <a:r>
              <a:rPr lang="en-US" altLang="ja-JP" sz="3200" dirty="0">
                <a:latin typeface="BIZ UDPゴシック" panose="020B0400000000000000" pitchFamily="50" charset="-128"/>
                <a:ea typeface="BIZ UDPゴシック" panose="020B0400000000000000" pitchFamily="50" charset="-128"/>
                <a:cs typeface="Meiryo"/>
                <a:sym typeface="Meiryo"/>
              </a:rPr>
              <a:t>...</a:t>
            </a:r>
            <a:endParaRPr lang="en-US" sz="3200" dirty="0">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1200"/>
            </a:pPr>
            <a:r>
              <a:rPr lang="ja-JP" altLang="en-US" sz="3200" dirty="0">
                <a:latin typeface="BIZ UDPゴシック" panose="020B0400000000000000" pitchFamily="50" charset="-128"/>
                <a:ea typeface="BIZ UDPゴシック" panose="020B0400000000000000" pitchFamily="50" charset="-128"/>
                <a:cs typeface="Meiryo"/>
                <a:sym typeface="Meiryo"/>
              </a:rPr>
              <a:t>インボイスに基づいた取引をしないと</a:t>
            </a:r>
            <a:endParaRPr lang="en-US" altLang="ja-JP" sz="3200" b="1" dirty="0">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1200"/>
            </a:pPr>
            <a:r>
              <a:rPr lang="ja-JP" altLang="en-US" sz="4000" b="1" dirty="0">
                <a:latin typeface="BIZ UDPゴシック" panose="020B0400000000000000" pitchFamily="50" charset="-128"/>
                <a:ea typeface="BIZ UDPゴシック" panose="020B0400000000000000" pitchFamily="50" charset="-128"/>
                <a:cs typeface="Meiryo"/>
                <a:sym typeface="Meiryo"/>
              </a:rPr>
              <a:t>会社が損をします！</a:t>
            </a:r>
            <a:endParaRPr sz="4000" b="1" dirty="0">
              <a:latin typeface="BIZ UDPゴシック" panose="020B0400000000000000" pitchFamily="50" charset="-128"/>
              <a:ea typeface="BIZ UDPゴシック" panose="020B0400000000000000" pitchFamily="50" charset="-128"/>
              <a:cs typeface="Meiryo"/>
              <a:sym typeface="Meiryo"/>
            </a:endParaRPr>
          </a:p>
        </p:txBody>
      </p:sp>
      <p:sp>
        <p:nvSpPr>
          <p:cNvPr id="5" name="正方形/長方形 4">
            <a:extLst>
              <a:ext uri="{FF2B5EF4-FFF2-40B4-BE49-F238E27FC236}">
                <a16:creationId xmlns:a16="http://schemas.microsoft.com/office/drawing/2014/main" id="{763F7E86-8E40-F707-BF6B-B74FFD13DA27}"/>
              </a:ext>
            </a:extLst>
          </p:cNvPr>
          <p:cNvSpPr/>
          <p:nvPr/>
        </p:nvSpPr>
        <p:spPr>
          <a:xfrm>
            <a:off x="3795104" y="4372281"/>
            <a:ext cx="4451583"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Tree>
    <p:extLst>
      <p:ext uri="{BB962C8B-B14F-4D97-AF65-F5344CB8AC3E}">
        <p14:creationId xmlns:p14="http://schemas.microsoft.com/office/powerpoint/2010/main" val="2592897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616;g111ac45123b_1_41">
            <a:extLst>
              <a:ext uri="{FF2B5EF4-FFF2-40B4-BE49-F238E27FC236}">
                <a16:creationId xmlns:a16="http://schemas.microsoft.com/office/drawing/2014/main" id="{46F03448-ECA1-3E0B-4D91-9296B848689B}"/>
              </a:ext>
            </a:extLst>
          </p:cNvPr>
          <p:cNvSpPr/>
          <p:nvPr/>
        </p:nvSpPr>
        <p:spPr>
          <a:xfrm>
            <a:off x="479426" y="5474597"/>
            <a:ext cx="8002723" cy="719815"/>
          </a:xfrm>
          <a:prstGeom prst="roundRect">
            <a:avLst>
              <a:gd name="adj" fmla="val 0"/>
            </a:avLst>
          </a:prstGeom>
          <a:solidFill>
            <a:srgbClr val="F6F6F6"/>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2000" b="0" i="0" u="none" strike="noStrike" cap="none" dirty="0">
                <a:latin typeface="BIZ UDPゴシック" panose="020B0400000000000000" pitchFamily="50" charset="-128"/>
                <a:ea typeface="BIZ UDPゴシック" panose="020B0400000000000000" pitchFamily="50" charset="-128"/>
                <a:cs typeface="Arial"/>
                <a:sym typeface="Arial"/>
              </a:rPr>
              <a:t>納付消費税</a:t>
            </a:r>
            <a:r>
              <a:rPr lang="en-US" altLang="ja-JP" sz="2000" b="0" i="0" u="none" strike="noStrike" cap="none" dirty="0">
                <a:latin typeface="BIZ UDPゴシック" panose="020B0400000000000000" pitchFamily="50" charset="-128"/>
                <a:ea typeface="BIZ UDPゴシック" panose="020B0400000000000000" pitchFamily="50" charset="-128"/>
                <a:cs typeface="Arial"/>
                <a:sym typeface="Arial"/>
              </a:rPr>
              <a:t> </a:t>
            </a:r>
            <a:r>
              <a:rPr lang="ja-JP" sz="2000" b="0" i="0" u="none" strike="noStrike" cap="none" dirty="0">
                <a:latin typeface="BIZ UDPゴシック" panose="020B0400000000000000" pitchFamily="50" charset="-128"/>
                <a:ea typeface="BIZ UDPゴシック" panose="020B0400000000000000" pitchFamily="50" charset="-128"/>
                <a:cs typeface="Arial"/>
                <a:sym typeface="Arial"/>
              </a:rPr>
              <a:t>＝</a:t>
            </a:r>
            <a:r>
              <a:rPr lang="en-US" altLang="ja-JP" sz="2000" b="0" i="0" u="none" strike="noStrike" cap="none" dirty="0">
                <a:latin typeface="BIZ UDPゴシック" panose="020B0400000000000000" pitchFamily="50" charset="-128"/>
                <a:ea typeface="BIZ UDPゴシック" panose="020B0400000000000000" pitchFamily="50" charset="-128"/>
                <a:cs typeface="Arial"/>
                <a:sym typeface="Arial"/>
              </a:rPr>
              <a:t> </a:t>
            </a:r>
            <a:r>
              <a:rPr lang="ja-JP" sz="2000" b="0" i="0" u="none" strike="noStrike" cap="none" dirty="0">
                <a:latin typeface="BIZ UDPゴシック" panose="020B0400000000000000" pitchFamily="50" charset="-128"/>
                <a:ea typeface="BIZ UDPゴシック" panose="020B0400000000000000" pitchFamily="50" charset="-128"/>
                <a:cs typeface="Arial"/>
                <a:sym typeface="Arial"/>
              </a:rPr>
              <a:t>売上</a:t>
            </a:r>
            <a:r>
              <a:rPr lang="ja-JP" altLang="en-US" sz="2000" b="0" i="0" u="none" strike="noStrike" cap="none" dirty="0">
                <a:latin typeface="BIZ UDPゴシック" panose="020B0400000000000000" pitchFamily="50" charset="-128"/>
                <a:ea typeface="BIZ UDPゴシック" panose="020B0400000000000000" pitchFamily="50" charset="-128"/>
                <a:cs typeface="Arial"/>
                <a:sym typeface="Arial"/>
              </a:rPr>
              <a:t>に含まれる</a:t>
            </a:r>
            <a:r>
              <a:rPr lang="ja-JP" sz="2000" b="0" i="0" u="none" strike="noStrike" cap="none" dirty="0">
                <a:latin typeface="BIZ UDPゴシック" panose="020B0400000000000000" pitchFamily="50" charset="-128"/>
                <a:ea typeface="BIZ UDPゴシック" panose="020B0400000000000000" pitchFamily="50" charset="-128"/>
                <a:cs typeface="Arial"/>
                <a:sym typeface="Arial"/>
              </a:rPr>
              <a:t>税額</a:t>
            </a:r>
            <a:r>
              <a:rPr lang="ja-JP" altLang="en-US" sz="2000" dirty="0">
                <a:latin typeface="BIZ UDPゴシック" panose="020B0400000000000000" pitchFamily="50" charset="-128"/>
                <a:ea typeface="BIZ UDPゴシック" panose="020B0400000000000000" pitchFamily="50" charset="-128"/>
                <a:cs typeface="Arial"/>
                <a:sym typeface="Arial"/>
              </a:rPr>
              <a:t> </a:t>
            </a:r>
            <a:r>
              <a:rPr lang="ja-JP" sz="2000" b="0" i="0" u="none" strike="noStrike" cap="none" dirty="0">
                <a:latin typeface="BIZ UDPゴシック" panose="020B0400000000000000" pitchFamily="50" charset="-128"/>
                <a:ea typeface="BIZ UDPゴシック" panose="020B0400000000000000" pitchFamily="50" charset="-128"/>
                <a:cs typeface="Arial"/>
                <a:sym typeface="Arial"/>
              </a:rPr>
              <a:t>－</a:t>
            </a:r>
            <a:r>
              <a:rPr lang="en-US" altLang="ja-JP" sz="2000" b="0" i="0" u="none" strike="noStrike" cap="none" dirty="0">
                <a:latin typeface="BIZ UDPゴシック" panose="020B0400000000000000" pitchFamily="50" charset="-128"/>
                <a:ea typeface="BIZ UDPゴシック" panose="020B0400000000000000" pitchFamily="50" charset="-128"/>
                <a:cs typeface="Arial"/>
                <a:sym typeface="Arial"/>
              </a:rPr>
              <a:t> </a:t>
            </a:r>
            <a:r>
              <a:rPr lang="ja-JP" sz="2000" b="1" i="0" u="none" strike="noStrike" cap="none" dirty="0">
                <a:latin typeface="BIZ UDPゴシック" panose="020B0400000000000000" pitchFamily="50" charset="-128"/>
                <a:ea typeface="BIZ UDPゴシック" panose="020B0400000000000000" pitchFamily="50" charset="-128"/>
                <a:cs typeface="Arial"/>
                <a:sym typeface="Arial"/>
              </a:rPr>
              <a:t>仕入</a:t>
            </a: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に含まれる</a:t>
            </a:r>
            <a:r>
              <a:rPr lang="ja-JP" sz="2000" b="1" i="0" u="none" strike="noStrike" cap="none" dirty="0">
                <a:latin typeface="BIZ UDPゴシック" panose="020B0400000000000000" pitchFamily="50" charset="-128"/>
                <a:ea typeface="BIZ UDPゴシック" panose="020B0400000000000000" pitchFamily="50" charset="-128"/>
                <a:cs typeface="Arial"/>
                <a:sym typeface="Arial"/>
              </a:rPr>
              <a:t>税額</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消費税の仕組み（課税事業者の場合）</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15</a:t>
            </a:fld>
            <a:endParaRPr lang="en-GB"/>
          </a:p>
        </p:txBody>
      </p:sp>
      <p:sp>
        <p:nvSpPr>
          <p:cNvPr id="5" name="正方形/長方形 4">
            <a:extLst>
              <a:ext uri="{FF2B5EF4-FFF2-40B4-BE49-F238E27FC236}">
                <a16:creationId xmlns:a16="http://schemas.microsoft.com/office/drawing/2014/main" id="{763F7E86-8E40-F707-BF6B-B74FFD13DA27}"/>
              </a:ext>
            </a:extLst>
          </p:cNvPr>
          <p:cNvSpPr/>
          <p:nvPr/>
        </p:nvSpPr>
        <p:spPr>
          <a:xfrm>
            <a:off x="5492825" y="6011456"/>
            <a:ext cx="2364654"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7" name="Google Shape;66;p1">
            <a:extLst>
              <a:ext uri="{FF2B5EF4-FFF2-40B4-BE49-F238E27FC236}">
                <a16:creationId xmlns:a16="http://schemas.microsoft.com/office/drawing/2014/main" id="{A9122EF4-486F-27C7-12B9-9AD61696BED3}"/>
              </a:ext>
            </a:extLst>
          </p:cNvPr>
          <p:cNvSpPr/>
          <p:nvPr/>
        </p:nvSpPr>
        <p:spPr>
          <a:xfrm flipH="1">
            <a:off x="8865918" y="5007429"/>
            <a:ext cx="2846656" cy="1361219"/>
          </a:xfrm>
          <a:prstGeom prst="wedgeRoundRectCallout">
            <a:avLst>
              <a:gd name="adj1" fmla="val 61312"/>
              <a:gd name="adj2" fmla="val 11492"/>
              <a:gd name="adj3" fmla="val 16667"/>
            </a:avLst>
          </a:prstGeom>
          <a:solidFill>
            <a:srgbClr val="EDF7FF"/>
          </a:solidFill>
          <a:ln w="28575">
            <a:noFill/>
          </a:ln>
        </p:spPr>
        <p:txBody>
          <a:bodyPr spcFirstLastPara="1" wrap="square" lIns="91425" tIns="91425" rIns="91425" bIns="91425" anchor="ctr" anchorCtr="0">
            <a:noAutofit/>
          </a:bodyPr>
          <a:lstStyle/>
          <a:p>
            <a:pPr>
              <a:lnSpc>
                <a:spcPct val="150000"/>
              </a:lnSpc>
              <a:buSzPts val="900"/>
            </a:pP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sz="1400" dirty="0">
                <a:latin typeface="BIZ UDPゴシック" panose="020B0400000000000000" pitchFamily="50" charset="-128"/>
                <a:ea typeface="BIZ UDPゴシック" panose="020B0400000000000000" pitchFamily="50" charset="-128"/>
                <a:cs typeface="Meiryo"/>
                <a:sym typeface="Meiryo"/>
              </a:rPr>
              <a:t>売上税額から取引時の</a:t>
            </a:r>
            <a:endParaRPr lang="en-US" altLang="ja-JP" sz="14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900"/>
            </a:pP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 消費税</a:t>
            </a:r>
            <a:r>
              <a:rPr lang="ja-JP" altLang="en-US" sz="1400" dirty="0">
                <a:latin typeface="BIZ UDPゴシック" panose="020B0400000000000000" pitchFamily="50" charset="-128"/>
                <a:ea typeface="BIZ UDPゴシック" panose="020B0400000000000000" pitchFamily="50" charset="-128"/>
                <a:cs typeface="Meiryo"/>
                <a:sym typeface="Meiryo"/>
              </a:rPr>
              <a:t>を差し引くことを</a:t>
            </a:r>
            <a:endParaRPr lang="en-US" altLang="ja-JP" sz="14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900"/>
            </a:pPr>
            <a:r>
              <a:rPr lang="ja-JP" altLang="en-US" sz="1400"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sz="1400" b="1" dirty="0">
                <a:latin typeface="BIZ UDPゴシック" panose="020B0400000000000000" pitchFamily="50" charset="-128"/>
                <a:ea typeface="BIZ UDPゴシック" panose="020B0400000000000000" pitchFamily="50" charset="-128"/>
                <a:cs typeface="Meiryo"/>
                <a:sym typeface="Meiryo"/>
              </a:rPr>
              <a:t>仕入税額控除 </a:t>
            </a:r>
            <a:r>
              <a:rPr lang="ja-JP" altLang="en-US" sz="1400" dirty="0">
                <a:latin typeface="BIZ UDPゴシック" panose="020B0400000000000000" pitchFamily="50" charset="-128"/>
                <a:ea typeface="BIZ UDPゴシック" panose="020B0400000000000000" pitchFamily="50" charset="-128"/>
                <a:cs typeface="Meiryo"/>
                <a:sym typeface="Meiryo"/>
              </a:rPr>
              <a:t>といいます。</a:t>
            </a:r>
          </a:p>
        </p:txBody>
      </p:sp>
      <p:sp>
        <p:nvSpPr>
          <p:cNvPr id="9" name="Google Shape;105;p9">
            <a:extLst>
              <a:ext uri="{FF2B5EF4-FFF2-40B4-BE49-F238E27FC236}">
                <a16:creationId xmlns:a16="http://schemas.microsoft.com/office/drawing/2014/main" id="{FD35BD94-FAF6-0EDF-3715-4E8120BFC500}"/>
              </a:ext>
            </a:extLst>
          </p:cNvPr>
          <p:cNvSpPr>
            <a:spLocks/>
          </p:cNvSpPr>
          <p:nvPr/>
        </p:nvSpPr>
        <p:spPr>
          <a:xfrm>
            <a:off x="7192009" y="2650067"/>
            <a:ext cx="2539209" cy="711911"/>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dirty="0">
                <a:latin typeface="BIZ UDPゴシック" panose="020B0400000000000000" pitchFamily="50" charset="-128"/>
                <a:ea typeface="BIZ UDPゴシック" panose="020B0400000000000000" pitchFamily="50" charset="-128"/>
                <a:cs typeface="Meiryo"/>
                <a:sym typeface="Meiryo"/>
              </a:rPr>
              <a:t>商品</a:t>
            </a:r>
            <a:r>
              <a:rPr lang="en-US" altLang="ja-JP" sz="1600" dirty="0">
                <a:latin typeface="BIZ UDPゴシック" panose="020B0400000000000000" pitchFamily="50" charset="-128"/>
                <a:ea typeface="BIZ UDPゴシック" panose="020B0400000000000000" pitchFamily="50" charset="-128"/>
                <a:cs typeface="Meiryo"/>
                <a:sym typeface="Meiryo"/>
              </a:rPr>
              <a:t>A</a:t>
            </a:r>
          </a:p>
          <a:p>
            <a:pPr>
              <a:lnSpc>
                <a:spcPct val="12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11,000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購入</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10" name="Google Shape;105;p9">
            <a:extLst>
              <a:ext uri="{FF2B5EF4-FFF2-40B4-BE49-F238E27FC236}">
                <a16:creationId xmlns:a16="http://schemas.microsoft.com/office/drawing/2014/main" id="{CBF78216-33A3-B78E-293B-BDD484A99950}"/>
              </a:ext>
            </a:extLst>
          </p:cNvPr>
          <p:cNvSpPr>
            <a:spLocks/>
          </p:cNvSpPr>
          <p:nvPr/>
        </p:nvSpPr>
        <p:spPr>
          <a:xfrm>
            <a:off x="7059458" y="1598095"/>
            <a:ext cx="2762535" cy="737157"/>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11,000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支払</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b="1" dirty="0">
                <a:latin typeface="BIZ UDPゴシック" panose="020B0400000000000000" pitchFamily="50" charset="-128"/>
                <a:ea typeface="BIZ UDPゴシック" panose="020B0400000000000000" pitchFamily="50" charset="-128"/>
                <a:cs typeface="Meiryo"/>
                <a:sym typeface="Meiryo"/>
              </a:rPr>
              <a:t>※</a:t>
            </a:r>
            <a:r>
              <a:rPr lang="ja-JP" altLang="en-US" sz="1600" b="1" dirty="0">
                <a:latin typeface="BIZ UDPゴシック" panose="020B0400000000000000" pitchFamily="50" charset="-128"/>
                <a:ea typeface="BIZ UDPゴシック" panose="020B0400000000000000" pitchFamily="50" charset="-128"/>
                <a:cs typeface="Meiryo"/>
                <a:sym typeface="Meiryo"/>
              </a:rPr>
              <a:t>内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が 消費税</a:t>
            </a:r>
            <a:endPar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11" name="Google Shape;105;p9">
            <a:extLst>
              <a:ext uri="{FF2B5EF4-FFF2-40B4-BE49-F238E27FC236}">
                <a16:creationId xmlns:a16="http://schemas.microsoft.com/office/drawing/2014/main" id="{18597EE0-9994-6FDA-78DA-C2B1E56D11C2}"/>
              </a:ext>
            </a:extLst>
          </p:cNvPr>
          <p:cNvSpPr>
            <a:spLocks/>
          </p:cNvSpPr>
          <p:nvPr/>
        </p:nvSpPr>
        <p:spPr>
          <a:xfrm>
            <a:off x="2690847" y="2650066"/>
            <a:ext cx="2495185" cy="646567"/>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dirty="0">
                <a:latin typeface="BIZ UDPゴシック" panose="020B0400000000000000" pitchFamily="50" charset="-128"/>
                <a:ea typeface="BIZ UDPゴシック" panose="020B0400000000000000" pitchFamily="50" charset="-128"/>
                <a:cs typeface="Meiryo"/>
                <a:sym typeface="Meiryo"/>
              </a:rPr>
              <a:t>商品</a:t>
            </a:r>
            <a:r>
              <a:rPr lang="en-US" altLang="ja-JP" sz="1600" dirty="0">
                <a:latin typeface="BIZ UDPゴシック" panose="020B0400000000000000" pitchFamily="50" charset="-128"/>
                <a:ea typeface="BIZ UDPゴシック" panose="020B0400000000000000" pitchFamily="50" charset="-128"/>
                <a:cs typeface="Meiryo"/>
                <a:sym typeface="Meiryo"/>
              </a:rPr>
              <a:t>A</a:t>
            </a:r>
          </a:p>
          <a:p>
            <a:pPr>
              <a:lnSpc>
                <a:spcPct val="12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4,400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仕入</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12" name="Google Shape;105;p9">
            <a:extLst>
              <a:ext uri="{FF2B5EF4-FFF2-40B4-BE49-F238E27FC236}">
                <a16:creationId xmlns:a16="http://schemas.microsoft.com/office/drawing/2014/main" id="{C1ED504B-09D0-A860-6BAB-B81028B79332}"/>
              </a:ext>
            </a:extLst>
          </p:cNvPr>
          <p:cNvSpPr>
            <a:spLocks/>
          </p:cNvSpPr>
          <p:nvPr/>
        </p:nvSpPr>
        <p:spPr>
          <a:xfrm>
            <a:off x="2671597" y="1634237"/>
            <a:ext cx="2583236" cy="830464"/>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4,400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支払</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b="1" dirty="0">
                <a:latin typeface="BIZ UDPゴシック" panose="020B0400000000000000" pitchFamily="50" charset="-128"/>
                <a:ea typeface="BIZ UDPゴシック" panose="020B0400000000000000" pitchFamily="50" charset="-128"/>
                <a:cs typeface="Meiryo"/>
                <a:sym typeface="Meiryo"/>
              </a:rPr>
              <a:t>※</a:t>
            </a:r>
            <a:r>
              <a:rPr lang="ja-JP" altLang="en-US" sz="1600" b="1" dirty="0">
                <a:latin typeface="BIZ UDPゴシック" panose="020B0400000000000000" pitchFamily="50" charset="-128"/>
                <a:ea typeface="BIZ UDPゴシック" panose="020B0400000000000000" pitchFamily="50" charset="-128"/>
                <a:cs typeface="Meiryo"/>
                <a:sym typeface="Meiryo"/>
              </a:rPr>
              <a:t>内</a:t>
            </a:r>
            <a:r>
              <a:rPr lang="ja-JP" altLang="en-US" sz="1600"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400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が 消費税</a:t>
            </a:r>
            <a:endPar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14" name="Google Shape;760;g11472f635a4_0_76">
            <a:extLst>
              <a:ext uri="{FF2B5EF4-FFF2-40B4-BE49-F238E27FC236}">
                <a16:creationId xmlns:a16="http://schemas.microsoft.com/office/drawing/2014/main" id="{58F87799-CF38-15E3-4F2B-E6391A00C46D}"/>
              </a:ext>
            </a:extLst>
          </p:cNvPr>
          <p:cNvSpPr>
            <a:spLocks/>
          </p:cNvSpPr>
          <p:nvPr/>
        </p:nvSpPr>
        <p:spPr>
          <a:xfrm>
            <a:off x="585537" y="4407137"/>
            <a:ext cx="2086060" cy="522871"/>
          </a:xfrm>
          <a:prstGeom prst="rect">
            <a:avLst/>
          </a:prstGeom>
          <a:solidFill>
            <a:srgbClr val="969696"/>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税務署</a:t>
            </a:r>
            <a:endParaRPr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5" name="Google Shape;760;g11472f635a4_0_76">
            <a:extLst>
              <a:ext uri="{FF2B5EF4-FFF2-40B4-BE49-F238E27FC236}">
                <a16:creationId xmlns:a16="http://schemas.microsoft.com/office/drawing/2014/main" id="{E1748037-BB1F-C3DB-5EED-B5BD48C8E09F}"/>
              </a:ext>
            </a:extLst>
          </p:cNvPr>
          <p:cNvSpPr>
            <a:spLocks/>
          </p:cNvSpPr>
          <p:nvPr/>
        </p:nvSpPr>
        <p:spPr>
          <a:xfrm>
            <a:off x="5052969" y="4407137"/>
            <a:ext cx="2086060" cy="522871"/>
          </a:xfrm>
          <a:prstGeom prst="rect">
            <a:avLst/>
          </a:prstGeom>
          <a:solidFill>
            <a:srgbClr val="969696"/>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税務署</a:t>
            </a:r>
            <a:endParaRPr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6" name="Google Shape;760;g11472f635a4_0_76">
            <a:extLst>
              <a:ext uri="{FF2B5EF4-FFF2-40B4-BE49-F238E27FC236}">
                <a16:creationId xmlns:a16="http://schemas.microsoft.com/office/drawing/2014/main" id="{59AC8B1E-487B-0015-93F1-8A5959EE005B}"/>
              </a:ext>
            </a:extLst>
          </p:cNvPr>
          <p:cNvSpPr>
            <a:spLocks/>
          </p:cNvSpPr>
          <p:nvPr/>
        </p:nvSpPr>
        <p:spPr>
          <a:xfrm>
            <a:off x="5269480" y="1752495"/>
            <a:ext cx="1653038" cy="1562154"/>
          </a:xfrm>
          <a:prstGeom prst="rect">
            <a:avLst/>
          </a:prstGeom>
          <a:solidFill>
            <a:srgbClr val="007BC7"/>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販売店</a:t>
            </a:r>
            <a:endParaRPr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7" name="Google Shape;760;g11472f635a4_0_76">
            <a:extLst>
              <a:ext uri="{FF2B5EF4-FFF2-40B4-BE49-F238E27FC236}">
                <a16:creationId xmlns:a16="http://schemas.microsoft.com/office/drawing/2014/main" id="{6CD2BB66-55CC-D8C7-D44E-286434EA6D08}"/>
              </a:ext>
            </a:extLst>
          </p:cNvPr>
          <p:cNvSpPr>
            <a:spLocks/>
          </p:cNvSpPr>
          <p:nvPr/>
        </p:nvSpPr>
        <p:spPr>
          <a:xfrm>
            <a:off x="9940766" y="1759165"/>
            <a:ext cx="1653038" cy="1562154"/>
          </a:xfrm>
          <a:prstGeom prst="rect">
            <a:avLst/>
          </a:prstGeom>
          <a:solidFill>
            <a:srgbClr val="74C3FB"/>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消費者</a:t>
            </a:r>
            <a:endParaRPr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23" name="Google Shape;105;p9">
            <a:extLst>
              <a:ext uri="{FF2B5EF4-FFF2-40B4-BE49-F238E27FC236}">
                <a16:creationId xmlns:a16="http://schemas.microsoft.com/office/drawing/2014/main" id="{920A3178-ACB1-5458-92F5-503EBA4C3A07}"/>
              </a:ext>
            </a:extLst>
          </p:cNvPr>
          <p:cNvSpPr>
            <a:spLocks/>
          </p:cNvSpPr>
          <p:nvPr/>
        </p:nvSpPr>
        <p:spPr>
          <a:xfrm>
            <a:off x="1519369" y="3660597"/>
            <a:ext cx="2430273" cy="444164"/>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消費税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400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a:t>
            </a:r>
            <a:r>
              <a:rPr lang="ja-JP" altLang="en-US" sz="1600" b="1" dirty="0">
                <a:latin typeface="BIZ UDPゴシック" panose="020B0400000000000000" pitchFamily="50" charset="-128"/>
                <a:ea typeface="BIZ UDPゴシック" panose="020B0400000000000000" pitchFamily="50" charset="-128"/>
                <a:cs typeface="Meiryo"/>
                <a:sym typeface="Meiryo"/>
              </a:rPr>
              <a:t>納税</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24" name="Google Shape;105;p9">
            <a:extLst>
              <a:ext uri="{FF2B5EF4-FFF2-40B4-BE49-F238E27FC236}">
                <a16:creationId xmlns:a16="http://schemas.microsoft.com/office/drawing/2014/main" id="{1A88889F-7F3B-976C-0177-1743436A6FE8}"/>
              </a:ext>
            </a:extLst>
          </p:cNvPr>
          <p:cNvSpPr>
            <a:spLocks/>
          </p:cNvSpPr>
          <p:nvPr/>
        </p:nvSpPr>
        <p:spPr>
          <a:xfrm>
            <a:off x="6267152" y="3519357"/>
            <a:ext cx="3630309" cy="746686"/>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消費税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600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a:t>
            </a:r>
            <a:r>
              <a:rPr lang="ja-JP" altLang="en-US" sz="1600" dirty="0">
                <a:solidFill>
                  <a:srgbClr val="007BC7"/>
                </a:solidFill>
                <a:latin typeface="BIZ UDPゴシック" panose="020B0400000000000000" pitchFamily="50" charset="-128"/>
                <a:ea typeface="BIZ UDPゴシック" panose="020B0400000000000000" pitchFamily="50" charset="-128"/>
                <a:cs typeface="Meiryo"/>
                <a:sym typeface="Meiryo"/>
              </a:rPr>
              <a:t>  </a:t>
            </a:r>
            <a:r>
              <a:rPr lang="ja-JP" altLang="en-US" sz="1600" b="1" dirty="0">
                <a:latin typeface="BIZ UDPゴシック" panose="020B0400000000000000" pitchFamily="50" charset="-128"/>
                <a:ea typeface="BIZ UDPゴシック" panose="020B0400000000000000" pitchFamily="50" charset="-128"/>
                <a:cs typeface="Meiryo"/>
                <a:sym typeface="Meiryo"/>
              </a:rPr>
              <a:t>納税</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a:t>
            </a:r>
            <a:r>
              <a:rPr lang="en-US" altLang="ja-JP" sz="1600" dirty="0">
                <a:solidFill>
                  <a:srgbClr val="007BC7"/>
                </a:solidFill>
                <a:latin typeface="BIZ UDPゴシック" panose="020B0400000000000000" pitchFamily="50" charset="-128"/>
                <a:ea typeface="BIZ UDPゴシック" panose="020B0400000000000000" pitchFamily="50" charset="-128"/>
                <a:cs typeface="Meiryo"/>
                <a:sym typeface="Meiryo"/>
              </a:rPr>
              <a:t>-</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 400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a:t>
            </a:r>
            <a:r>
              <a:rPr lang="ja-JP" altLang="en-US" sz="1600" dirty="0">
                <a:latin typeface="BIZ UDPゴシック" panose="020B0400000000000000" pitchFamily="50" charset="-128"/>
                <a:ea typeface="BIZ UDPゴシック" panose="020B0400000000000000" pitchFamily="50" charset="-128"/>
                <a:cs typeface="Meiryo"/>
                <a:sym typeface="Meiryo"/>
              </a:rPr>
              <a:t>＝</a:t>
            </a:r>
            <a:r>
              <a:rPr lang="en-US" altLang="ja-JP" sz="1600" dirty="0">
                <a:latin typeface="BIZ UDPゴシック" panose="020B0400000000000000" pitchFamily="50" charset="-128"/>
                <a:ea typeface="BIZ UDPゴシック" panose="020B0400000000000000" pitchFamily="50" charset="-128"/>
                <a:cs typeface="Meiryo"/>
                <a:sym typeface="Meiryo"/>
              </a:rPr>
              <a:t>600</a:t>
            </a:r>
            <a:r>
              <a:rPr lang="ja-JP" altLang="en-US" sz="1600" dirty="0">
                <a:latin typeface="BIZ UDPゴシック" panose="020B0400000000000000" pitchFamily="50" charset="-128"/>
                <a:ea typeface="BIZ UDPゴシック" panose="020B0400000000000000" pitchFamily="50" charset="-128"/>
                <a:cs typeface="Meiryo"/>
                <a:sym typeface="Meiryo"/>
              </a:rPr>
              <a:t>円</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endPar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sp>
        <p:nvSpPr>
          <p:cNvPr id="25" name="Google Shape;760;g11472f635a4_0_76">
            <a:extLst>
              <a:ext uri="{FF2B5EF4-FFF2-40B4-BE49-F238E27FC236}">
                <a16:creationId xmlns:a16="http://schemas.microsoft.com/office/drawing/2014/main" id="{AFE3C099-7D28-12F0-C913-741BB5F95E3E}"/>
              </a:ext>
            </a:extLst>
          </p:cNvPr>
          <p:cNvSpPr>
            <a:spLocks/>
          </p:cNvSpPr>
          <p:nvPr/>
        </p:nvSpPr>
        <p:spPr>
          <a:xfrm>
            <a:off x="629267" y="1768341"/>
            <a:ext cx="1734734" cy="1562156"/>
          </a:xfrm>
          <a:prstGeom prst="rect">
            <a:avLst/>
          </a:prstGeom>
          <a:solidFill>
            <a:srgbClr val="74C3FB"/>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Clr>
                <a:srgbClr val="000000"/>
              </a:buClr>
              <a:buSzPts val="1400"/>
              <a:buFont typeface="Arial"/>
              <a:buNone/>
            </a:pP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仕入先</a:t>
            </a:r>
            <a:endParaRPr lang="en-US" altLang="ja-JP" b="1"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cxnSp>
        <p:nvCxnSpPr>
          <p:cNvPr id="31" name="直線矢印コネクタ 30">
            <a:extLst>
              <a:ext uri="{FF2B5EF4-FFF2-40B4-BE49-F238E27FC236}">
                <a16:creationId xmlns:a16="http://schemas.microsoft.com/office/drawing/2014/main" id="{1AC6BB3E-D320-6B0E-930C-F2A197E8F622}"/>
              </a:ext>
            </a:extLst>
          </p:cNvPr>
          <p:cNvCxnSpPr>
            <a:cxnSpLocks/>
          </p:cNvCxnSpPr>
          <p:nvPr/>
        </p:nvCxnSpPr>
        <p:spPr>
          <a:xfrm flipH="1">
            <a:off x="2422584" y="2423742"/>
            <a:ext cx="2826587"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EEA667FE-1C20-8308-1553-C2300E07E435}"/>
              </a:ext>
            </a:extLst>
          </p:cNvPr>
          <p:cNvCxnSpPr>
            <a:cxnSpLocks/>
          </p:cNvCxnSpPr>
          <p:nvPr/>
        </p:nvCxnSpPr>
        <p:spPr>
          <a:xfrm flipH="1">
            <a:off x="1418903" y="3422429"/>
            <a:ext cx="285" cy="89277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DEE184C-9B18-6108-E43C-7D642DE26760}"/>
              </a:ext>
            </a:extLst>
          </p:cNvPr>
          <p:cNvCxnSpPr>
            <a:cxnSpLocks/>
          </p:cNvCxnSpPr>
          <p:nvPr/>
        </p:nvCxnSpPr>
        <p:spPr>
          <a:xfrm flipH="1">
            <a:off x="6985931" y="2423742"/>
            <a:ext cx="2871758"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9CAC05CD-2B34-7FB8-1034-052D61C4E214}"/>
              </a:ext>
            </a:extLst>
          </p:cNvPr>
          <p:cNvCxnSpPr>
            <a:cxnSpLocks/>
          </p:cNvCxnSpPr>
          <p:nvPr/>
        </p:nvCxnSpPr>
        <p:spPr>
          <a:xfrm>
            <a:off x="2430478" y="3296633"/>
            <a:ext cx="2790164"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D22F2E32-6AB6-FE6B-B86D-31045BAE75F5}"/>
              </a:ext>
            </a:extLst>
          </p:cNvPr>
          <p:cNvCxnSpPr>
            <a:cxnSpLocks/>
          </p:cNvCxnSpPr>
          <p:nvPr/>
        </p:nvCxnSpPr>
        <p:spPr>
          <a:xfrm>
            <a:off x="7031829" y="3296633"/>
            <a:ext cx="2790164"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0F52D557-D326-C8C5-BF68-39F7012172C0}"/>
              </a:ext>
            </a:extLst>
          </p:cNvPr>
          <p:cNvCxnSpPr>
            <a:cxnSpLocks/>
          </p:cNvCxnSpPr>
          <p:nvPr/>
        </p:nvCxnSpPr>
        <p:spPr>
          <a:xfrm flipH="1">
            <a:off x="6095714" y="3422429"/>
            <a:ext cx="285" cy="89277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7325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Google Shape;760;g11472f635a4_0_76">
            <a:extLst>
              <a:ext uri="{FF2B5EF4-FFF2-40B4-BE49-F238E27FC236}">
                <a16:creationId xmlns:a16="http://schemas.microsoft.com/office/drawing/2014/main" id="{AFE3C099-7D28-12F0-C913-741BB5F95E3E}"/>
              </a:ext>
            </a:extLst>
          </p:cNvPr>
          <p:cNvSpPr>
            <a:spLocks/>
          </p:cNvSpPr>
          <p:nvPr/>
        </p:nvSpPr>
        <p:spPr>
          <a:xfrm>
            <a:off x="629267" y="1763624"/>
            <a:ext cx="1734734" cy="1562156"/>
          </a:xfrm>
          <a:prstGeom prst="rect">
            <a:avLst/>
          </a:prstGeom>
          <a:solidFill>
            <a:srgbClr val="74C3FB"/>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Clr>
                <a:srgbClr val="000000"/>
              </a:buClr>
              <a:buSzPts val="1400"/>
              <a:buFont typeface="Arial"/>
              <a:buNone/>
            </a:pP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仕入先</a:t>
            </a:r>
            <a:endParaRPr lang="en-US" altLang="ja-JP" b="1" dirty="0">
              <a:solidFill>
                <a:schemeClr val="bg1"/>
              </a:solidFill>
              <a:latin typeface="BIZ UDPゴシック" panose="020B0400000000000000" pitchFamily="50" charset="-128"/>
              <a:ea typeface="BIZ UDPゴシック" panose="020B0400000000000000" pitchFamily="50" charset="-128"/>
              <a:cs typeface="Calibri"/>
              <a:sym typeface="Calibri"/>
            </a:endParaRPr>
          </a:p>
          <a:p>
            <a:pPr marL="0" marR="0" lvl="0" indent="0" algn="ctr" rtl="0">
              <a:lnSpc>
                <a:spcPct val="150000"/>
              </a:lnSpc>
              <a:spcBef>
                <a:spcPts val="0"/>
              </a:spcBef>
              <a:spcAft>
                <a:spcPts val="0"/>
              </a:spcAft>
              <a:buClr>
                <a:srgbClr val="000000"/>
              </a:buClr>
              <a:buSzPts val="1400"/>
              <a:buFont typeface="Arial"/>
              <a:buNone/>
            </a:pPr>
            <a:r>
              <a:rPr lang="en-US" altLang="ja-JP" b="1" dirty="0">
                <a:solidFill>
                  <a:schemeClr val="bg1"/>
                </a:solidFill>
                <a:latin typeface="BIZ UDPゴシック" panose="020B0400000000000000" pitchFamily="50" charset="-128"/>
                <a:ea typeface="BIZ UDPゴシック" panose="020B0400000000000000" pitchFamily="50" charset="-128"/>
                <a:cs typeface="Calibri"/>
                <a:sym typeface="Calibri"/>
              </a:rPr>
              <a:t>※</a:t>
            </a: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免税事業者</a:t>
            </a:r>
            <a:endParaRPr lang="en-US" altLang="ja-JP" b="1"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消費税の仕組み（免税事業者の場合）</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16</a:t>
            </a:fld>
            <a:endParaRPr lang="en-GB"/>
          </a:p>
        </p:txBody>
      </p:sp>
      <p:sp>
        <p:nvSpPr>
          <p:cNvPr id="9" name="Google Shape;105;p9">
            <a:extLst>
              <a:ext uri="{FF2B5EF4-FFF2-40B4-BE49-F238E27FC236}">
                <a16:creationId xmlns:a16="http://schemas.microsoft.com/office/drawing/2014/main" id="{FD35BD94-FAF6-0EDF-3715-4E8120BFC500}"/>
              </a:ext>
            </a:extLst>
          </p:cNvPr>
          <p:cNvSpPr>
            <a:spLocks/>
          </p:cNvSpPr>
          <p:nvPr/>
        </p:nvSpPr>
        <p:spPr>
          <a:xfrm>
            <a:off x="7192009" y="2654059"/>
            <a:ext cx="2539209" cy="711911"/>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dirty="0">
                <a:latin typeface="BIZ UDPゴシック" panose="020B0400000000000000" pitchFamily="50" charset="-128"/>
                <a:ea typeface="BIZ UDPゴシック" panose="020B0400000000000000" pitchFamily="50" charset="-128"/>
                <a:cs typeface="Meiryo"/>
                <a:sym typeface="Meiryo"/>
              </a:rPr>
              <a:t>商品</a:t>
            </a:r>
            <a:r>
              <a:rPr lang="en-US" altLang="ja-JP" sz="1600" dirty="0">
                <a:latin typeface="BIZ UDPゴシック" panose="020B0400000000000000" pitchFamily="50" charset="-128"/>
                <a:ea typeface="BIZ UDPゴシック" panose="020B0400000000000000" pitchFamily="50" charset="-128"/>
                <a:cs typeface="Meiryo"/>
                <a:sym typeface="Meiryo"/>
              </a:rPr>
              <a:t>A</a:t>
            </a:r>
          </a:p>
          <a:p>
            <a:pPr>
              <a:lnSpc>
                <a:spcPct val="12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11,000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購入</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10" name="Google Shape;105;p9">
            <a:extLst>
              <a:ext uri="{FF2B5EF4-FFF2-40B4-BE49-F238E27FC236}">
                <a16:creationId xmlns:a16="http://schemas.microsoft.com/office/drawing/2014/main" id="{CBF78216-33A3-B78E-293B-BDD484A99950}"/>
              </a:ext>
            </a:extLst>
          </p:cNvPr>
          <p:cNvSpPr>
            <a:spLocks/>
          </p:cNvSpPr>
          <p:nvPr/>
        </p:nvSpPr>
        <p:spPr>
          <a:xfrm>
            <a:off x="7059458" y="1593378"/>
            <a:ext cx="2762535" cy="737157"/>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11,000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支払</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b="1" dirty="0">
                <a:latin typeface="BIZ UDPゴシック" panose="020B0400000000000000" pitchFamily="50" charset="-128"/>
                <a:ea typeface="BIZ UDPゴシック" panose="020B0400000000000000" pitchFamily="50" charset="-128"/>
                <a:cs typeface="Meiryo"/>
                <a:sym typeface="Meiryo"/>
              </a:rPr>
              <a:t>※</a:t>
            </a:r>
            <a:r>
              <a:rPr lang="ja-JP" altLang="en-US" sz="1600" b="1" dirty="0">
                <a:latin typeface="BIZ UDPゴシック" panose="020B0400000000000000" pitchFamily="50" charset="-128"/>
                <a:ea typeface="BIZ UDPゴシック" panose="020B0400000000000000" pitchFamily="50" charset="-128"/>
                <a:cs typeface="Meiryo"/>
                <a:sym typeface="Meiryo"/>
              </a:rPr>
              <a:t>内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が 消費税</a:t>
            </a:r>
            <a:endPar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11" name="Google Shape;105;p9">
            <a:extLst>
              <a:ext uri="{FF2B5EF4-FFF2-40B4-BE49-F238E27FC236}">
                <a16:creationId xmlns:a16="http://schemas.microsoft.com/office/drawing/2014/main" id="{18597EE0-9994-6FDA-78DA-C2B1E56D11C2}"/>
              </a:ext>
            </a:extLst>
          </p:cNvPr>
          <p:cNvSpPr>
            <a:spLocks/>
          </p:cNvSpPr>
          <p:nvPr/>
        </p:nvSpPr>
        <p:spPr>
          <a:xfrm>
            <a:off x="2690847" y="2645349"/>
            <a:ext cx="2495185" cy="646567"/>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dirty="0">
                <a:latin typeface="BIZ UDPゴシック" panose="020B0400000000000000" pitchFamily="50" charset="-128"/>
                <a:ea typeface="BIZ UDPゴシック" panose="020B0400000000000000" pitchFamily="50" charset="-128"/>
                <a:cs typeface="Meiryo"/>
                <a:sym typeface="Meiryo"/>
              </a:rPr>
              <a:t>商品</a:t>
            </a:r>
            <a:r>
              <a:rPr lang="en-US" altLang="ja-JP" sz="1600" dirty="0">
                <a:latin typeface="BIZ UDPゴシック" panose="020B0400000000000000" pitchFamily="50" charset="-128"/>
                <a:ea typeface="BIZ UDPゴシック" panose="020B0400000000000000" pitchFamily="50" charset="-128"/>
                <a:cs typeface="Meiryo"/>
                <a:sym typeface="Meiryo"/>
              </a:rPr>
              <a:t>A</a:t>
            </a:r>
          </a:p>
          <a:p>
            <a:pPr>
              <a:lnSpc>
                <a:spcPct val="12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4,400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仕入</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12" name="Google Shape;105;p9">
            <a:extLst>
              <a:ext uri="{FF2B5EF4-FFF2-40B4-BE49-F238E27FC236}">
                <a16:creationId xmlns:a16="http://schemas.microsoft.com/office/drawing/2014/main" id="{C1ED504B-09D0-A860-6BAB-B81028B79332}"/>
              </a:ext>
            </a:extLst>
          </p:cNvPr>
          <p:cNvSpPr>
            <a:spLocks/>
          </p:cNvSpPr>
          <p:nvPr/>
        </p:nvSpPr>
        <p:spPr>
          <a:xfrm>
            <a:off x="2671597" y="1629520"/>
            <a:ext cx="2583236" cy="830464"/>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4,400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支払</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b="1" dirty="0">
                <a:latin typeface="BIZ UDPゴシック" panose="020B0400000000000000" pitchFamily="50" charset="-128"/>
                <a:ea typeface="BIZ UDPゴシック" panose="020B0400000000000000" pitchFamily="50" charset="-128"/>
                <a:cs typeface="Meiryo"/>
                <a:sym typeface="Meiryo"/>
              </a:rPr>
              <a:t>※</a:t>
            </a:r>
            <a:r>
              <a:rPr lang="ja-JP" altLang="en-US" sz="1600" b="1" dirty="0">
                <a:latin typeface="BIZ UDPゴシック" panose="020B0400000000000000" pitchFamily="50" charset="-128"/>
                <a:ea typeface="BIZ UDPゴシック" panose="020B0400000000000000" pitchFamily="50" charset="-128"/>
                <a:cs typeface="Meiryo"/>
                <a:sym typeface="Meiryo"/>
              </a:rPr>
              <a:t>内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400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が 消費税</a:t>
            </a:r>
            <a:endPar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14" name="Google Shape;760;g11472f635a4_0_76">
            <a:extLst>
              <a:ext uri="{FF2B5EF4-FFF2-40B4-BE49-F238E27FC236}">
                <a16:creationId xmlns:a16="http://schemas.microsoft.com/office/drawing/2014/main" id="{58F87799-CF38-15E3-4F2B-E6391A00C46D}"/>
              </a:ext>
            </a:extLst>
          </p:cNvPr>
          <p:cNvSpPr>
            <a:spLocks/>
          </p:cNvSpPr>
          <p:nvPr/>
        </p:nvSpPr>
        <p:spPr>
          <a:xfrm>
            <a:off x="585537" y="4402420"/>
            <a:ext cx="2086060" cy="522871"/>
          </a:xfrm>
          <a:prstGeom prst="rect">
            <a:avLst/>
          </a:prstGeom>
          <a:solidFill>
            <a:srgbClr val="969696"/>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税務署</a:t>
            </a:r>
            <a:endParaRPr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5" name="Google Shape;760;g11472f635a4_0_76">
            <a:extLst>
              <a:ext uri="{FF2B5EF4-FFF2-40B4-BE49-F238E27FC236}">
                <a16:creationId xmlns:a16="http://schemas.microsoft.com/office/drawing/2014/main" id="{E1748037-BB1F-C3DB-5EED-B5BD48C8E09F}"/>
              </a:ext>
            </a:extLst>
          </p:cNvPr>
          <p:cNvSpPr>
            <a:spLocks/>
          </p:cNvSpPr>
          <p:nvPr/>
        </p:nvSpPr>
        <p:spPr>
          <a:xfrm>
            <a:off x="5052969" y="4402420"/>
            <a:ext cx="2086060" cy="522871"/>
          </a:xfrm>
          <a:prstGeom prst="rect">
            <a:avLst/>
          </a:prstGeom>
          <a:solidFill>
            <a:srgbClr val="969696"/>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税務署</a:t>
            </a:r>
            <a:endParaRPr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6" name="Google Shape;760;g11472f635a4_0_76">
            <a:extLst>
              <a:ext uri="{FF2B5EF4-FFF2-40B4-BE49-F238E27FC236}">
                <a16:creationId xmlns:a16="http://schemas.microsoft.com/office/drawing/2014/main" id="{59AC8B1E-487B-0015-93F1-8A5959EE005B}"/>
              </a:ext>
            </a:extLst>
          </p:cNvPr>
          <p:cNvSpPr>
            <a:spLocks/>
          </p:cNvSpPr>
          <p:nvPr/>
        </p:nvSpPr>
        <p:spPr>
          <a:xfrm>
            <a:off x="5269480" y="1750575"/>
            <a:ext cx="1653038" cy="1562154"/>
          </a:xfrm>
          <a:prstGeom prst="rect">
            <a:avLst/>
          </a:prstGeom>
          <a:solidFill>
            <a:srgbClr val="007BC7"/>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販売店</a:t>
            </a:r>
            <a:endParaRPr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7" name="Google Shape;760;g11472f635a4_0_76">
            <a:extLst>
              <a:ext uri="{FF2B5EF4-FFF2-40B4-BE49-F238E27FC236}">
                <a16:creationId xmlns:a16="http://schemas.microsoft.com/office/drawing/2014/main" id="{6CD2BB66-55CC-D8C7-D44E-286434EA6D08}"/>
              </a:ext>
            </a:extLst>
          </p:cNvPr>
          <p:cNvSpPr>
            <a:spLocks/>
          </p:cNvSpPr>
          <p:nvPr/>
        </p:nvSpPr>
        <p:spPr>
          <a:xfrm>
            <a:off x="9940766" y="1763157"/>
            <a:ext cx="1653038" cy="1562154"/>
          </a:xfrm>
          <a:prstGeom prst="rect">
            <a:avLst/>
          </a:prstGeom>
          <a:solidFill>
            <a:srgbClr val="74C3FB"/>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消費者</a:t>
            </a:r>
            <a:endParaRPr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24" name="Google Shape;105;p9">
            <a:extLst>
              <a:ext uri="{FF2B5EF4-FFF2-40B4-BE49-F238E27FC236}">
                <a16:creationId xmlns:a16="http://schemas.microsoft.com/office/drawing/2014/main" id="{1A88889F-7F3B-976C-0177-1743436A6FE8}"/>
              </a:ext>
            </a:extLst>
          </p:cNvPr>
          <p:cNvSpPr>
            <a:spLocks/>
          </p:cNvSpPr>
          <p:nvPr/>
        </p:nvSpPr>
        <p:spPr>
          <a:xfrm>
            <a:off x="6267152" y="3514640"/>
            <a:ext cx="3630309" cy="746686"/>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消費税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600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a:t>
            </a:r>
            <a:r>
              <a:rPr lang="ja-JP" altLang="en-US" sz="1600" dirty="0">
                <a:solidFill>
                  <a:srgbClr val="007BC7"/>
                </a:solidFill>
                <a:latin typeface="BIZ UDPゴシック" panose="020B0400000000000000" pitchFamily="50" charset="-128"/>
                <a:ea typeface="BIZ UDPゴシック" panose="020B0400000000000000" pitchFamily="50" charset="-128"/>
                <a:cs typeface="Meiryo"/>
                <a:sym typeface="Meiryo"/>
              </a:rPr>
              <a:t>  </a:t>
            </a:r>
            <a:r>
              <a:rPr lang="ja-JP" altLang="en-US" sz="1600" b="1" dirty="0">
                <a:latin typeface="BIZ UDPゴシック" panose="020B0400000000000000" pitchFamily="50" charset="-128"/>
                <a:ea typeface="BIZ UDPゴシック" panose="020B0400000000000000" pitchFamily="50" charset="-128"/>
                <a:cs typeface="Meiryo"/>
                <a:sym typeface="Meiryo"/>
              </a:rPr>
              <a:t>納税</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a:t>
            </a:r>
            <a:r>
              <a:rPr lang="en-US" altLang="ja-JP" sz="1600" dirty="0">
                <a:solidFill>
                  <a:srgbClr val="007BC7"/>
                </a:solidFill>
                <a:latin typeface="BIZ UDPゴシック" panose="020B0400000000000000" pitchFamily="50" charset="-128"/>
                <a:ea typeface="BIZ UDPゴシック" panose="020B0400000000000000" pitchFamily="50" charset="-128"/>
                <a:cs typeface="Meiryo"/>
                <a:sym typeface="Meiryo"/>
              </a:rPr>
              <a:t>-</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 400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a:t>
            </a:r>
            <a:r>
              <a:rPr lang="ja-JP" altLang="en-US" sz="1600" dirty="0">
                <a:latin typeface="BIZ UDPゴシック" panose="020B0400000000000000" pitchFamily="50" charset="-128"/>
                <a:ea typeface="BIZ UDPゴシック" panose="020B0400000000000000" pitchFamily="50" charset="-128"/>
                <a:cs typeface="Meiryo"/>
                <a:sym typeface="Meiryo"/>
              </a:rPr>
              <a:t>＝</a:t>
            </a:r>
            <a:r>
              <a:rPr lang="en-US" altLang="ja-JP" sz="1600" dirty="0">
                <a:latin typeface="BIZ UDPゴシック" panose="020B0400000000000000" pitchFamily="50" charset="-128"/>
                <a:ea typeface="BIZ UDPゴシック" panose="020B0400000000000000" pitchFamily="50" charset="-128"/>
                <a:cs typeface="Meiryo"/>
                <a:sym typeface="Meiryo"/>
              </a:rPr>
              <a:t>600</a:t>
            </a:r>
            <a:r>
              <a:rPr lang="ja-JP" altLang="en-US" sz="1600" dirty="0">
                <a:latin typeface="BIZ UDPゴシック" panose="020B0400000000000000" pitchFamily="50" charset="-128"/>
                <a:ea typeface="BIZ UDPゴシック" panose="020B0400000000000000" pitchFamily="50" charset="-128"/>
                <a:cs typeface="Meiryo"/>
                <a:sym typeface="Meiryo"/>
              </a:rPr>
              <a:t>円</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endPar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cxnSp>
        <p:nvCxnSpPr>
          <p:cNvPr id="31" name="直線矢印コネクタ 30">
            <a:extLst>
              <a:ext uri="{FF2B5EF4-FFF2-40B4-BE49-F238E27FC236}">
                <a16:creationId xmlns:a16="http://schemas.microsoft.com/office/drawing/2014/main" id="{1AC6BB3E-D320-6B0E-930C-F2A197E8F622}"/>
              </a:ext>
            </a:extLst>
          </p:cNvPr>
          <p:cNvCxnSpPr>
            <a:cxnSpLocks/>
          </p:cNvCxnSpPr>
          <p:nvPr/>
        </p:nvCxnSpPr>
        <p:spPr>
          <a:xfrm flipH="1">
            <a:off x="2422584" y="2419025"/>
            <a:ext cx="2826587"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EEA667FE-1C20-8308-1553-C2300E07E435}"/>
              </a:ext>
            </a:extLst>
          </p:cNvPr>
          <p:cNvCxnSpPr>
            <a:cxnSpLocks/>
          </p:cNvCxnSpPr>
          <p:nvPr/>
        </p:nvCxnSpPr>
        <p:spPr>
          <a:xfrm flipH="1">
            <a:off x="1418903" y="3417712"/>
            <a:ext cx="285" cy="89277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DEE184C-9B18-6108-E43C-7D642DE26760}"/>
              </a:ext>
            </a:extLst>
          </p:cNvPr>
          <p:cNvCxnSpPr>
            <a:cxnSpLocks/>
          </p:cNvCxnSpPr>
          <p:nvPr/>
        </p:nvCxnSpPr>
        <p:spPr>
          <a:xfrm flipH="1">
            <a:off x="6985931" y="2419025"/>
            <a:ext cx="2871758"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9CAC05CD-2B34-7FB8-1034-052D61C4E214}"/>
              </a:ext>
            </a:extLst>
          </p:cNvPr>
          <p:cNvCxnSpPr>
            <a:cxnSpLocks/>
          </p:cNvCxnSpPr>
          <p:nvPr/>
        </p:nvCxnSpPr>
        <p:spPr>
          <a:xfrm>
            <a:off x="2430478" y="3291916"/>
            <a:ext cx="2790164"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D22F2E32-6AB6-FE6B-B86D-31045BAE75F5}"/>
              </a:ext>
            </a:extLst>
          </p:cNvPr>
          <p:cNvCxnSpPr>
            <a:cxnSpLocks/>
          </p:cNvCxnSpPr>
          <p:nvPr/>
        </p:nvCxnSpPr>
        <p:spPr>
          <a:xfrm>
            <a:off x="7031829" y="3300625"/>
            <a:ext cx="2790164"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0F52D557-D326-C8C5-BF68-39F7012172C0}"/>
              </a:ext>
            </a:extLst>
          </p:cNvPr>
          <p:cNvCxnSpPr>
            <a:cxnSpLocks/>
          </p:cNvCxnSpPr>
          <p:nvPr/>
        </p:nvCxnSpPr>
        <p:spPr>
          <a:xfrm flipH="1">
            <a:off x="6095714" y="3417712"/>
            <a:ext cx="285" cy="89277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1A162D57-B7EE-6CF6-1D54-9A8EA2BE30BF}"/>
              </a:ext>
            </a:extLst>
          </p:cNvPr>
          <p:cNvSpPr/>
          <p:nvPr/>
        </p:nvSpPr>
        <p:spPr>
          <a:xfrm>
            <a:off x="811502" y="2904902"/>
            <a:ext cx="1431783"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7" name="Google Shape;66;p1">
            <a:extLst>
              <a:ext uri="{FF2B5EF4-FFF2-40B4-BE49-F238E27FC236}">
                <a16:creationId xmlns:a16="http://schemas.microsoft.com/office/drawing/2014/main" id="{A9122EF4-486F-27C7-12B9-9AD61696BED3}"/>
              </a:ext>
            </a:extLst>
          </p:cNvPr>
          <p:cNvSpPr/>
          <p:nvPr/>
        </p:nvSpPr>
        <p:spPr>
          <a:xfrm flipH="1">
            <a:off x="574579" y="5335425"/>
            <a:ext cx="3573161" cy="1046325"/>
          </a:xfrm>
          <a:prstGeom prst="wedgeRoundRectCallout">
            <a:avLst>
              <a:gd name="adj1" fmla="val 21254"/>
              <a:gd name="adj2" fmla="val -84738"/>
              <a:gd name="adj3" fmla="val 16667"/>
            </a:avLst>
          </a:prstGeom>
          <a:solidFill>
            <a:srgbClr val="EDF7FF"/>
          </a:solidFill>
          <a:ln w="28575">
            <a:noFill/>
          </a:ln>
        </p:spPr>
        <p:txBody>
          <a:bodyPr spcFirstLastPara="1" wrap="square" lIns="91425" tIns="91425" rIns="91425" bIns="91425" anchor="ctr" anchorCtr="0">
            <a:noAutofit/>
          </a:bodyPr>
          <a:lstStyle/>
          <a:p>
            <a:pPr>
              <a:lnSpc>
                <a:spcPct val="150000"/>
              </a:lnSpc>
              <a:buSzPts val="900"/>
            </a:pPr>
            <a:r>
              <a:rPr lang="ja-JP" altLang="en-US" sz="1400" b="1" dirty="0">
                <a:latin typeface="BIZ UDPゴシック" panose="020B0400000000000000" pitchFamily="50" charset="-128"/>
                <a:ea typeface="BIZ UDPゴシック" panose="020B0400000000000000" pitchFamily="50" charset="-128"/>
                <a:cs typeface="Meiryo"/>
                <a:sym typeface="Meiryo"/>
              </a:rPr>
              <a:t>益税</a:t>
            </a:r>
            <a:r>
              <a:rPr lang="ja-JP" altLang="en-US" sz="1400" dirty="0">
                <a:latin typeface="BIZ UDPゴシック" panose="020B0400000000000000" pitchFamily="50" charset="-128"/>
                <a:ea typeface="BIZ UDPゴシック" panose="020B0400000000000000" pitchFamily="50" charset="-128"/>
                <a:cs typeface="Meiryo"/>
                <a:sym typeface="Meiryo"/>
              </a:rPr>
              <a:t>は、税務署（国税庁）から見ると、</a:t>
            </a:r>
            <a:endParaRPr lang="en-US" altLang="ja-JP" sz="14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900"/>
            </a:pP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「回収できなかった消費税」</a:t>
            </a:r>
            <a:r>
              <a:rPr lang="ja-JP" altLang="en-US" sz="1400" dirty="0">
                <a:latin typeface="BIZ UDPゴシック" panose="020B0400000000000000" pitchFamily="50" charset="-128"/>
                <a:ea typeface="BIZ UDPゴシック" panose="020B0400000000000000" pitchFamily="50" charset="-128"/>
                <a:cs typeface="Meiryo"/>
                <a:sym typeface="Meiryo"/>
              </a:rPr>
              <a:t>となります。</a:t>
            </a:r>
          </a:p>
        </p:txBody>
      </p:sp>
      <p:sp>
        <p:nvSpPr>
          <p:cNvPr id="18" name="Google Shape;66;p1">
            <a:extLst>
              <a:ext uri="{FF2B5EF4-FFF2-40B4-BE49-F238E27FC236}">
                <a16:creationId xmlns:a16="http://schemas.microsoft.com/office/drawing/2014/main" id="{6E6A52A5-83DD-EEFF-63D1-4C1CC0B42280}"/>
              </a:ext>
            </a:extLst>
          </p:cNvPr>
          <p:cNvSpPr/>
          <p:nvPr/>
        </p:nvSpPr>
        <p:spPr>
          <a:xfrm flipH="1">
            <a:off x="2143431" y="3433010"/>
            <a:ext cx="3105740" cy="907086"/>
          </a:xfrm>
          <a:prstGeom prst="wedgeRoundRectCallout">
            <a:avLst>
              <a:gd name="adj1" fmla="val 61789"/>
              <a:gd name="adj2" fmla="val -11552"/>
              <a:gd name="adj3" fmla="val 16667"/>
            </a:avLst>
          </a:prstGeom>
          <a:solidFill>
            <a:srgbClr val="EDF7FF"/>
          </a:solidFill>
          <a:ln w="28575">
            <a:noFill/>
          </a:ln>
        </p:spPr>
        <p:txBody>
          <a:bodyPr spcFirstLastPara="1" wrap="square" lIns="91425" tIns="91425" rIns="91425" bIns="91425" anchor="ctr" anchorCtr="0">
            <a:noAutofit/>
          </a:bodyPr>
          <a:lstStyle/>
          <a:p>
            <a:pPr>
              <a:lnSpc>
                <a:spcPct val="150000"/>
              </a:lnSpc>
              <a:buSzPts val="1200"/>
            </a:pP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　消費税</a:t>
            </a:r>
            <a:r>
              <a:rPr lang="ja-JP" altLang="en-US" sz="1400"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en-US" altLang="ja-JP" sz="1400" b="1" dirty="0">
                <a:solidFill>
                  <a:schemeClr val="accent1"/>
                </a:solidFill>
                <a:latin typeface="BIZ UDPゴシック" panose="020B0400000000000000" pitchFamily="50" charset="-128"/>
                <a:ea typeface="BIZ UDPゴシック" panose="020B0400000000000000" pitchFamily="50" charset="-128"/>
                <a:cs typeface="Meiryo"/>
                <a:sym typeface="Meiryo"/>
              </a:rPr>
              <a:t>400</a:t>
            </a: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円</a:t>
            </a:r>
            <a:r>
              <a:rPr lang="en-US" altLang="ja-JP" sz="1400" b="1" dirty="0">
                <a:solidFill>
                  <a:schemeClr val="accent1"/>
                </a:solidFill>
                <a:latin typeface="BIZ UDPゴシック" panose="020B0400000000000000" pitchFamily="50" charset="-128"/>
                <a:ea typeface="BIZ UDPゴシック" panose="020B0400000000000000" pitchFamily="50" charset="-128"/>
                <a:cs typeface="Meiryo"/>
                <a:sym typeface="Meiryo"/>
              </a:rPr>
              <a:t> </a:t>
            </a:r>
            <a:r>
              <a:rPr lang="ja-JP" altLang="en-US" sz="1400" b="1" dirty="0">
                <a:latin typeface="BIZ UDPゴシック" panose="020B0400000000000000" pitchFamily="50" charset="-128"/>
                <a:ea typeface="BIZ UDPゴシック" panose="020B0400000000000000" pitchFamily="50" charset="-128"/>
                <a:cs typeface="Meiryo"/>
                <a:sym typeface="Meiryo"/>
              </a:rPr>
              <a:t>は納めなくて</a:t>
            </a:r>
            <a:r>
              <a:rPr lang="en-US" altLang="ja-JP" sz="1400" b="1" dirty="0">
                <a:latin typeface="BIZ UDPゴシック" panose="020B0400000000000000" pitchFamily="50" charset="-128"/>
                <a:ea typeface="BIZ UDPゴシック" panose="020B0400000000000000" pitchFamily="50" charset="-128"/>
                <a:cs typeface="Meiryo"/>
                <a:sym typeface="Meiryo"/>
              </a:rPr>
              <a:t>OK</a:t>
            </a:r>
          </a:p>
          <a:p>
            <a:pPr>
              <a:lnSpc>
                <a:spcPct val="150000"/>
              </a:lnSpc>
              <a:buSzPts val="1200"/>
            </a:pPr>
            <a:r>
              <a:rPr lang="ja-JP" altLang="en-US" sz="1400" b="1" dirty="0">
                <a:latin typeface="BIZ UDPゴシック" panose="020B0400000000000000" pitchFamily="50" charset="-128"/>
                <a:ea typeface="BIZ UDPゴシック" panose="020B0400000000000000" pitchFamily="50" charset="-128"/>
                <a:cs typeface="Meiryo"/>
                <a:sym typeface="Meiryo"/>
              </a:rPr>
              <a:t>　＝　</a:t>
            </a:r>
            <a:r>
              <a:rPr lang="ja-JP" altLang="en-US" sz="1600" b="1" dirty="0">
                <a:latin typeface="BIZ UDPゴシック" panose="020B0400000000000000" pitchFamily="50" charset="-128"/>
                <a:ea typeface="BIZ UDPゴシック" panose="020B0400000000000000" pitchFamily="50" charset="-128"/>
                <a:cs typeface="Meiryo"/>
                <a:sym typeface="Meiryo"/>
              </a:rPr>
              <a:t>益税</a:t>
            </a:r>
            <a:r>
              <a:rPr lang="ja-JP" altLang="en-US" sz="1400" b="1" dirty="0">
                <a:latin typeface="BIZ UDPゴシック" panose="020B0400000000000000" pitchFamily="50" charset="-128"/>
                <a:ea typeface="BIZ UDPゴシック" panose="020B0400000000000000" pitchFamily="50" charset="-128"/>
                <a:cs typeface="Meiryo"/>
                <a:sym typeface="Meiryo"/>
              </a:rPr>
              <a:t> </a:t>
            </a:r>
            <a:r>
              <a:rPr lang="ja-JP" altLang="en-US" sz="1400" dirty="0">
                <a:latin typeface="BIZ UDPゴシック" panose="020B0400000000000000" pitchFamily="50" charset="-128"/>
                <a:ea typeface="BIZ UDPゴシック" panose="020B0400000000000000" pitchFamily="50" charset="-128"/>
                <a:cs typeface="Meiryo"/>
                <a:sym typeface="Meiryo"/>
              </a:rPr>
              <a:t>といいます。</a:t>
            </a:r>
            <a:endParaRPr lang="en-US" altLang="ja-JP" sz="1400" dirty="0">
              <a:latin typeface="BIZ UDPゴシック" panose="020B0400000000000000" pitchFamily="50" charset="-128"/>
              <a:ea typeface="BIZ UDPゴシック" panose="020B0400000000000000" pitchFamily="50" charset="-128"/>
              <a:cs typeface="Meiryo"/>
              <a:sym typeface="Meiryo"/>
            </a:endParaRPr>
          </a:p>
        </p:txBody>
      </p:sp>
      <p:sp>
        <p:nvSpPr>
          <p:cNvPr id="20" name="Google Shape;66;p1">
            <a:extLst>
              <a:ext uri="{FF2B5EF4-FFF2-40B4-BE49-F238E27FC236}">
                <a16:creationId xmlns:a16="http://schemas.microsoft.com/office/drawing/2014/main" id="{EBCBA365-45F6-6EE0-C84E-6FEEE3643EDA}"/>
              </a:ext>
            </a:extLst>
          </p:cNvPr>
          <p:cNvSpPr/>
          <p:nvPr/>
        </p:nvSpPr>
        <p:spPr>
          <a:xfrm flipH="1">
            <a:off x="4405774" y="5335425"/>
            <a:ext cx="6361509" cy="1046325"/>
          </a:xfrm>
          <a:prstGeom prst="rect">
            <a:avLst/>
          </a:prstGeom>
          <a:solidFill>
            <a:srgbClr val="F6F6F6"/>
          </a:solidFill>
          <a:ln w="28575">
            <a:noFill/>
          </a:ln>
        </p:spPr>
        <p:txBody>
          <a:bodyPr spcFirstLastPara="1" wrap="square" lIns="91425" tIns="91425" rIns="91425" bIns="91425" anchor="ctr" anchorCtr="0">
            <a:noAutofit/>
          </a:bodyPr>
          <a:lstStyle/>
          <a:p>
            <a:pPr>
              <a:lnSpc>
                <a:spcPct val="150000"/>
              </a:lnSpc>
              <a:buSzPts val="900"/>
            </a:pPr>
            <a:r>
              <a:rPr lang="ja-JP" altLang="en-US" sz="1600" b="1" dirty="0">
                <a:latin typeface="BIZ UDPゴシック" panose="020B0400000000000000" pitchFamily="50" charset="-128"/>
                <a:ea typeface="BIZ UDPゴシック" panose="020B0400000000000000" pitchFamily="50" charset="-128"/>
                <a:cs typeface="Meiryo"/>
                <a:sym typeface="Meiryo"/>
              </a:rPr>
              <a:t> 益税 </a:t>
            </a:r>
            <a:r>
              <a:rPr lang="ja-JP" altLang="en-US" sz="1400" dirty="0">
                <a:latin typeface="BIZ UDPゴシック" panose="020B0400000000000000" pitchFamily="50" charset="-128"/>
                <a:ea typeface="BIZ UDPゴシック" panose="020B0400000000000000" pitchFamily="50" charset="-128"/>
                <a:cs typeface="Meiryo"/>
                <a:sym typeface="Meiryo"/>
              </a:rPr>
              <a:t>となる</a:t>
            </a:r>
            <a:r>
              <a:rPr lang="en-US" altLang="ja-JP" sz="1400" dirty="0">
                <a:latin typeface="BIZ UDPゴシック" panose="020B0400000000000000" pitchFamily="50" charset="-128"/>
                <a:ea typeface="BIZ UDPゴシック" panose="020B0400000000000000" pitchFamily="50" charset="-128"/>
                <a:cs typeface="Meiryo"/>
                <a:sym typeface="Meiryo"/>
              </a:rPr>
              <a:t>400</a:t>
            </a:r>
            <a:r>
              <a:rPr lang="ja-JP" altLang="en-US" sz="1400" dirty="0">
                <a:latin typeface="BIZ UDPゴシック" panose="020B0400000000000000" pitchFamily="50" charset="-128"/>
                <a:ea typeface="BIZ UDPゴシック" panose="020B0400000000000000" pitchFamily="50" charset="-128"/>
                <a:cs typeface="Meiryo"/>
                <a:sym typeface="Meiryo"/>
              </a:rPr>
              <a:t>円は、納税されることなく</a:t>
            </a:r>
            <a:r>
              <a:rPr lang="ja-JP" altLang="en-US" sz="1400" b="1" dirty="0">
                <a:latin typeface="BIZ UDPゴシック" panose="020B0400000000000000" pitchFamily="50" charset="-128"/>
                <a:ea typeface="BIZ UDPゴシック" panose="020B0400000000000000" pitchFamily="50" charset="-128"/>
                <a:cs typeface="Meiryo"/>
                <a:sym typeface="Meiryo"/>
              </a:rPr>
              <a:t>免税事業者の手元に残ります。</a:t>
            </a:r>
            <a:endParaRPr lang="ja-JP" altLang="en-US" sz="1400" dirty="0">
              <a:latin typeface="BIZ UDPゴシック" panose="020B0400000000000000" pitchFamily="50" charset="-128"/>
              <a:ea typeface="BIZ UDPゴシック" panose="020B0400000000000000" pitchFamily="50" charset="-128"/>
              <a:cs typeface="Meiryo"/>
              <a:sym typeface="Meiryo"/>
            </a:endParaRPr>
          </a:p>
        </p:txBody>
      </p:sp>
      <p:cxnSp>
        <p:nvCxnSpPr>
          <p:cNvPr id="21" name="直線矢印コネクタ 20">
            <a:extLst>
              <a:ext uri="{FF2B5EF4-FFF2-40B4-BE49-F238E27FC236}">
                <a16:creationId xmlns:a16="http://schemas.microsoft.com/office/drawing/2014/main" id="{781DB75F-86DA-CE2D-DB14-763FB76FBE2B}"/>
              </a:ext>
            </a:extLst>
          </p:cNvPr>
          <p:cNvCxnSpPr>
            <a:cxnSpLocks/>
          </p:cNvCxnSpPr>
          <p:nvPr/>
        </p:nvCxnSpPr>
        <p:spPr>
          <a:xfrm>
            <a:off x="4763003" y="4310487"/>
            <a:ext cx="0" cy="1370548"/>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5" name="正方形/長方形 4">
            <a:extLst>
              <a:ext uri="{FF2B5EF4-FFF2-40B4-BE49-F238E27FC236}">
                <a16:creationId xmlns:a16="http://schemas.microsoft.com/office/drawing/2014/main" id="{763F7E86-8E40-F707-BF6B-B74FFD13DA27}"/>
              </a:ext>
            </a:extLst>
          </p:cNvPr>
          <p:cNvSpPr/>
          <p:nvPr/>
        </p:nvSpPr>
        <p:spPr>
          <a:xfrm>
            <a:off x="2655970" y="4177519"/>
            <a:ext cx="457869" cy="2851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3" name="テキスト ボックス 12">
            <a:extLst>
              <a:ext uri="{FF2B5EF4-FFF2-40B4-BE49-F238E27FC236}">
                <a16:creationId xmlns:a16="http://schemas.microsoft.com/office/drawing/2014/main" id="{48D5CE19-7298-B4F4-42AC-9F8B7B8CE064}"/>
              </a:ext>
            </a:extLst>
          </p:cNvPr>
          <p:cNvSpPr txBox="1"/>
          <p:nvPr/>
        </p:nvSpPr>
        <p:spPr>
          <a:xfrm>
            <a:off x="1040125" y="3387157"/>
            <a:ext cx="858307" cy="923330"/>
          </a:xfrm>
          <a:prstGeom prst="rect">
            <a:avLst/>
          </a:prstGeom>
          <a:noFill/>
          <a:ln>
            <a:noFill/>
          </a:ln>
        </p:spPr>
        <p:txBody>
          <a:bodyPr wrap="square">
            <a:spAutoFit/>
          </a:bodyPr>
          <a:lstStyle/>
          <a:p>
            <a:r>
              <a:rPr lang="ja-JP" altLang="en-US" sz="5400" b="1" dirty="0">
                <a:latin typeface="Meiryo"/>
                <a:ea typeface="Meiryo"/>
                <a:cs typeface="Meiryo"/>
                <a:sym typeface="Meiryo"/>
              </a:rPr>
              <a:t>✖</a:t>
            </a:r>
            <a:endParaRPr lang="ja-JP" altLang="en-US" sz="5400" dirty="0"/>
          </a:p>
        </p:txBody>
      </p:sp>
      <p:sp>
        <p:nvSpPr>
          <p:cNvPr id="6" name="正方形/長方形 5">
            <a:extLst>
              <a:ext uri="{FF2B5EF4-FFF2-40B4-BE49-F238E27FC236}">
                <a16:creationId xmlns:a16="http://schemas.microsoft.com/office/drawing/2014/main" id="{293EE59E-FBEE-9966-3C8E-B1F5BAE57A31}"/>
              </a:ext>
            </a:extLst>
          </p:cNvPr>
          <p:cNvSpPr/>
          <p:nvPr/>
        </p:nvSpPr>
        <p:spPr>
          <a:xfrm>
            <a:off x="4537023" y="6017135"/>
            <a:ext cx="457869" cy="2851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Tree>
    <p:extLst>
      <p:ext uri="{BB962C8B-B14F-4D97-AF65-F5344CB8AC3E}">
        <p14:creationId xmlns:p14="http://schemas.microsoft.com/office/powerpoint/2010/main" val="1186521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105;p9">
            <a:extLst>
              <a:ext uri="{FF2B5EF4-FFF2-40B4-BE49-F238E27FC236}">
                <a16:creationId xmlns:a16="http://schemas.microsoft.com/office/drawing/2014/main" id="{3F9D4B5E-872D-F103-8C17-D83A8F163ED1}"/>
              </a:ext>
            </a:extLst>
          </p:cNvPr>
          <p:cNvSpPr/>
          <p:nvPr/>
        </p:nvSpPr>
        <p:spPr>
          <a:xfrm>
            <a:off x="479138" y="3793074"/>
            <a:ext cx="11233150" cy="2414500"/>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marL="0" marR="0" lvl="0" indent="0" algn="l" rtl="0">
              <a:lnSpc>
                <a:spcPct val="150000"/>
              </a:lnSpc>
              <a:spcBef>
                <a:spcPts val="0"/>
              </a:spcBef>
              <a:spcAft>
                <a:spcPts val="0"/>
              </a:spcAft>
              <a:buClr>
                <a:srgbClr val="000000"/>
              </a:buClr>
              <a:buSzPts val="1301"/>
              <a:buFont typeface="Arial"/>
              <a:buNone/>
            </a:pPr>
            <a:r>
              <a:rPr lang="ja-JP" altLang="en-US" sz="2400" b="0" i="0" u="none" strike="noStrike" cap="none" dirty="0">
                <a:latin typeface="BIZ UDPゴシック" panose="020B0400000000000000" pitchFamily="50" charset="-128"/>
                <a:ea typeface="BIZ UDPゴシック" panose="020B0400000000000000" pitchFamily="50" charset="-128"/>
                <a:cs typeface="Meiryo"/>
                <a:sym typeface="Meiryo"/>
              </a:rPr>
              <a:t>仕入時の支払につき、一定の要件 </a:t>
            </a: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2400" dirty="0">
                <a:latin typeface="BIZ UDPゴシック" panose="020B0400000000000000" pitchFamily="50" charset="-128"/>
                <a:ea typeface="BIZ UDPゴシック" panose="020B0400000000000000" pitchFamily="50" charset="-128"/>
                <a:cs typeface="Meiryo"/>
                <a:sym typeface="Meiryo"/>
              </a:rPr>
              <a:t> </a:t>
            </a:r>
            <a:r>
              <a:rPr lang="ja-JP" altLang="en-US" sz="2400" b="0" i="0" u="none" strike="noStrike" cap="none" dirty="0">
                <a:latin typeface="BIZ UDPゴシック" panose="020B0400000000000000" pitchFamily="50" charset="-128"/>
                <a:ea typeface="BIZ UDPゴシック" panose="020B0400000000000000" pitchFamily="50" charset="-128"/>
                <a:cs typeface="Meiryo"/>
                <a:sym typeface="Meiryo"/>
              </a:rPr>
              <a:t>を満たさないと、</a:t>
            </a:r>
            <a:endParaRPr lang="en-US" altLang="ja-JP" sz="2400" b="0" i="0" u="none" strike="noStrike" cap="none" dirty="0">
              <a:latin typeface="BIZ UDPゴシック" panose="020B0400000000000000" pitchFamily="50" charset="-128"/>
              <a:ea typeface="BIZ UDPゴシック" panose="020B0400000000000000" pitchFamily="50" charset="-128"/>
              <a:cs typeface="Meiryo"/>
              <a:sym typeface="Meiryo"/>
            </a:endParaRPr>
          </a:p>
          <a:p>
            <a:pPr marL="0" marR="0" lvl="0" indent="0" algn="l" rtl="0">
              <a:lnSpc>
                <a:spcPct val="150000"/>
              </a:lnSpc>
              <a:spcBef>
                <a:spcPts val="0"/>
              </a:spcBef>
              <a:spcAft>
                <a:spcPts val="0"/>
              </a:spcAft>
              <a:buClr>
                <a:srgbClr val="000000"/>
              </a:buClr>
              <a:buSzPts val="1301"/>
              <a:buFont typeface="Arial"/>
              <a:buNone/>
            </a:pPr>
            <a:r>
              <a:rPr lang="ja-JP" altLang="en-US" sz="2400" i="0" u="none" strike="noStrike" cap="none" dirty="0">
                <a:latin typeface="BIZ UDPゴシック" panose="020B0400000000000000" pitchFamily="50" charset="-128"/>
                <a:ea typeface="BIZ UDPゴシック" panose="020B0400000000000000" pitchFamily="50" charset="-128"/>
                <a:cs typeface="Meiryo"/>
                <a:sym typeface="Meiryo"/>
              </a:rPr>
              <a:t>その支払時の </a:t>
            </a:r>
            <a:r>
              <a:rPr lang="ja-JP" altLang="en-US" sz="2400" b="1" i="0" u="none" strike="noStrike" cap="none" dirty="0">
                <a:latin typeface="BIZ UDPゴシック" panose="020B0400000000000000" pitchFamily="50" charset="-128"/>
                <a:ea typeface="BIZ UDPゴシック" panose="020B0400000000000000" pitchFamily="50" charset="-128"/>
                <a:cs typeface="Meiryo"/>
                <a:sym typeface="Meiryo"/>
              </a:rPr>
              <a:t>消費税を仕入税額控除できない </a:t>
            </a:r>
            <a:r>
              <a:rPr lang="ja-JP" altLang="en-US" sz="2400" i="0" u="none" strike="noStrike" cap="none" dirty="0">
                <a:latin typeface="BIZ UDPゴシック" panose="020B0400000000000000" pitchFamily="50" charset="-128"/>
                <a:ea typeface="BIZ UDPゴシック" panose="020B0400000000000000" pitchFamily="50" charset="-128"/>
                <a:cs typeface="Meiryo"/>
                <a:sym typeface="Meiryo"/>
              </a:rPr>
              <a:t>ようにする制度です。</a:t>
            </a:r>
            <a:endParaRPr lang="en-US" altLang="ja-JP" sz="2400" i="0" u="none" strike="noStrike" cap="none" dirty="0">
              <a:latin typeface="BIZ UDPゴシック" panose="020B0400000000000000" pitchFamily="50" charset="-128"/>
              <a:ea typeface="BIZ UDPゴシック" panose="020B0400000000000000" pitchFamily="50" charset="-128"/>
              <a:cs typeface="Meiryo"/>
              <a:sym typeface="Meiryo"/>
            </a:endParaRPr>
          </a:p>
          <a:p>
            <a:pPr marL="0" marR="0" lvl="0" indent="0" algn="l" rtl="0">
              <a:lnSpc>
                <a:spcPct val="250000"/>
              </a:lnSpc>
              <a:spcBef>
                <a:spcPts val="0"/>
              </a:spcBef>
              <a:spcAft>
                <a:spcPts val="0"/>
              </a:spcAft>
              <a:buClr>
                <a:srgbClr val="000000"/>
              </a:buClr>
              <a:buSzPts val="1301"/>
              <a:buFont typeface="Arial"/>
              <a:buNone/>
            </a:pPr>
            <a:r>
              <a:rPr lang="en-US" altLang="ja-JP" sz="1600" i="0" u="none" strike="noStrike" cap="none" dirty="0">
                <a:latin typeface="BIZ UDPゴシック" panose="020B0400000000000000" pitchFamily="50" charset="-128"/>
                <a:ea typeface="BIZ UDPゴシック" panose="020B0400000000000000" pitchFamily="50" charset="-128"/>
                <a:cs typeface="Meiryo"/>
                <a:sym typeface="Meiryo"/>
              </a:rPr>
              <a:t>※</a:t>
            </a:r>
            <a:r>
              <a:rPr lang="ja-JP" altLang="en-US" sz="1600" i="0" u="none" strike="noStrike" cap="none" dirty="0">
                <a:latin typeface="BIZ UDPゴシック" panose="020B0400000000000000" pitchFamily="50" charset="-128"/>
                <a:ea typeface="BIZ UDPゴシック" panose="020B0400000000000000" pitchFamily="50" charset="-128"/>
                <a:cs typeface="Meiryo"/>
                <a:sym typeface="Meiryo"/>
              </a:rPr>
              <a:t>要件となるのが「インボイス（＝適格請求書）」</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インボイス制度の目的　</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17</a:t>
            </a:fld>
            <a:endParaRPr lang="en-GB"/>
          </a:p>
        </p:txBody>
      </p:sp>
      <p:sp>
        <p:nvSpPr>
          <p:cNvPr id="3" name="Google Shape;105;p9">
            <a:extLst>
              <a:ext uri="{FF2B5EF4-FFF2-40B4-BE49-F238E27FC236}">
                <a16:creationId xmlns:a16="http://schemas.microsoft.com/office/drawing/2014/main" id="{D0FFE3BF-4333-9D3C-9CF7-2F16457CC7B6}"/>
              </a:ext>
            </a:extLst>
          </p:cNvPr>
          <p:cNvSpPr/>
          <p:nvPr/>
        </p:nvSpPr>
        <p:spPr>
          <a:xfrm>
            <a:off x="479425" y="1376364"/>
            <a:ext cx="11233150" cy="1879836"/>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ctr" anchorCtr="0">
            <a:noAutofit/>
          </a:bodyPr>
          <a:lstStyle/>
          <a:p>
            <a:pPr marL="0" marR="0" lvl="0" indent="0" algn="l" rtl="0">
              <a:lnSpc>
                <a:spcPct val="150000"/>
              </a:lnSpc>
              <a:spcBef>
                <a:spcPts val="0"/>
              </a:spcBef>
              <a:spcAft>
                <a:spcPts val="0"/>
              </a:spcAft>
              <a:buClr>
                <a:srgbClr val="000000"/>
              </a:buClr>
              <a:buSzPts val="1301"/>
              <a:buFont typeface="Arial"/>
              <a:buNone/>
            </a:pPr>
            <a:r>
              <a:rPr lang="ja-JP" altLang="en-US" sz="2400" i="0" u="none" strike="noStrike" cap="none" dirty="0">
                <a:latin typeface="BIZ UDPゴシック" panose="020B0400000000000000" pitchFamily="50" charset="-128"/>
                <a:ea typeface="BIZ UDPゴシック" panose="020B0400000000000000" pitchFamily="50" charset="-128"/>
                <a:cs typeface="Meiryo"/>
                <a:sym typeface="Meiryo"/>
              </a:rPr>
              <a:t>インボイス制度の目的は、</a:t>
            </a:r>
            <a:endParaRPr lang="en-US" altLang="ja-JP" sz="2400" i="0" u="none" strike="noStrike" cap="none" dirty="0">
              <a:latin typeface="BIZ UDPゴシック" panose="020B0400000000000000" pitchFamily="50" charset="-128"/>
              <a:ea typeface="BIZ UDPゴシック" panose="020B0400000000000000" pitchFamily="50" charset="-128"/>
              <a:cs typeface="Meiryo"/>
              <a:sym typeface="Meiryo"/>
            </a:endParaRPr>
          </a:p>
          <a:p>
            <a:pPr marL="0" marR="0" lvl="0" indent="0" algn="l" rtl="0">
              <a:lnSpc>
                <a:spcPct val="150000"/>
              </a:lnSpc>
              <a:spcBef>
                <a:spcPts val="0"/>
              </a:spcBef>
              <a:spcAft>
                <a:spcPts val="0"/>
              </a:spcAft>
              <a:buClr>
                <a:srgbClr val="000000"/>
              </a:buClr>
              <a:buSzPts val="1301"/>
              <a:buFont typeface="Arial"/>
              <a:buNone/>
            </a:pPr>
            <a:r>
              <a:rPr lang="ja-JP" altLang="en-US" sz="2400" b="1" i="0" u="none" strike="noStrike" cap="none" dirty="0">
                <a:latin typeface="BIZ UDPゴシック" panose="020B0400000000000000" pitchFamily="50" charset="-128"/>
                <a:ea typeface="BIZ UDPゴシック" panose="020B0400000000000000" pitchFamily="50" charset="-128"/>
                <a:cs typeface="Meiryo"/>
                <a:sym typeface="Meiryo"/>
              </a:rPr>
              <a:t>「益税」を減らし</a:t>
            </a:r>
            <a:r>
              <a:rPr lang="ja-JP" altLang="en-US" sz="2400" b="1" dirty="0">
                <a:latin typeface="BIZ UDPゴシック" panose="020B0400000000000000" pitchFamily="50" charset="-128"/>
                <a:ea typeface="BIZ UDPゴシック" panose="020B0400000000000000" pitchFamily="50" charset="-128"/>
                <a:cs typeface="Meiryo"/>
                <a:sym typeface="Meiryo"/>
              </a:rPr>
              <a:t>て「</a:t>
            </a:r>
            <a:r>
              <a:rPr lang="ja-JP" altLang="en-US" sz="2400" b="1" i="0" u="none" strike="noStrike" cap="none" dirty="0">
                <a:solidFill>
                  <a:schemeClr val="accent1"/>
                </a:solidFill>
                <a:latin typeface="BIZ UDPゴシック" panose="020B0400000000000000" pitchFamily="50" charset="-128"/>
                <a:ea typeface="BIZ UDPゴシック" panose="020B0400000000000000" pitchFamily="50" charset="-128"/>
                <a:cs typeface="Meiryo"/>
                <a:sym typeface="Meiryo"/>
              </a:rPr>
              <a:t>回収できなかった消費税</a:t>
            </a:r>
            <a:r>
              <a:rPr lang="ja-JP" altLang="en-US" sz="2400" b="1" i="0" u="none" strike="noStrike" cap="none" dirty="0">
                <a:latin typeface="BIZ UDPゴシック" panose="020B0400000000000000" pitchFamily="50" charset="-128"/>
                <a:ea typeface="BIZ UDPゴシック" panose="020B0400000000000000" pitchFamily="50" charset="-128"/>
                <a:cs typeface="Meiryo"/>
                <a:sym typeface="Meiryo"/>
              </a:rPr>
              <a:t>」を確実に回収すること</a:t>
            </a:r>
            <a:r>
              <a:rPr lang="ja-JP" altLang="en-US" sz="2400" b="0" i="0" u="none" strike="noStrike" cap="none" dirty="0">
                <a:latin typeface="BIZ UDPゴシック" panose="020B0400000000000000" pitchFamily="50" charset="-128"/>
                <a:ea typeface="BIZ UDPゴシック" panose="020B0400000000000000" pitchFamily="50" charset="-128"/>
                <a:cs typeface="Meiryo"/>
                <a:sym typeface="Meiryo"/>
              </a:rPr>
              <a:t> </a:t>
            </a:r>
            <a:endParaRPr lang="en-US" altLang="ja-JP" sz="2400" b="1" dirty="0">
              <a:latin typeface="BIZ UDPゴシック" panose="020B0400000000000000" pitchFamily="50" charset="-128"/>
              <a:ea typeface="BIZ UDPゴシック" panose="020B0400000000000000" pitchFamily="50" charset="-128"/>
              <a:cs typeface="Meiryo"/>
              <a:sym typeface="Meiryo"/>
            </a:endParaRPr>
          </a:p>
        </p:txBody>
      </p:sp>
      <p:sp>
        <p:nvSpPr>
          <p:cNvPr id="5" name="正方形/長方形 4">
            <a:extLst>
              <a:ext uri="{FF2B5EF4-FFF2-40B4-BE49-F238E27FC236}">
                <a16:creationId xmlns:a16="http://schemas.microsoft.com/office/drawing/2014/main" id="{763F7E86-8E40-F707-BF6B-B74FFD13DA27}"/>
              </a:ext>
            </a:extLst>
          </p:cNvPr>
          <p:cNvSpPr/>
          <p:nvPr/>
        </p:nvSpPr>
        <p:spPr>
          <a:xfrm>
            <a:off x="2543079" y="4894506"/>
            <a:ext cx="4212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cxnSp>
        <p:nvCxnSpPr>
          <p:cNvPr id="7" name="直線矢印コネクタ 6">
            <a:extLst>
              <a:ext uri="{FF2B5EF4-FFF2-40B4-BE49-F238E27FC236}">
                <a16:creationId xmlns:a16="http://schemas.microsoft.com/office/drawing/2014/main" id="{9546AD6C-A43F-1E43-4E5C-A8987B78F1A3}"/>
              </a:ext>
            </a:extLst>
          </p:cNvPr>
          <p:cNvCxnSpPr>
            <a:cxnSpLocks/>
          </p:cNvCxnSpPr>
          <p:nvPr/>
        </p:nvCxnSpPr>
        <p:spPr>
          <a:xfrm flipH="1">
            <a:off x="6095858" y="3124111"/>
            <a:ext cx="285" cy="609777"/>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97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インボイス制度の目的</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18</a:t>
            </a:fld>
            <a:endParaRPr lang="en-GB"/>
          </a:p>
        </p:txBody>
      </p:sp>
      <p:sp>
        <p:nvSpPr>
          <p:cNvPr id="3" name="Google Shape;105;p9">
            <a:extLst>
              <a:ext uri="{FF2B5EF4-FFF2-40B4-BE49-F238E27FC236}">
                <a16:creationId xmlns:a16="http://schemas.microsoft.com/office/drawing/2014/main" id="{D0FFE3BF-4333-9D3C-9CF7-2F16457CC7B6}"/>
              </a:ext>
            </a:extLst>
          </p:cNvPr>
          <p:cNvSpPr/>
          <p:nvPr/>
        </p:nvSpPr>
        <p:spPr>
          <a:xfrm>
            <a:off x="479425" y="2489082"/>
            <a:ext cx="11233150" cy="1879836"/>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ctr" anchorCtr="0">
            <a:noAutofit/>
          </a:bodyPr>
          <a:lstStyle/>
          <a:p>
            <a:pPr marL="0" marR="0" lvl="0" indent="0" algn="ctr" rtl="0">
              <a:lnSpc>
                <a:spcPct val="150000"/>
              </a:lnSpc>
              <a:spcBef>
                <a:spcPts val="0"/>
              </a:spcBef>
              <a:spcAft>
                <a:spcPts val="0"/>
              </a:spcAft>
              <a:buClr>
                <a:srgbClr val="000000"/>
              </a:buClr>
              <a:buSzPts val="1301"/>
              <a:buFont typeface="Arial"/>
              <a:buNone/>
            </a:pPr>
            <a:r>
              <a:rPr lang="ja-JP" altLang="en-US" sz="2800" dirty="0">
                <a:latin typeface="BIZ UDPゴシック" panose="020B0400000000000000" pitchFamily="50" charset="-128"/>
                <a:ea typeface="BIZ UDPゴシック" panose="020B0400000000000000" pitchFamily="50" charset="-128"/>
                <a:cs typeface="Meiryo"/>
                <a:sym typeface="Meiryo"/>
              </a:rPr>
              <a:t>もし</a:t>
            </a:r>
            <a:r>
              <a:rPr lang="ja-JP" altLang="en-US" sz="2800" b="0" i="0" u="none" strike="noStrike" cap="none" dirty="0">
                <a:latin typeface="BIZ UDPゴシック" panose="020B0400000000000000" pitchFamily="50" charset="-128"/>
                <a:ea typeface="BIZ UDPゴシック" panose="020B0400000000000000" pitchFamily="50" charset="-128"/>
                <a:cs typeface="Meiryo"/>
                <a:sym typeface="Meiryo"/>
              </a:rPr>
              <a:t>、仕入先との取引でインボイス制度の要件を満たせず、</a:t>
            </a:r>
            <a:endParaRPr lang="en-US" altLang="ja-JP" sz="2800" b="0" i="0" u="none" strike="noStrike" cap="none"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50000"/>
              </a:lnSpc>
              <a:spcBef>
                <a:spcPts val="0"/>
              </a:spcBef>
              <a:spcAft>
                <a:spcPts val="0"/>
              </a:spcAft>
              <a:buClr>
                <a:srgbClr val="000000"/>
              </a:buClr>
              <a:buSzPts val="1301"/>
              <a:buFont typeface="Arial"/>
              <a:buNone/>
            </a:pPr>
            <a:r>
              <a:rPr lang="ja-JP" altLang="en-US" sz="2800" b="0" i="0" u="none" strike="noStrike" cap="none" dirty="0">
                <a:latin typeface="BIZ UDPゴシック" panose="020B0400000000000000" pitchFamily="50" charset="-128"/>
                <a:ea typeface="BIZ UDPゴシック" panose="020B0400000000000000" pitchFamily="50" charset="-128"/>
                <a:cs typeface="Meiryo"/>
                <a:sym typeface="Meiryo"/>
              </a:rPr>
              <a:t>仕入時の支払の</a:t>
            </a:r>
            <a:r>
              <a:rPr lang="ja-JP" altLang="en-US" sz="2800" b="1" i="0" u="none" strike="noStrike" cap="none" dirty="0">
                <a:latin typeface="BIZ UDPゴシック" panose="020B0400000000000000" pitchFamily="50" charset="-128"/>
                <a:ea typeface="BIZ UDPゴシック" panose="020B0400000000000000" pitchFamily="50" charset="-128"/>
                <a:cs typeface="Meiryo"/>
                <a:sym typeface="Meiryo"/>
              </a:rPr>
              <a:t>消費税を仕入税額控除できない</a:t>
            </a:r>
            <a:r>
              <a:rPr lang="ja-JP" altLang="en-US" sz="2800" i="0" u="none" strike="noStrike" cap="none" dirty="0">
                <a:latin typeface="BIZ UDPゴシック" panose="020B0400000000000000" pitchFamily="50" charset="-128"/>
                <a:ea typeface="BIZ UDPゴシック" panose="020B0400000000000000" pitchFamily="50" charset="-128"/>
                <a:cs typeface="Meiryo"/>
                <a:sym typeface="Meiryo"/>
              </a:rPr>
              <a:t>場合、</a:t>
            </a:r>
            <a:endParaRPr lang="en-US" altLang="ja-JP" sz="2800"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50000"/>
              </a:lnSpc>
              <a:spcBef>
                <a:spcPts val="0"/>
              </a:spcBef>
              <a:spcAft>
                <a:spcPts val="0"/>
              </a:spcAft>
              <a:buClr>
                <a:srgbClr val="000000"/>
              </a:buClr>
              <a:buSzPts val="1301"/>
              <a:buFont typeface="Arial"/>
              <a:buNone/>
            </a:pPr>
            <a:r>
              <a:rPr lang="ja-JP" altLang="en-US" sz="2800" dirty="0">
                <a:latin typeface="BIZ UDPゴシック" panose="020B0400000000000000" pitchFamily="50" charset="-128"/>
                <a:ea typeface="BIZ UDPゴシック" panose="020B0400000000000000" pitchFamily="50" charset="-128"/>
                <a:cs typeface="Meiryo"/>
                <a:sym typeface="Meiryo"/>
              </a:rPr>
              <a:t>どのような状態になるか、</a:t>
            </a:r>
            <a:r>
              <a:rPr lang="ja-JP" altLang="en-US" sz="2800" i="0" u="none" strike="noStrike" cap="none" dirty="0">
                <a:latin typeface="BIZ UDPゴシック" panose="020B0400000000000000" pitchFamily="50" charset="-128"/>
                <a:ea typeface="BIZ UDPゴシック" panose="020B0400000000000000" pitchFamily="50" charset="-128"/>
                <a:cs typeface="Meiryo"/>
                <a:sym typeface="Meiryo"/>
              </a:rPr>
              <a:t>先ほどの流れに当てはめてみましょう。</a:t>
            </a:r>
            <a:endParaRPr lang="en-US" altLang="ja-JP" sz="2800" dirty="0">
              <a:latin typeface="BIZ UDPゴシック" panose="020B0400000000000000" pitchFamily="50" charset="-128"/>
              <a:ea typeface="BIZ UDPゴシック" panose="020B0400000000000000" pitchFamily="50" charset="-128"/>
              <a:cs typeface="Meiryo"/>
              <a:sym typeface="Meiryo"/>
            </a:endParaRPr>
          </a:p>
        </p:txBody>
      </p:sp>
      <p:sp>
        <p:nvSpPr>
          <p:cNvPr id="8" name="正方形/長方形 7">
            <a:extLst>
              <a:ext uri="{FF2B5EF4-FFF2-40B4-BE49-F238E27FC236}">
                <a16:creationId xmlns:a16="http://schemas.microsoft.com/office/drawing/2014/main" id="{C19EF28D-C4D7-1445-B3C5-34D8D6C33042}"/>
              </a:ext>
            </a:extLst>
          </p:cNvPr>
          <p:cNvSpPr/>
          <p:nvPr/>
        </p:nvSpPr>
        <p:spPr>
          <a:xfrm>
            <a:off x="4385032" y="3656089"/>
            <a:ext cx="4966492"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Tree>
    <p:extLst>
      <p:ext uri="{BB962C8B-B14F-4D97-AF65-F5344CB8AC3E}">
        <p14:creationId xmlns:p14="http://schemas.microsoft.com/office/powerpoint/2010/main" val="2471296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864110" cy="793750"/>
          </a:xfrm>
        </p:spPr>
        <p:txBody>
          <a:bodyPr/>
          <a:lstStyle/>
          <a:p>
            <a:r>
              <a:rPr lang="ja-JP" altLang="en-US" dirty="0"/>
              <a:t>消費税の仕組み（免税事業者の場合）　</a:t>
            </a:r>
            <a:br>
              <a:rPr lang="en-US" altLang="ja-JP" dirty="0"/>
            </a:br>
            <a:r>
              <a:rPr lang="ja-JP" altLang="en-US" dirty="0"/>
              <a:t>～インボイス制度開始後～</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19</a:t>
            </a:fld>
            <a:endParaRPr lang="en-GB"/>
          </a:p>
        </p:txBody>
      </p:sp>
      <p:sp>
        <p:nvSpPr>
          <p:cNvPr id="9" name="Google Shape;105;p9">
            <a:extLst>
              <a:ext uri="{FF2B5EF4-FFF2-40B4-BE49-F238E27FC236}">
                <a16:creationId xmlns:a16="http://schemas.microsoft.com/office/drawing/2014/main" id="{FD35BD94-FAF6-0EDF-3715-4E8120BFC500}"/>
              </a:ext>
            </a:extLst>
          </p:cNvPr>
          <p:cNvSpPr>
            <a:spLocks/>
          </p:cNvSpPr>
          <p:nvPr/>
        </p:nvSpPr>
        <p:spPr>
          <a:xfrm>
            <a:off x="7192009" y="2749855"/>
            <a:ext cx="2539209" cy="711911"/>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dirty="0">
                <a:latin typeface="BIZ UDPゴシック" panose="020B0400000000000000" pitchFamily="50" charset="-128"/>
                <a:ea typeface="BIZ UDPゴシック" panose="020B0400000000000000" pitchFamily="50" charset="-128"/>
                <a:cs typeface="Meiryo"/>
                <a:sym typeface="Meiryo"/>
              </a:rPr>
              <a:t>商品</a:t>
            </a:r>
            <a:r>
              <a:rPr lang="en-US" altLang="ja-JP" sz="1600" dirty="0">
                <a:latin typeface="BIZ UDPゴシック" panose="020B0400000000000000" pitchFamily="50" charset="-128"/>
                <a:ea typeface="BIZ UDPゴシック" panose="020B0400000000000000" pitchFamily="50" charset="-128"/>
                <a:cs typeface="Meiryo"/>
                <a:sym typeface="Meiryo"/>
              </a:rPr>
              <a:t>A</a:t>
            </a:r>
          </a:p>
          <a:p>
            <a:pPr>
              <a:lnSpc>
                <a:spcPct val="12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11,000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購入</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10" name="Google Shape;105;p9">
            <a:extLst>
              <a:ext uri="{FF2B5EF4-FFF2-40B4-BE49-F238E27FC236}">
                <a16:creationId xmlns:a16="http://schemas.microsoft.com/office/drawing/2014/main" id="{CBF78216-33A3-B78E-293B-BDD484A99950}"/>
              </a:ext>
            </a:extLst>
          </p:cNvPr>
          <p:cNvSpPr>
            <a:spLocks/>
          </p:cNvSpPr>
          <p:nvPr/>
        </p:nvSpPr>
        <p:spPr>
          <a:xfrm>
            <a:off x="7059458" y="1697883"/>
            <a:ext cx="2762535" cy="737157"/>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11,000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支払</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b="1" dirty="0">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内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が 消費税</a:t>
            </a:r>
            <a:endPar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11" name="Google Shape;105;p9">
            <a:extLst>
              <a:ext uri="{FF2B5EF4-FFF2-40B4-BE49-F238E27FC236}">
                <a16:creationId xmlns:a16="http://schemas.microsoft.com/office/drawing/2014/main" id="{18597EE0-9994-6FDA-78DA-C2B1E56D11C2}"/>
              </a:ext>
            </a:extLst>
          </p:cNvPr>
          <p:cNvSpPr>
            <a:spLocks/>
          </p:cNvSpPr>
          <p:nvPr/>
        </p:nvSpPr>
        <p:spPr>
          <a:xfrm>
            <a:off x="2690847" y="2749854"/>
            <a:ext cx="2495185" cy="646567"/>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20000"/>
              </a:lnSpc>
              <a:buSzPts val="1200"/>
            </a:pPr>
            <a:r>
              <a:rPr lang="ja-JP" altLang="en-US" sz="1600" dirty="0">
                <a:latin typeface="BIZ UDPゴシック" panose="020B0400000000000000" pitchFamily="50" charset="-128"/>
                <a:ea typeface="BIZ UDPゴシック" panose="020B0400000000000000" pitchFamily="50" charset="-128"/>
                <a:cs typeface="Meiryo"/>
                <a:sym typeface="Meiryo"/>
              </a:rPr>
              <a:t>商品</a:t>
            </a:r>
            <a:r>
              <a:rPr lang="en-US" altLang="ja-JP" sz="1600" dirty="0">
                <a:latin typeface="BIZ UDPゴシック" panose="020B0400000000000000" pitchFamily="50" charset="-128"/>
                <a:ea typeface="BIZ UDPゴシック" panose="020B0400000000000000" pitchFamily="50" charset="-128"/>
                <a:cs typeface="Meiryo"/>
                <a:sym typeface="Meiryo"/>
              </a:rPr>
              <a:t>A</a:t>
            </a:r>
          </a:p>
          <a:p>
            <a:pPr>
              <a:lnSpc>
                <a:spcPct val="12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4,400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仕入</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p:txBody>
      </p:sp>
      <p:sp>
        <p:nvSpPr>
          <p:cNvPr id="12" name="Google Shape;105;p9">
            <a:extLst>
              <a:ext uri="{FF2B5EF4-FFF2-40B4-BE49-F238E27FC236}">
                <a16:creationId xmlns:a16="http://schemas.microsoft.com/office/drawing/2014/main" id="{C1ED504B-09D0-A860-6BAB-B81028B79332}"/>
              </a:ext>
            </a:extLst>
          </p:cNvPr>
          <p:cNvSpPr>
            <a:spLocks/>
          </p:cNvSpPr>
          <p:nvPr/>
        </p:nvSpPr>
        <p:spPr>
          <a:xfrm>
            <a:off x="2671597" y="1734025"/>
            <a:ext cx="2583236" cy="830464"/>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en-US" altLang="ja-JP" sz="1600" dirty="0">
                <a:latin typeface="BIZ UDPゴシック" panose="020B0400000000000000" pitchFamily="50" charset="-128"/>
                <a:ea typeface="BIZ UDPゴシック" panose="020B0400000000000000" pitchFamily="50" charset="-128"/>
                <a:cs typeface="Meiryo"/>
                <a:sym typeface="Meiryo"/>
              </a:rPr>
              <a:t>4,400</a:t>
            </a:r>
            <a:r>
              <a:rPr lang="ja-JP" altLang="en-US" sz="1600" dirty="0">
                <a:latin typeface="BIZ UDPゴシック" panose="020B0400000000000000" pitchFamily="50" charset="-128"/>
                <a:ea typeface="BIZ UDPゴシック" panose="020B0400000000000000" pitchFamily="50" charset="-128"/>
                <a:cs typeface="Meiryo"/>
                <a:sym typeface="Meiryo"/>
              </a:rPr>
              <a:t>円（税込）</a:t>
            </a:r>
            <a:r>
              <a:rPr lang="ja-JP" altLang="en-US" sz="1600" b="1" dirty="0">
                <a:latin typeface="BIZ UDPゴシック" panose="020B0400000000000000" pitchFamily="50" charset="-128"/>
                <a:ea typeface="BIZ UDPゴシック" panose="020B0400000000000000" pitchFamily="50" charset="-128"/>
                <a:cs typeface="Meiryo"/>
                <a:sym typeface="Meiryo"/>
              </a:rPr>
              <a:t>支払</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600" b="1" dirty="0">
                <a:latin typeface="BIZ UDPゴシック" panose="020B0400000000000000" pitchFamily="50" charset="-128"/>
                <a:ea typeface="BIZ UDPゴシック" panose="020B0400000000000000" pitchFamily="50" charset="-128"/>
                <a:cs typeface="Meiryo"/>
                <a:sym typeface="Meiryo"/>
              </a:rPr>
              <a:t>※</a:t>
            </a:r>
            <a:r>
              <a:rPr lang="ja-JP" altLang="en-US" sz="1600" b="1" dirty="0">
                <a:latin typeface="BIZ UDPゴシック" panose="020B0400000000000000" pitchFamily="50" charset="-128"/>
                <a:ea typeface="BIZ UDPゴシック" panose="020B0400000000000000" pitchFamily="50" charset="-128"/>
                <a:cs typeface="Meiryo"/>
                <a:sym typeface="Meiryo"/>
              </a:rPr>
              <a:t>内 </a:t>
            </a:r>
            <a:r>
              <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rPr>
              <a:t>400</a:t>
            </a:r>
            <a:r>
              <a:rPr lang="ja-JP" altLang="en-US" sz="1600" b="1" dirty="0">
                <a:solidFill>
                  <a:srgbClr val="007BC7"/>
                </a:solidFill>
                <a:latin typeface="BIZ UDPゴシック" panose="020B0400000000000000" pitchFamily="50" charset="-128"/>
                <a:ea typeface="BIZ UDPゴシック" panose="020B0400000000000000" pitchFamily="50" charset="-128"/>
                <a:cs typeface="Meiryo"/>
                <a:sym typeface="Meiryo"/>
              </a:rPr>
              <a:t>円 が 消費税</a:t>
            </a:r>
            <a:endParaRPr lang="en-US" altLang="ja-JP" sz="1600" b="1"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14" name="Google Shape;760;g11472f635a4_0_76">
            <a:extLst>
              <a:ext uri="{FF2B5EF4-FFF2-40B4-BE49-F238E27FC236}">
                <a16:creationId xmlns:a16="http://schemas.microsoft.com/office/drawing/2014/main" id="{58F87799-CF38-15E3-4F2B-E6391A00C46D}"/>
              </a:ext>
            </a:extLst>
          </p:cNvPr>
          <p:cNvSpPr>
            <a:spLocks/>
          </p:cNvSpPr>
          <p:nvPr/>
        </p:nvSpPr>
        <p:spPr>
          <a:xfrm>
            <a:off x="585537" y="4506925"/>
            <a:ext cx="2086060" cy="522871"/>
          </a:xfrm>
          <a:prstGeom prst="rect">
            <a:avLst/>
          </a:prstGeom>
          <a:solidFill>
            <a:srgbClr val="969696"/>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税務署</a:t>
            </a:r>
            <a:endParaRPr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5" name="Google Shape;760;g11472f635a4_0_76">
            <a:extLst>
              <a:ext uri="{FF2B5EF4-FFF2-40B4-BE49-F238E27FC236}">
                <a16:creationId xmlns:a16="http://schemas.microsoft.com/office/drawing/2014/main" id="{E1748037-BB1F-C3DB-5EED-B5BD48C8E09F}"/>
              </a:ext>
            </a:extLst>
          </p:cNvPr>
          <p:cNvSpPr>
            <a:spLocks/>
          </p:cNvSpPr>
          <p:nvPr/>
        </p:nvSpPr>
        <p:spPr>
          <a:xfrm>
            <a:off x="5052969" y="4506925"/>
            <a:ext cx="2086060" cy="522871"/>
          </a:xfrm>
          <a:prstGeom prst="rect">
            <a:avLst/>
          </a:prstGeom>
          <a:solidFill>
            <a:srgbClr val="969696"/>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税務署</a:t>
            </a:r>
            <a:endParaRPr sz="1600"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6" name="Google Shape;760;g11472f635a4_0_76">
            <a:extLst>
              <a:ext uri="{FF2B5EF4-FFF2-40B4-BE49-F238E27FC236}">
                <a16:creationId xmlns:a16="http://schemas.microsoft.com/office/drawing/2014/main" id="{59AC8B1E-487B-0015-93F1-8A5959EE005B}"/>
              </a:ext>
            </a:extLst>
          </p:cNvPr>
          <p:cNvSpPr>
            <a:spLocks/>
          </p:cNvSpPr>
          <p:nvPr/>
        </p:nvSpPr>
        <p:spPr>
          <a:xfrm>
            <a:off x="5269480" y="1852283"/>
            <a:ext cx="1653038" cy="1562154"/>
          </a:xfrm>
          <a:prstGeom prst="rect">
            <a:avLst/>
          </a:prstGeom>
          <a:solidFill>
            <a:srgbClr val="007BC7"/>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販売店</a:t>
            </a:r>
            <a:endParaRPr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17" name="Google Shape;760;g11472f635a4_0_76">
            <a:extLst>
              <a:ext uri="{FF2B5EF4-FFF2-40B4-BE49-F238E27FC236}">
                <a16:creationId xmlns:a16="http://schemas.microsoft.com/office/drawing/2014/main" id="{6CD2BB66-55CC-D8C7-D44E-286434EA6D08}"/>
              </a:ext>
            </a:extLst>
          </p:cNvPr>
          <p:cNvSpPr>
            <a:spLocks/>
          </p:cNvSpPr>
          <p:nvPr/>
        </p:nvSpPr>
        <p:spPr>
          <a:xfrm>
            <a:off x="9940766" y="1858953"/>
            <a:ext cx="1653038" cy="1562154"/>
          </a:xfrm>
          <a:prstGeom prst="rect">
            <a:avLst/>
          </a:prstGeom>
          <a:solidFill>
            <a:schemeClr val="accent4"/>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rPr>
              <a:t>消費者</a:t>
            </a:r>
            <a:endParaRPr b="1" i="0" u="none" strike="noStrike" cap="none"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sp>
        <p:nvSpPr>
          <p:cNvPr id="24" name="Google Shape;105;p9">
            <a:extLst>
              <a:ext uri="{FF2B5EF4-FFF2-40B4-BE49-F238E27FC236}">
                <a16:creationId xmlns:a16="http://schemas.microsoft.com/office/drawing/2014/main" id="{1A88889F-7F3B-976C-0177-1743436A6FE8}"/>
              </a:ext>
            </a:extLst>
          </p:cNvPr>
          <p:cNvSpPr>
            <a:spLocks/>
          </p:cNvSpPr>
          <p:nvPr/>
        </p:nvSpPr>
        <p:spPr>
          <a:xfrm>
            <a:off x="6129504" y="3619145"/>
            <a:ext cx="2853621" cy="746686"/>
          </a:xfrm>
          <a:prstGeom prst="roundRect">
            <a:avLst>
              <a:gd name="adj" fmla="val 4135"/>
            </a:avLst>
          </a:prstGeom>
          <a:noFill/>
          <a:ln w="25400" cap="flat" cmpd="sng">
            <a:noFill/>
            <a:prstDash val="solid"/>
            <a:round/>
            <a:headEnd type="none" w="sm" len="sm"/>
            <a:tailEnd type="none" w="sm" len="sm"/>
          </a:ln>
        </p:spPr>
        <p:txBody>
          <a:bodyPr spcFirstLastPara="1" wrap="square" lIns="95972" tIns="47973" rIns="95972" bIns="47973" anchor="t" anchorCtr="0">
            <a:noAutofit/>
          </a:bodyPr>
          <a:lstStyle/>
          <a:p>
            <a:pPr>
              <a:lnSpc>
                <a:spcPct val="150000"/>
              </a:lnSpc>
              <a:buSzPts val="1200"/>
            </a:pPr>
            <a:r>
              <a:rPr lang="ja-JP" altLang="en-US" sz="1200" b="1" dirty="0">
                <a:solidFill>
                  <a:srgbClr val="007BC7"/>
                </a:solidFill>
                <a:latin typeface="BIZ UDPゴシック" panose="020B0400000000000000" pitchFamily="50" charset="-128"/>
                <a:ea typeface="BIZ UDPゴシック" panose="020B0400000000000000" pitchFamily="50" charset="-128"/>
                <a:cs typeface="Meiryo"/>
                <a:sym typeface="Meiryo"/>
              </a:rPr>
              <a:t>消費税 </a:t>
            </a:r>
            <a:r>
              <a:rPr lang="en-US" altLang="ja-JP" sz="1200" b="1" dirty="0">
                <a:solidFill>
                  <a:srgbClr val="007BC7"/>
                </a:solidFill>
                <a:latin typeface="BIZ UDPゴシック" panose="020B0400000000000000" pitchFamily="50" charset="-128"/>
                <a:ea typeface="BIZ UDPゴシック" panose="020B0400000000000000" pitchFamily="50" charset="-128"/>
                <a:cs typeface="Meiryo"/>
                <a:sym typeface="Meiryo"/>
              </a:rPr>
              <a:t>600</a:t>
            </a:r>
            <a:r>
              <a:rPr lang="ja-JP" altLang="en-US" sz="1200" b="1" dirty="0">
                <a:solidFill>
                  <a:srgbClr val="007BC7"/>
                </a:solidFill>
                <a:latin typeface="BIZ UDPゴシック" panose="020B0400000000000000" pitchFamily="50" charset="-128"/>
                <a:ea typeface="BIZ UDPゴシック" panose="020B0400000000000000" pitchFamily="50" charset="-128"/>
                <a:cs typeface="Meiryo"/>
                <a:sym typeface="Meiryo"/>
              </a:rPr>
              <a:t>円</a:t>
            </a:r>
            <a:r>
              <a:rPr lang="ja-JP" altLang="en-US" sz="1200" dirty="0">
                <a:solidFill>
                  <a:srgbClr val="007BC7"/>
                </a:solidFill>
                <a:latin typeface="BIZ UDPゴシック" panose="020B0400000000000000" pitchFamily="50" charset="-128"/>
                <a:ea typeface="BIZ UDPゴシック" panose="020B0400000000000000" pitchFamily="50" charset="-128"/>
                <a:cs typeface="Meiryo"/>
                <a:sym typeface="Meiryo"/>
              </a:rPr>
              <a:t>  </a:t>
            </a:r>
            <a:r>
              <a:rPr lang="ja-JP" altLang="en-US" sz="1200" b="1" dirty="0">
                <a:latin typeface="BIZ UDPゴシック" panose="020B0400000000000000" pitchFamily="50" charset="-128"/>
                <a:ea typeface="BIZ UDPゴシック" panose="020B0400000000000000" pitchFamily="50" charset="-128"/>
                <a:cs typeface="Meiryo"/>
                <a:sym typeface="Meiryo"/>
              </a:rPr>
              <a:t>納税</a:t>
            </a:r>
            <a:endParaRPr lang="en-US" altLang="ja-JP" sz="1200" b="1"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en-US" altLang="ja-JP" sz="1200" dirty="0">
                <a:latin typeface="BIZ UDPゴシック" panose="020B0400000000000000" pitchFamily="50" charset="-128"/>
                <a:ea typeface="BIZ UDPゴシック" panose="020B0400000000000000" pitchFamily="50" charset="-128"/>
                <a:cs typeface="Meiryo"/>
                <a:sym typeface="Meiryo"/>
              </a:rPr>
              <a:t>※</a:t>
            </a:r>
            <a:r>
              <a:rPr lang="en-US" altLang="ja-JP" sz="1200" b="1"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200" b="1" dirty="0">
                <a:solidFill>
                  <a:srgbClr val="007BC7"/>
                </a:solidFill>
                <a:latin typeface="BIZ UDPゴシック" panose="020B0400000000000000" pitchFamily="50" charset="-128"/>
                <a:ea typeface="BIZ UDPゴシック" panose="020B0400000000000000" pitchFamily="50" charset="-128"/>
                <a:cs typeface="Meiryo"/>
                <a:sym typeface="Meiryo"/>
              </a:rPr>
              <a:t>円 </a:t>
            </a:r>
            <a:r>
              <a:rPr lang="en-US" altLang="ja-JP" sz="1200" dirty="0">
                <a:solidFill>
                  <a:srgbClr val="007BC7"/>
                </a:solidFill>
                <a:latin typeface="BIZ UDPゴシック" panose="020B0400000000000000" pitchFamily="50" charset="-128"/>
                <a:ea typeface="BIZ UDPゴシック" panose="020B0400000000000000" pitchFamily="50" charset="-128"/>
                <a:cs typeface="Meiryo"/>
                <a:sym typeface="Meiryo"/>
              </a:rPr>
              <a:t>-</a:t>
            </a:r>
            <a:r>
              <a:rPr lang="en-US" altLang="ja-JP" sz="1200" b="1" dirty="0">
                <a:solidFill>
                  <a:srgbClr val="007BC7"/>
                </a:solidFill>
                <a:latin typeface="BIZ UDPゴシック" panose="020B0400000000000000" pitchFamily="50" charset="-128"/>
                <a:ea typeface="BIZ UDPゴシック" panose="020B0400000000000000" pitchFamily="50" charset="-128"/>
                <a:cs typeface="Meiryo"/>
                <a:sym typeface="Meiryo"/>
              </a:rPr>
              <a:t> 400</a:t>
            </a:r>
            <a:r>
              <a:rPr lang="ja-JP" altLang="en-US" sz="1200" b="1" dirty="0">
                <a:solidFill>
                  <a:srgbClr val="007BC7"/>
                </a:solidFill>
                <a:latin typeface="BIZ UDPゴシック" panose="020B0400000000000000" pitchFamily="50" charset="-128"/>
                <a:ea typeface="BIZ UDPゴシック" panose="020B0400000000000000" pitchFamily="50" charset="-128"/>
                <a:cs typeface="Meiryo"/>
                <a:sym typeface="Meiryo"/>
              </a:rPr>
              <a:t>円</a:t>
            </a:r>
            <a:r>
              <a:rPr lang="ja-JP" altLang="en-US" sz="1200" dirty="0">
                <a:latin typeface="BIZ UDPゴシック" panose="020B0400000000000000" pitchFamily="50" charset="-128"/>
                <a:ea typeface="BIZ UDPゴシック" panose="020B0400000000000000" pitchFamily="50" charset="-128"/>
                <a:cs typeface="Meiryo"/>
                <a:sym typeface="Meiryo"/>
              </a:rPr>
              <a:t>＝</a:t>
            </a:r>
            <a:r>
              <a:rPr lang="en-US" altLang="ja-JP" sz="1200" dirty="0">
                <a:latin typeface="BIZ UDPゴシック" panose="020B0400000000000000" pitchFamily="50" charset="-128"/>
                <a:ea typeface="BIZ UDPゴシック" panose="020B0400000000000000" pitchFamily="50" charset="-128"/>
                <a:cs typeface="Meiryo"/>
                <a:sym typeface="Meiryo"/>
              </a:rPr>
              <a:t>600</a:t>
            </a:r>
            <a:r>
              <a:rPr lang="ja-JP" altLang="en-US" sz="1200" dirty="0">
                <a:latin typeface="BIZ UDPゴシック" panose="020B0400000000000000" pitchFamily="50" charset="-128"/>
                <a:ea typeface="BIZ UDPゴシック" panose="020B0400000000000000" pitchFamily="50" charset="-128"/>
                <a:cs typeface="Meiryo"/>
                <a:sym typeface="Meiryo"/>
              </a:rPr>
              <a:t>円</a:t>
            </a:r>
            <a:endParaRPr lang="en-US" altLang="ja-JP" sz="12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endParaRPr lang="en-US" altLang="ja-JP" sz="1200"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sp>
        <p:nvSpPr>
          <p:cNvPr id="25" name="Google Shape;760;g11472f635a4_0_76">
            <a:extLst>
              <a:ext uri="{FF2B5EF4-FFF2-40B4-BE49-F238E27FC236}">
                <a16:creationId xmlns:a16="http://schemas.microsoft.com/office/drawing/2014/main" id="{AFE3C099-7D28-12F0-C913-741BB5F95E3E}"/>
              </a:ext>
            </a:extLst>
          </p:cNvPr>
          <p:cNvSpPr>
            <a:spLocks/>
          </p:cNvSpPr>
          <p:nvPr/>
        </p:nvSpPr>
        <p:spPr>
          <a:xfrm>
            <a:off x="629267" y="1868129"/>
            <a:ext cx="1734734" cy="1562156"/>
          </a:xfrm>
          <a:prstGeom prst="rect">
            <a:avLst/>
          </a:prstGeom>
          <a:solidFill>
            <a:schemeClr val="accent4"/>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50000"/>
              </a:lnSpc>
              <a:spcBef>
                <a:spcPts val="0"/>
              </a:spcBef>
              <a:spcAft>
                <a:spcPts val="0"/>
              </a:spcAft>
              <a:buClr>
                <a:srgbClr val="000000"/>
              </a:buClr>
              <a:buSzPts val="1400"/>
              <a:buFont typeface="Arial"/>
              <a:buNone/>
            </a:pPr>
            <a:r>
              <a:rPr lang="ja-JP" altLang="en-US" b="1" dirty="0">
                <a:solidFill>
                  <a:schemeClr val="bg1"/>
                </a:solidFill>
                <a:latin typeface="BIZ UDPゴシック" panose="020B0400000000000000" pitchFamily="50" charset="-128"/>
                <a:ea typeface="BIZ UDPゴシック" panose="020B0400000000000000" pitchFamily="50" charset="-128"/>
                <a:cs typeface="Calibri"/>
                <a:sym typeface="Calibri"/>
              </a:rPr>
              <a:t>仕入先</a:t>
            </a:r>
            <a:endParaRPr lang="en-US" altLang="ja-JP" b="1" dirty="0">
              <a:solidFill>
                <a:schemeClr val="bg1"/>
              </a:solidFill>
              <a:latin typeface="BIZ UDPゴシック" panose="020B0400000000000000" pitchFamily="50" charset="-128"/>
              <a:ea typeface="BIZ UDPゴシック" panose="020B0400000000000000" pitchFamily="50" charset="-128"/>
              <a:cs typeface="Calibri"/>
              <a:sym typeface="Calibri"/>
            </a:endParaRPr>
          </a:p>
          <a:p>
            <a:pPr marL="0" marR="0" lvl="0" indent="0" algn="ctr" rtl="0">
              <a:lnSpc>
                <a:spcPct val="150000"/>
              </a:lnSpc>
              <a:spcBef>
                <a:spcPts val="0"/>
              </a:spcBef>
              <a:spcAft>
                <a:spcPts val="0"/>
              </a:spcAft>
              <a:buClr>
                <a:srgbClr val="000000"/>
              </a:buClr>
              <a:buSzPts val="1400"/>
              <a:buFont typeface="Arial"/>
              <a:buNone/>
            </a:pPr>
            <a:r>
              <a:rPr lang="en-US" altLang="ja-JP" sz="1400" b="1" dirty="0">
                <a:solidFill>
                  <a:schemeClr val="bg1"/>
                </a:solidFill>
                <a:latin typeface="BIZ UDPゴシック" panose="020B0400000000000000" pitchFamily="50" charset="-128"/>
                <a:ea typeface="BIZ UDPゴシック" panose="020B0400000000000000" pitchFamily="50" charset="-128"/>
                <a:cs typeface="Calibri"/>
                <a:sym typeface="Calibri"/>
              </a:rPr>
              <a:t>※</a:t>
            </a:r>
            <a:r>
              <a:rPr lang="ja-JP" altLang="en-US" sz="1400" b="1" dirty="0">
                <a:solidFill>
                  <a:schemeClr val="bg1"/>
                </a:solidFill>
                <a:latin typeface="BIZ UDPゴシック" panose="020B0400000000000000" pitchFamily="50" charset="-128"/>
                <a:ea typeface="BIZ UDPゴシック" panose="020B0400000000000000" pitchFamily="50" charset="-128"/>
                <a:cs typeface="Calibri"/>
                <a:sym typeface="Calibri"/>
              </a:rPr>
              <a:t>免税事業者</a:t>
            </a:r>
            <a:endParaRPr lang="en-US" altLang="ja-JP" sz="1400" b="1" dirty="0">
              <a:solidFill>
                <a:schemeClr val="bg1"/>
              </a:solidFill>
              <a:latin typeface="BIZ UDPゴシック" panose="020B0400000000000000" pitchFamily="50" charset="-128"/>
              <a:ea typeface="BIZ UDPゴシック" panose="020B0400000000000000" pitchFamily="50" charset="-128"/>
              <a:cs typeface="Calibri"/>
              <a:sym typeface="Calibri"/>
            </a:endParaRPr>
          </a:p>
          <a:p>
            <a:pPr marL="0" marR="0" lvl="0" indent="0" algn="ctr" rtl="0">
              <a:lnSpc>
                <a:spcPct val="150000"/>
              </a:lnSpc>
              <a:spcBef>
                <a:spcPts val="0"/>
              </a:spcBef>
              <a:spcAft>
                <a:spcPts val="0"/>
              </a:spcAft>
              <a:buClr>
                <a:srgbClr val="000000"/>
              </a:buClr>
              <a:buSzPts val="1400"/>
              <a:buFont typeface="Arial"/>
              <a:buNone/>
            </a:pPr>
            <a:r>
              <a:rPr lang="ja-JP" altLang="en-US" sz="1400" b="1" dirty="0">
                <a:solidFill>
                  <a:schemeClr val="bg1"/>
                </a:solidFill>
                <a:latin typeface="BIZ UDPゴシック" panose="020B0400000000000000" pitchFamily="50" charset="-128"/>
                <a:ea typeface="BIZ UDPゴシック" panose="020B0400000000000000" pitchFamily="50" charset="-128"/>
                <a:cs typeface="Calibri"/>
                <a:sym typeface="Calibri"/>
              </a:rPr>
              <a:t>＝インボイスを</a:t>
            </a:r>
            <a:endParaRPr lang="en-US" altLang="ja-JP" sz="1400" b="1" dirty="0">
              <a:solidFill>
                <a:schemeClr val="bg1"/>
              </a:solidFill>
              <a:latin typeface="BIZ UDPゴシック" panose="020B0400000000000000" pitchFamily="50" charset="-128"/>
              <a:ea typeface="BIZ UDPゴシック" panose="020B0400000000000000" pitchFamily="50" charset="-128"/>
              <a:cs typeface="Calibri"/>
              <a:sym typeface="Calibri"/>
            </a:endParaRPr>
          </a:p>
          <a:p>
            <a:pPr marL="0" marR="0" lvl="0" indent="0" algn="ctr" rtl="0">
              <a:lnSpc>
                <a:spcPct val="150000"/>
              </a:lnSpc>
              <a:spcBef>
                <a:spcPts val="0"/>
              </a:spcBef>
              <a:spcAft>
                <a:spcPts val="0"/>
              </a:spcAft>
              <a:buClr>
                <a:srgbClr val="000000"/>
              </a:buClr>
              <a:buSzPts val="1400"/>
              <a:buFont typeface="Arial"/>
              <a:buNone/>
            </a:pPr>
            <a:r>
              <a:rPr lang="ja-JP" altLang="en-US" sz="1400" b="1" dirty="0">
                <a:solidFill>
                  <a:schemeClr val="bg1"/>
                </a:solidFill>
                <a:latin typeface="BIZ UDPゴシック" panose="020B0400000000000000" pitchFamily="50" charset="-128"/>
                <a:ea typeface="BIZ UDPゴシック" panose="020B0400000000000000" pitchFamily="50" charset="-128"/>
                <a:cs typeface="Calibri"/>
                <a:sym typeface="Calibri"/>
              </a:rPr>
              <a:t>　　発行できない</a:t>
            </a:r>
            <a:endParaRPr lang="en-US" altLang="ja-JP" sz="1400" b="1" dirty="0">
              <a:solidFill>
                <a:schemeClr val="bg1"/>
              </a:solidFill>
              <a:latin typeface="BIZ UDPゴシック" panose="020B0400000000000000" pitchFamily="50" charset="-128"/>
              <a:ea typeface="BIZ UDPゴシック" panose="020B0400000000000000" pitchFamily="50" charset="-128"/>
              <a:cs typeface="Calibri"/>
              <a:sym typeface="Calibri"/>
            </a:endParaRPr>
          </a:p>
        </p:txBody>
      </p:sp>
      <p:cxnSp>
        <p:nvCxnSpPr>
          <p:cNvPr id="31" name="直線矢印コネクタ 30">
            <a:extLst>
              <a:ext uri="{FF2B5EF4-FFF2-40B4-BE49-F238E27FC236}">
                <a16:creationId xmlns:a16="http://schemas.microsoft.com/office/drawing/2014/main" id="{1AC6BB3E-D320-6B0E-930C-F2A197E8F622}"/>
              </a:ext>
            </a:extLst>
          </p:cNvPr>
          <p:cNvCxnSpPr>
            <a:cxnSpLocks/>
          </p:cNvCxnSpPr>
          <p:nvPr/>
        </p:nvCxnSpPr>
        <p:spPr>
          <a:xfrm flipH="1">
            <a:off x="2422584" y="2523530"/>
            <a:ext cx="2826587"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EEA667FE-1C20-8308-1553-C2300E07E435}"/>
              </a:ext>
            </a:extLst>
          </p:cNvPr>
          <p:cNvCxnSpPr>
            <a:cxnSpLocks/>
          </p:cNvCxnSpPr>
          <p:nvPr/>
        </p:nvCxnSpPr>
        <p:spPr>
          <a:xfrm flipH="1">
            <a:off x="1418903" y="3522217"/>
            <a:ext cx="285" cy="89277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DEE184C-9B18-6108-E43C-7D642DE26760}"/>
              </a:ext>
            </a:extLst>
          </p:cNvPr>
          <p:cNvCxnSpPr>
            <a:cxnSpLocks/>
          </p:cNvCxnSpPr>
          <p:nvPr/>
        </p:nvCxnSpPr>
        <p:spPr>
          <a:xfrm flipH="1">
            <a:off x="6985931" y="2523530"/>
            <a:ext cx="2871758"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9CAC05CD-2B34-7FB8-1034-052D61C4E214}"/>
              </a:ext>
            </a:extLst>
          </p:cNvPr>
          <p:cNvCxnSpPr>
            <a:cxnSpLocks/>
          </p:cNvCxnSpPr>
          <p:nvPr/>
        </p:nvCxnSpPr>
        <p:spPr>
          <a:xfrm>
            <a:off x="2430478" y="3396421"/>
            <a:ext cx="2790164"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D22F2E32-6AB6-FE6B-B86D-31045BAE75F5}"/>
              </a:ext>
            </a:extLst>
          </p:cNvPr>
          <p:cNvCxnSpPr>
            <a:cxnSpLocks/>
          </p:cNvCxnSpPr>
          <p:nvPr/>
        </p:nvCxnSpPr>
        <p:spPr>
          <a:xfrm>
            <a:off x="7031829" y="3396421"/>
            <a:ext cx="2790164"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0F52D557-D326-C8C5-BF68-39F7012172C0}"/>
              </a:ext>
            </a:extLst>
          </p:cNvPr>
          <p:cNvCxnSpPr>
            <a:cxnSpLocks/>
          </p:cNvCxnSpPr>
          <p:nvPr/>
        </p:nvCxnSpPr>
        <p:spPr>
          <a:xfrm flipH="1">
            <a:off x="6095714" y="3522217"/>
            <a:ext cx="285" cy="89277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20" name="Google Shape;66;p1">
            <a:extLst>
              <a:ext uri="{FF2B5EF4-FFF2-40B4-BE49-F238E27FC236}">
                <a16:creationId xmlns:a16="http://schemas.microsoft.com/office/drawing/2014/main" id="{EBCBA365-45F6-6EE0-C84E-6FEEE3643EDA}"/>
              </a:ext>
            </a:extLst>
          </p:cNvPr>
          <p:cNvSpPr/>
          <p:nvPr/>
        </p:nvSpPr>
        <p:spPr>
          <a:xfrm flipH="1">
            <a:off x="479424" y="5289351"/>
            <a:ext cx="11233151" cy="1092399"/>
          </a:xfrm>
          <a:prstGeom prst="rect">
            <a:avLst/>
          </a:prstGeom>
          <a:solidFill>
            <a:srgbClr val="F6F6F6"/>
          </a:solidFill>
          <a:ln w="28575">
            <a:noFill/>
          </a:ln>
        </p:spPr>
        <p:txBody>
          <a:bodyPr spcFirstLastPara="1" wrap="square" lIns="91425" tIns="91425" rIns="91425" bIns="91425" anchor="ctr" anchorCtr="0">
            <a:noAutofit/>
          </a:bodyPr>
          <a:lstStyle/>
          <a:p>
            <a:pPr algn="ctr">
              <a:lnSpc>
                <a:spcPct val="150000"/>
              </a:lnSpc>
              <a:buSzPts val="900"/>
            </a:pPr>
            <a:r>
              <a:rPr lang="ja-JP" altLang="en-US" sz="1400" dirty="0">
                <a:latin typeface="BIZ UDPゴシック" panose="020B0400000000000000" pitchFamily="50" charset="-128"/>
                <a:ea typeface="BIZ UDPゴシック" panose="020B0400000000000000" pitchFamily="50" charset="-128"/>
                <a:cs typeface="Meiryo"/>
                <a:sym typeface="Meiryo"/>
              </a:rPr>
              <a:t>仕入先が</a:t>
            </a:r>
            <a:r>
              <a:rPr lang="ja-JP" altLang="en-US" sz="1400" b="1" dirty="0">
                <a:latin typeface="BIZ UDPゴシック" panose="020B0400000000000000" pitchFamily="50" charset="-128"/>
                <a:ea typeface="BIZ UDPゴシック" panose="020B0400000000000000" pitchFamily="50" charset="-128"/>
                <a:cs typeface="Meiryo"/>
                <a:sym typeface="Meiryo"/>
              </a:rPr>
              <a:t>適格請求書発行事業者ではない</a:t>
            </a:r>
            <a:r>
              <a:rPr lang="ja-JP" altLang="en-US" sz="1400" dirty="0">
                <a:latin typeface="BIZ UDPゴシック" panose="020B0400000000000000" pitchFamily="50" charset="-128"/>
                <a:ea typeface="BIZ UDPゴシック" panose="020B0400000000000000" pitchFamily="50" charset="-128"/>
                <a:cs typeface="Meiryo"/>
                <a:sym typeface="Meiryo"/>
              </a:rPr>
              <a:t>（免税事業者等）場合、「</a:t>
            </a:r>
            <a:r>
              <a:rPr lang="ja-JP" altLang="en-US" sz="1400" b="1" dirty="0">
                <a:latin typeface="BIZ UDPゴシック" panose="020B0400000000000000" pitchFamily="50" charset="-128"/>
                <a:ea typeface="BIZ UDPゴシック" panose="020B0400000000000000" pitchFamily="50" charset="-128"/>
                <a:cs typeface="Meiryo"/>
                <a:sym typeface="Meiryo"/>
              </a:rPr>
              <a:t>インボイス</a:t>
            </a:r>
            <a:r>
              <a:rPr lang="ja-JP" altLang="en-US" sz="1400" dirty="0">
                <a:latin typeface="BIZ UDPゴシック" panose="020B0400000000000000" pitchFamily="50" charset="-128"/>
                <a:ea typeface="BIZ UDPゴシック" panose="020B0400000000000000" pitchFamily="50" charset="-128"/>
                <a:cs typeface="Meiryo"/>
                <a:sym typeface="Meiryo"/>
              </a:rPr>
              <a:t>」の発行ができません。</a:t>
            </a:r>
            <a:endParaRPr lang="en-US" altLang="ja-JP" sz="1400" dirty="0">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900"/>
            </a:pPr>
            <a:r>
              <a:rPr lang="ja-JP" altLang="en-US" sz="1400" dirty="0">
                <a:latin typeface="BIZ UDPゴシック" panose="020B0400000000000000" pitchFamily="50" charset="-128"/>
                <a:ea typeface="BIZ UDPゴシック" panose="020B0400000000000000" pitchFamily="50" charset="-128"/>
                <a:cs typeface="Meiryo"/>
                <a:sym typeface="Meiryo"/>
              </a:rPr>
              <a:t>そのため、仕入先（免税事業者）への支払に含まれる</a:t>
            </a: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消費税 </a:t>
            </a:r>
            <a:r>
              <a:rPr lang="en-US" altLang="ja-JP" sz="1400" b="1" dirty="0">
                <a:solidFill>
                  <a:schemeClr val="accent1"/>
                </a:solidFill>
                <a:latin typeface="BIZ UDPゴシック" panose="020B0400000000000000" pitchFamily="50" charset="-128"/>
                <a:ea typeface="BIZ UDPゴシック" panose="020B0400000000000000" pitchFamily="50" charset="-128"/>
                <a:cs typeface="Meiryo"/>
                <a:sym typeface="Meiryo"/>
              </a:rPr>
              <a:t>400</a:t>
            </a: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円</a:t>
            </a:r>
            <a:r>
              <a:rPr lang="ja-JP" altLang="en-US" sz="1400" dirty="0">
                <a:latin typeface="BIZ UDPゴシック" panose="020B0400000000000000" pitchFamily="50" charset="-128"/>
                <a:ea typeface="BIZ UDPゴシック" panose="020B0400000000000000" pitchFamily="50" charset="-128"/>
                <a:cs typeface="Meiryo"/>
                <a:sym typeface="Meiryo"/>
              </a:rPr>
              <a:t>は、売上でもらった消費税から</a:t>
            </a:r>
            <a:r>
              <a:rPr lang="ja-JP" altLang="en-US" sz="1400" b="1" dirty="0">
                <a:latin typeface="BIZ UDPゴシック" panose="020B0400000000000000" pitchFamily="50" charset="-128"/>
                <a:ea typeface="BIZ UDPゴシック" panose="020B0400000000000000" pitchFamily="50" charset="-128"/>
                <a:cs typeface="Meiryo"/>
                <a:sym typeface="Meiryo"/>
              </a:rPr>
              <a:t>控除できなくなります。</a:t>
            </a:r>
            <a:endParaRPr lang="en-US" altLang="ja-JP" sz="1400" b="1" dirty="0">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900"/>
            </a:pPr>
            <a:r>
              <a:rPr lang="ja-JP" altLang="en-US" sz="1400" dirty="0">
                <a:latin typeface="BIZ UDPゴシック" panose="020B0400000000000000" pitchFamily="50" charset="-128"/>
                <a:ea typeface="BIZ UDPゴシック" panose="020B0400000000000000" pitchFamily="50" charset="-128"/>
                <a:cs typeface="Meiryo"/>
                <a:sym typeface="Meiryo"/>
              </a:rPr>
              <a:t>結果、販売店にあたる業者は、</a:t>
            </a: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納付消費税が増える</a:t>
            </a:r>
            <a:r>
              <a:rPr lang="ja-JP" altLang="en-US" sz="1400" dirty="0">
                <a:latin typeface="BIZ UDPゴシック" panose="020B0400000000000000" pitchFamily="50" charset="-128"/>
                <a:ea typeface="BIZ UDPゴシック" panose="020B0400000000000000" pitchFamily="50" charset="-128"/>
                <a:cs typeface="Meiryo"/>
                <a:sym typeface="Meiryo"/>
              </a:rPr>
              <a:t>ことになります。</a:t>
            </a:r>
            <a:r>
              <a:rPr lang="ja-JP" altLang="en-US" sz="1100" dirty="0">
                <a:latin typeface="BIZ UDPゴシック" panose="020B0400000000000000" pitchFamily="50" charset="-128"/>
                <a:ea typeface="BIZ UDPゴシック" panose="020B0400000000000000" pitchFamily="50" charset="-128"/>
                <a:cs typeface="Meiryo"/>
                <a:sym typeface="Meiryo"/>
              </a:rPr>
              <a:t>（</a:t>
            </a:r>
            <a:r>
              <a:rPr lang="en-US" altLang="ja-JP" sz="1100" dirty="0">
                <a:latin typeface="BIZ UDPゴシック" panose="020B0400000000000000" pitchFamily="50" charset="-128"/>
                <a:ea typeface="BIZ UDPゴシック" panose="020B0400000000000000" pitchFamily="50" charset="-128"/>
                <a:cs typeface="Meiryo"/>
                <a:sym typeface="Meiryo"/>
              </a:rPr>
              <a:t>400</a:t>
            </a:r>
            <a:r>
              <a:rPr lang="ja-JP" altLang="en-US" sz="1100" dirty="0">
                <a:latin typeface="BIZ UDPゴシック" panose="020B0400000000000000" pitchFamily="50" charset="-128"/>
                <a:ea typeface="BIZ UDPゴシック" panose="020B0400000000000000" pitchFamily="50" charset="-128"/>
                <a:cs typeface="Meiryo"/>
                <a:sym typeface="Meiryo"/>
              </a:rPr>
              <a:t>円を控除できないため、</a:t>
            </a:r>
            <a:r>
              <a:rPr lang="en-US" altLang="ja-JP" sz="1100" dirty="0">
                <a:solidFill>
                  <a:srgbClr val="007BC7"/>
                </a:solidFill>
                <a:latin typeface="BIZ UDPゴシック" panose="020B0400000000000000" pitchFamily="50" charset="-128"/>
                <a:ea typeface="BIZ UDPゴシック" panose="020B0400000000000000" pitchFamily="50" charset="-128"/>
                <a:cs typeface="Meiryo"/>
                <a:sym typeface="Meiryo"/>
              </a:rPr>
              <a:t>1,000</a:t>
            </a:r>
            <a:r>
              <a:rPr lang="ja-JP" altLang="en-US" sz="1100" dirty="0">
                <a:solidFill>
                  <a:srgbClr val="007BC7"/>
                </a:solidFill>
                <a:latin typeface="BIZ UDPゴシック" panose="020B0400000000000000" pitchFamily="50" charset="-128"/>
                <a:ea typeface="BIZ UDPゴシック" panose="020B0400000000000000" pitchFamily="50" charset="-128"/>
                <a:cs typeface="Meiryo"/>
                <a:sym typeface="Meiryo"/>
              </a:rPr>
              <a:t>円の納税</a:t>
            </a:r>
            <a:r>
              <a:rPr lang="ja-JP" altLang="en-US" sz="1100" dirty="0">
                <a:latin typeface="BIZ UDPゴシック" panose="020B0400000000000000" pitchFamily="50" charset="-128"/>
                <a:ea typeface="BIZ UDPゴシック" panose="020B0400000000000000" pitchFamily="50" charset="-128"/>
                <a:cs typeface="Meiryo"/>
                <a:sym typeface="Meiryo"/>
              </a:rPr>
              <a:t>）</a:t>
            </a:r>
            <a:endParaRPr lang="ja-JP" altLang="en-US" sz="1400" dirty="0">
              <a:latin typeface="BIZ UDPゴシック" panose="020B0400000000000000" pitchFamily="50" charset="-128"/>
              <a:ea typeface="BIZ UDPゴシック" panose="020B0400000000000000" pitchFamily="50" charset="-128"/>
              <a:cs typeface="Meiryo"/>
              <a:sym typeface="Meiryo"/>
            </a:endParaRPr>
          </a:p>
        </p:txBody>
      </p:sp>
      <p:sp>
        <p:nvSpPr>
          <p:cNvPr id="6" name="Google Shape;66;p1">
            <a:extLst>
              <a:ext uri="{FF2B5EF4-FFF2-40B4-BE49-F238E27FC236}">
                <a16:creationId xmlns:a16="http://schemas.microsoft.com/office/drawing/2014/main" id="{C154AE81-53F9-22EB-771C-FE9CC1F04574}"/>
              </a:ext>
            </a:extLst>
          </p:cNvPr>
          <p:cNvSpPr/>
          <p:nvPr/>
        </p:nvSpPr>
        <p:spPr>
          <a:xfrm flipH="1">
            <a:off x="2138863" y="3726314"/>
            <a:ext cx="2673807" cy="639517"/>
          </a:xfrm>
          <a:prstGeom prst="wedgeRoundRectCallout">
            <a:avLst>
              <a:gd name="adj1" fmla="val 61789"/>
              <a:gd name="adj2" fmla="val -11552"/>
              <a:gd name="adj3" fmla="val 16667"/>
            </a:avLst>
          </a:prstGeom>
          <a:solidFill>
            <a:srgbClr val="EDF7FF"/>
          </a:solidFill>
          <a:ln w="28575">
            <a:noFill/>
          </a:ln>
        </p:spPr>
        <p:txBody>
          <a:bodyPr spcFirstLastPara="1" wrap="square" lIns="91425" tIns="91425" rIns="91425" bIns="91425" anchor="ctr" anchorCtr="0">
            <a:noAutofit/>
          </a:bodyPr>
          <a:lstStyle/>
          <a:p>
            <a:pPr>
              <a:lnSpc>
                <a:spcPct val="150000"/>
              </a:lnSpc>
              <a:buSzPts val="1200"/>
            </a:pP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　消費税</a:t>
            </a:r>
            <a:r>
              <a:rPr lang="ja-JP" altLang="en-US" sz="1400"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en-US" altLang="ja-JP" sz="1400" b="1" dirty="0">
                <a:solidFill>
                  <a:schemeClr val="accent1"/>
                </a:solidFill>
                <a:latin typeface="BIZ UDPゴシック" panose="020B0400000000000000" pitchFamily="50" charset="-128"/>
                <a:ea typeface="BIZ UDPゴシック" panose="020B0400000000000000" pitchFamily="50" charset="-128"/>
                <a:cs typeface="Meiryo"/>
                <a:sym typeface="Meiryo"/>
              </a:rPr>
              <a:t>400</a:t>
            </a:r>
            <a:r>
              <a:rPr lang="ja-JP" altLang="en-US" sz="1400" b="1" dirty="0">
                <a:solidFill>
                  <a:schemeClr val="accent1"/>
                </a:solidFill>
                <a:latin typeface="BIZ UDPゴシック" panose="020B0400000000000000" pitchFamily="50" charset="-128"/>
                <a:ea typeface="BIZ UDPゴシック" panose="020B0400000000000000" pitchFamily="50" charset="-128"/>
                <a:cs typeface="Meiryo"/>
                <a:sym typeface="Meiryo"/>
              </a:rPr>
              <a:t>円</a:t>
            </a:r>
            <a:r>
              <a:rPr lang="en-US" altLang="ja-JP" sz="1400" b="1" dirty="0">
                <a:solidFill>
                  <a:schemeClr val="accent1"/>
                </a:solidFill>
                <a:latin typeface="BIZ UDPゴシック" panose="020B0400000000000000" pitchFamily="50" charset="-128"/>
                <a:ea typeface="BIZ UDPゴシック" panose="020B0400000000000000" pitchFamily="50" charset="-128"/>
                <a:cs typeface="Meiryo"/>
                <a:sym typeface="Meiryo"/>
              </a:rPr>
              <a:t> </a:t>
            </a:r>
            <a:r>
              <a:rPr lang="ja-JP" altLang="en-US" sz="1400" b="1" dirty="0">
                <a:latin typeface="BIZ UDPゴシック" panose="020B0400000000000000" pitchFamily="50" charset="-128"/>
                <a:ea typeface="BIZ UDPゴシック" panose="020B0400000000000000" pitchFamily="50" charset="-128"/>
                <a:cs typeface="Meiryo"/>
                <a:sym typeface="Meiryo"/>
              </a:rPr>
              <a:t>は納めない</a:t>
            </a:r>
            <a:endParaRPr lang="en-US" altLang="ja-JP" sz="1400" dirty="0">
              <a:latin typeface="BIZ UDPゴシック" panose="020B0400000000000000" pitchFamily="50" charset="-128"/>
              <a:ea typeface="BIZ UDPゴシック" panose="020B0400000000000000" pitchFamily="50" charset="-128"/>
              <a:cs typeface="Meiryo"/>
              <a:sym typeface="Meiryo"/>
            </a:endParaRPr>
          </a:p>
        </p:txBody>
      </p:sp>
      <p:sp>
        <p:nvSpPr>
          <p:cNvPr id="8" name="テキスト ボックス 7">
            <a:extLst>
              <a:ext uri="{FF2B5EF4-FFF2-40B4-BE49-F238E27FC236}">
                <a16:creationId xmlns:a16="http://schemas.microsoft.com/office/drawing/2014/main" id="{0C7EBF00-0A70-6D02-5376-B2ED51EDB5AC}"/>
              </a:ext>
            </a:extLst>
          </p:cNvPr>
          <p:cNvSpPr txBox="1"/>
          <p:nvPr/>
        </p:nvSpPr>
        <p:spPr>
          <a:xfrm>
            <a:off x="6610765" y="3553699"/>
            <a:ext cx="1056527" cy="1015663"/>
          </a:xfrm>
          <a:prstGeom prst="rect">
            <a:avLst/>
          </a:prstGeom>
          <a:noFill/>
          <a:ln>
            <a:noFill/>
          </a:ln>
        </p:spPr>
        <p:txBody>
          <a:bodyPr wrap="square">
            <a:spAutoFit/>
          </a:bodyPr>
          <a:lstStyle/>
          <a:p>
            <a:r>
              <a:rPr lang="ja-JP" altLang="en-US" sz="6000" b="1" dirty="0">
                <a:solidFill>
                  <a:srgbClr val="464646"/>
                </a:solidFill>
                <a:latin typeface="Meiryo"/>
                <a:ea typeface="Meiryo"/>
                <a:cs typeface="Meiryo"/>
                <a:sym typeface="Meiryo"/>
              </a:rPr>
              <a:t>✖</a:t>
            </a:r>
            <a:endParaRPr lang="ja-JP" altLang="en-US" sz="6000" dirty="0">
              <a:solidFill>
                <a:srgbClr val="464646"/>
              </a:solidFill>
            </a:endParaRPr>
          </a:p>
        </p:txBody>
      </p:sp>
      <p:sp>
        <p:nvSpPr>
          <p:cNvPr id="22" name="テキスト ボックス 21">
            <a:extLst>
              <a:ext uri="{FF2B5EF4-FFF2-40B4-BE49-F238E27FC236}">
                <a16:creationId xmlns:a16="http://schemas.microsoft.com/office/drawing/2014/main" id="{B26BF8BC-504E-CE04-F91F-C547D35069F3}"/>
              </a:ext>
            </a:extLst>
          </p:cNvPr>
          <p:cNvSpPr txBox="1"/>
          <p:nvPr/>
        </p:nvSpPr>
        <p:spPr>
          <a:xfrm>
            <a:off x="1029598" y="3456986"/>
            <a:ext cx="1056527" cy="1015663"/>
          </a:xfrm>
          <a:prstGeom prst="rect">
            <a:avLst/>
          </a:prstGeom>
          <a:noFill/>
          <a:ln>
            <a:noFill/>
          </a:ln>
        </p:spPr>
        <p:txBody>
          <a:bodyPr wrap="square">
            <a:spAutoFit/>
          </a:bodyPr>
          <a:lstStyle/>
          <a:p>
            <a:r>
              <a:rPr lang="ja-JP" altLang="en-US" sz="6000" b="1" dirty="0">
                <a:solidFill>
                  <a:srgbClr val="464646"/>
                </a:solidFill>
                <a:latin typeface="Meiryo"/>
                <a:ea typeface="Meiryo"/>
                <a:cs typeface="Meiryo"/>
                <a:sym typeface="Meiryo"/>
              </a:rPr>
              <a:t>✖</a:t>
            </a:r>
            <a:endParaRPr lang="ja-JP" altLang="en-US" sz="6000" dirty="0">
              <a:solidFill>
                <a:srgbClr val="464646"/>
              </a:solidFill>
            </a:endParaRPr>
          </a:p>
        </p:txBody>
      </p:sp>
      <p:sp>
        <p:nvSpPr>
          <p:cNvPr id="23" name="Google Shape;66;p1">
            <a:extLst>
              <a:ext uri="{FF2B5EF4-FFF2-40B4-BE49-F238E27FC236}">
                <a16:creationId xmlns:a16="http://schemas.microsoft.com/office/drawing/2014/main" id="{A33DD6BB-0045-FF58-142A-BAF7E83BA89F}"/>
              </a:ext>
            </a:extLst>
          </p:cNvPr>
          <p:cNvSpPr/>
          <p:nvPr/>
        </p:nvSpPr>
        <p:spPr>
          <a:xfrm flipH="1">
            <a:off x="8583560" y="3600254"/>
            <a:ext cx="3010243" cy="1082927"/>
          </a:xfrm>
          <a:prstGeom prst="wedgeRoundRectCallout">
            <a:avLst>
              <a:gd name="adj1" fmla="val 58052"/>
              <a:gd name="adj2" fmla="val -22813"/>
              <a:gd name="adj3" fmla="val 16667"/>
            </a:avLst>
          </a:prstGeom>
          <a:solidFill>
            <a:srgbClr val="EDF7FF"/>
          </a:solidFill>
          <a:ln w="28575">
            <a:noFill/>
            <a:prstDash val="solid"/>
          </a:ln>
        </p:spPr>
        <p:txBody>
          <a:bodyPr spcFirstLastPara="1" wrap="square" lIns="91425" tIns="91425" rIns="91425" bIns="91425" anchor="ctr" anchorCtr="0">
            <a:noAutofit/>
          </a:bodyPr>
          <a:lstStyle/>
          <a:p>
            <a:pPr>
              <a:lnSpc>
                <a:spcPct val="150000"/>
              </a:lnSpc>
              <a:buSzPts val="1200"/>
            </a:pPr>
            <a:r>
              <a:rPr lang="ja-JP" altLang="en-US" sz="1100" dirty="0">
                <a:solidFill>
                  <a:srgbClr val="4C4948"/>
                </a:solidFill>
                <a:latin typeface="Meiryo"/>
                <a:ea typeface="Meiryo"/>
                <a:cs typeface="Meiryo"/>
                <a:sym typeface="Meiryo"/>
              </a:rPr>
              <a:t> </a:t>
            </a:r>
            <a:r>
              <a:rPr lang="ja-JP" altLang="en-US" sz="1400" dirty="0">
                <a:latin typeface="BIZ UDPゴシック" panose="020B0400000000000000" pitchFamily="50" charset="-128"/>
                <a:ea typeface="BIZ UDPゴシック" panose="020B0400000000000000" pitchFamily="50" charset="-128"/>
                <a:cs typeface="Meiryo"/>
                <a:sym typeface="Meiryo"/>
              </a:rPr>
              <a:t>仕入税額控除の対象外となるため</a:t>
            </a:r>
            <a:endParaRPr lang="en-US" altLang="ja-JP" sz="1400" dirty="0">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2000" b="1" dirty="0">
                <a:solidFill>
                  <a:schemeClr val="accent1"/>
                </a:solidFill>
                <a:latin typeface="BIZ UDPゴシック" panose="020B0400000000000000" pitchFamily="50" charset="-128"/>
                <a:ea typeface="BIZ UDPゴシック" panose="020B0400000000000000" pitchFamily="50" charset="-128"/>
                <a:cs typeface="Meiryo"/>
                <a:sym typeface="Meiryo"/>
              </a:rPr>
              <a:t> </a:t>
            </a:r>
            <a:r>
              <a:rPr lang="ja-JP" altLang="en-US" b="1" dirty="0">
                <a:solidFill>
                  <a:schemeClr val="accent1"/>
                </a:solidFill>
                <a:latin typeface="BIZ UDPゴシック" panose="020B0400000000000000" pitchFamily="50" charset="-128"/>
                <a:ea typeface="BIZ UDPゴシック" panose="020B0400000000000000" pitchFamily="50" charset="-128"/>
                <a:cs typeface="Meiryo"/>
                <a:sym typeface="Meiryo"/>
              </a:rPr>
              <a:t>消費税</a:t>
            </a:r>
            <a:r>
              <a:rPr lang="ja-JP" altLang="en-US"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en-US" altLang="ja-JP" b="1" dirty="0">
                <a:solidFill>
                  <a:schemeClr val="accent1"/>
                </a:solidFill>
                <a:latin typeface="BIZ UDPゴシック" panose="020B0400000000000000" pitchFamily="50" charset="-128"/>
                <a:ea typeface="BIZ UDPゴシック" panose="020B0400000000000000" pitchFamily="50" charset="-128"/>
                <a:cs typeface="Meiryo"/>
                <a:sym typeface="Meiryo"/>
              </a:rPr>
              <a:t>1,000</a:t>
            </a:r>
            <a:r>
              <a:rPr lang="ja-JP" altLang="en-US" b="1" dirty="0">
                <a:solidFill>
                  <a:schemeClr val="accent1"/>
                </a:solidFill>
                <a:latin typeface="BIZ UDPゴシック" panose="020B0400000000000000" pitchFamily="50" charset="-128"/>
                <a:ea typeface="BIZ UDPゴシック" panose="020B0400000000000000" pitchFamily="50" charset="-128"/>
                <a:cs typeface="Meiryo"/>
                <a:sym typeface="Meiryo"/>
              </a:rPr>
              <a:t>円</a:t>
            </a:r>
            <a:r>
              <a:rPr lang="ja-JP" altLang="en-US"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b="1" dirty="0">
                <a:solidFill>
                  <a:srgbClr val="464646"/>
                </a:solidFill>
                <a:latin typeface="BIZ UDPゴシック" panose="020B0400000000000000" pitchFamily="50" charset="-128"/>
                <a:ea typeface="BIZ UDPゴシック" panose="020B0400000000000000" pitchFamily="50" charset="-128"/>
                <a:cs typeface="Meiryo"/>
                <a:sym typeface="Meiryo"/>
              </a:rPr>
              <a:t>納税</a:t>
            </a:r>
            <a:endParaRPr lang="en-US" altLang="ja-JP" sz="2000" b="1" dirty="0">
              <a:solidFill>
                <a:srgbClr val="464646"/>
              </a:solidFill>
              <a:latin typeface="BIZ UDPゴシック" panose="020B0400000000000000" pitchFamily="50" charset="-128"/>
              <a:ea typeface="BIZ UDPゴシック" panose="020B0400000000000000" pitchFamily="50" charset="-128"/>
              <a:cs typeface="Meiryo"/>
              <a:sym typeface="Meiryo"/>
            </a:endParaRPr>
          </a:p>
        </p:txBody>
      </p:sp>
      <p:cxnSp>
        <p:nvCxnSpPr>
          <p:cNvPr id="26" name="直線矢印コネクタ 25">
            <a:extLst>
              <a:ext uri="{FF2B5EF4-FFF2-40B4-BE49-F238E27FC236}">
                <a16:creationId xmlns:a16="http://schemas.microsoft.com/office/drawing/2014/main" id="{EAF944A4-99D5-0FAD-A80D-780D367D7567}"/>
              </a:ext>
            </a:extLst>
          </p:cNvPr>
          <p:cNvCxnSpPr>
            <a:cxnSpLocks/>
          </p:cNvCxnSpPr>
          <p:nvPr/>
        </p:nvCxnSpPr>
        <p:spPr>
          <a:xfrm flipH="1">
            <a:off x="9105591" y="4661617"/>
            <a:ext cx="285" cy="630223"/>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27" name="正方形/長方形 26">
            <a:extLst>
              <a:ext uri="{FF2B5EF4-FFF2-40B4-BE49-F238E27FC236}">
                <a16:creationId xmlns:a16="http://schemas.microsoft.com/office/drawing/2014/main" id="{B04F58BC-F068-DD50-5C27-EA4EDDE09E6A}"/>
              </a:ext>
            </a:extLst>
          </p:cNvPr>
          <p:cNvSpPr/>
          <p:nvPr/>
        </p:nvSpPr>
        <p:spPr>
          <a:xfrm>
            <a:off x="8881035" y="4504319"/>
            <a:ext cx="2240473"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Tree>
    <p:extLst>
      <p:ext uri="{BB962C8B-B14F-4D97-AF65-F5344CB8AC3E}">
        <p14:creationId xmlns:p14="http://schemas.microsoft.com/office/powerpoint/2010/main" val="3794298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1F4335-163A-B915-684A-915D3258AA96}"/>
              </a:ext>
            </a:extLst>
          </p:cNvPr>
          <p:cNvSpPr>
            <a:spLocks noGrp="1"/>
          </p:cNvSpPr>
          <p:nvPr>
            <p:ph sz="half" idx="1"/>
          </p:nvPr>
        </p:nvSpPr>
        <p:spPr>
          <a:xfrm>
            <a:off x="479423" y="1390037"/>
            <a:ext cx="11233149" cy="1657964"/>
          </a:xfrm>
        </p:spPr>
        <p:txBody>
          <a:bodyPr/>
          <a:lstStyle/>
          <a:p>
            <a:pPr marL="0" indent="0">
              <a:buNone/>
            </a:pPr>
            <a:r>
              <a:rPr lang="ja-JP" altLang="en-US" dirty="0">
                <a:solidFill>
                  <a:srgbClr val="464646"/>
                </a:solidFill>
                <a:latin typeface="BIZ UDPゴシック" panose="020B0400000000000000" pitchFamily="50" charset="-128"/>
                <a:ea typeface="BIZ UDPゴシック" panose="020B0400000000000000" pitchFamily="50" charset="-128"/>
              </a:rPr>
              <a:t>経理以外の方には「インボイス制度」は馴染みがない場合もあります。</a:t>
            </a:r>
            <a:br>
              <a:rPr lang="ja-JP" altLang="en-US" dirty="0">
                <a:solidFill>
                  <a:srgbClr val="464646"/>
                </a:solidFill>
                <a:latin typeface="BIZ UDPゴシック" panose="020B0400000000000000" pitchFamily="50" charset="-128"/>
                <a:ea typeface="BIZ UDPゴシック" panose="020B0400000000000000" pitchFamily="50" charset="-128"/>
              </a:rPr>
            </a:br>
            <a:r>
              <a:rPr lang="ja-JP" altLang="en-US" dirty="0">
                <a:solidFill>
                  <a:srgbClr val="464646"/>
                </a:solidFill>
                <a:latin typeface="BIZ UDPゴシック" panose="020B0400000000000000" pitchFamily="50" charset="-128"/>
                <a:ea typeface="BIZ UDPゴシック" panose="020B0400000000000000" pitchFamily="50" charset="-128"/>
              </a:rPr>
              <a:t> そのような中で社員の皆さんの対応が増えたり、経費精算フローが煩雑になると、</a:t>
            </a:r>
          </a:p>
          <a:p>
            <a:pPr marL="0" indent="0">
              <a:buNone/>
            </a:pPr>
            <a:r>
              <a:rPr lang="ja-JP" altLang="en-US" dirty="0">
                <a:solidFill>
                  <a:srgbClr val="464646"/>
                </a:solidFill>
                <a:latin typeface="BIZ UDPゴシック" panose="020B0400000000000000" pitchFamily="50" charset="-128"/>
                <a:ea typeface="BIZ UDPゴシック" panose="020B0400000000000000" pitchFamily="50" charset="-128"/>
              </a:rPr>
              <a:t>「なぜこんなことをしないといけないのか」という声が寄せられることも考えられます。</a:t>
            </a: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buNone/>
            </a:pP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buNone/>
            </a:pPr>
            <a:r>
              <a:rPr lang="ja-JP" altLang="en-US" dirty="0">
                <a:solidFill>
                  <a:srgbClr val="4C4948"/>
                </a:solidFill>
                <a:latin typeface="BIZ UDPゴシック" panose="020B0400000000000000" pitchFamily="50" charset="-128"/>
                <a:ea typeface="BIZ UDPゴシック" panose="020B0400000000000000" pitchFamily="50" charset="-128"/>
              </a:rPr>
              <a:t>以下</a:t>
            </a:r>
            <a:r>
              <a:rPr lang="ja-JP" altLang="en-US" sz="1600" b="0" i="0" dirty="0">
                <a:solidFill>
                  <a:srgbClr val="4C4948"/>
                </a:solidFill>
                <a:effectLst/>
                <a:latin typeface="BIZ UDPゴシック" panose="020B0400000000000000" pitchFamily="50" charset="-128"/>
                <a:ea typeface="BIZ UDPゴシック" panose="020B0400000000000000" pitchFamily="50" charset="-128"/>
              </a:rPr>
              <a:t>のようにインボイス制度に対応する理由を理解してもらいつつ、</a:t>
            </a:r>
            <a:r>
              <a:rPr lang="ja-JP" altLang="en-US" sz="1600" b="1" i="0" dirty="0">
                <a:solidFill>
                  <a:srgbClr val="4C4948"/>
                </a:solidFill>
                <a:effectLst/>
                <a:latin typeface="BIZ UDPゴシック" panose="020B0400000000000000" pitchFamily="50" charset="-128"/>
                <a:ea typeface="BIZ UDPゴシック" panose="020B0400000000000000" pitchFamily="50" charset="-128"/>
              </a:rPr>
              <a:t>ポイントを絞って</a:t>
            </a:r>
            <a:r>
              <a:rPr lang="ja-JP" altLang="en-US" sz="1600" b="0" i="0" dirty="0">
                <a:solidFill>
                  <a:srgbClr val="4C4948"/>
                </a:solidFill>
                <a:effectLst/>
                <a:latin typeface="BIZ UDPゴシック" panose="020B0400000000000000" pitchFamily="50" charset="-128"/>
                <a:ea typeface="BIZ UDPゴシック" panose="020B0400000000000000" pitchFamily="50" charset="-128"/>
              </a:rPr>
              <a:t>お伝えすることをおすすめします。</a:t>
            </a:r>
            <a:endParaRPr lang="ja-JP" altLang="en-US" sz="1600" dirty="0">
              <a:solidFill>
                <a:srgbClr val="4C4948"/>
              </a:solidFill>
              <a:latin typeface="BIZ UDPゴシック" panose="020B0400000000000000" pitchFamily="50" charset="-128"/>
              <a:ea typeface="BIZ UDPゴシック" panose="020B0400000000000000" pitchFamily="50" charset="-128"/>
            </a:endParaRPr>
          </a:p>
          <a:p>
            <a:pPr marL="0" indent="0">
              <a:buClr>
                <a:srgbClr val="4C4948"/>
              </a:buClr>
              <a:buSzPts val="1600"/>
              <a:buNone/>
            </a:pPr>
            <a:endParaRPr lang="ja-JP" altLang="en-US" b="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marL="0" indent="0">
              <a:buNone/>
            </a:pPr>
            <a:endParaRPr lang="ja-JP" altLang="en-US" dirty="0">
              <a:solidFill>
                <a:srgbClr val="464646"/>
              </a:solidFill>
              <a:latin typeface="BIZ UDPゴシック" panose="020B0400000000000000" pitchFamily="50" charset="-128"/>
              <a:ea typeface="BIZ UDPゴシック" panose="020B0400000000000000" pitchFamily="50" charset="-128"/>
            </a:endParaRPr>
          </a:p>
          <a:p>
            <a:endParaRPr kumimoji="1" lang="ja-JP" altLang="en-US" dirty="0">
              <a:solidFill>
                <a:srgbClr val="464646"/>
              </a:solidFill>
              <a:latin typeface="BIZ UDPゴシック" panose="020B0400000000000000" pitchFamily="50" charset="-128"/>
              <a:ea typeface="BIZ UDPゴシック" panose="020B0400000000000000" pitchFamily="50" charset="-128"/>
            </a:endParaRPr>
          </a:p>
        </p:txBody>
      </p:sp>
      <p:sp>
        <p:nvSpPr>
          <p:cNvPr id="2" name="タイトル 1">
            <a:extLst>
              <a:ext uri="{FF2B5EF4-FFF2-40B4-BE49-F238E27FC236}">
                <a16:creationId xmlns:a16="http://schemas.microsoft.com/office/drawing/2014/main" id="{7327881B-1F34-B321-A762-B8851741FCA1}"/>
              </a:ext>
            </a:extLst>
          </p:cNvPr>
          <p:cNvSpPr>
            <a:spLocks noGrp="1"/>
          </p:cNvSpPr>
          <p:nvPr>
            <p:ph type="title"/>
          </p:nvPr>
        </p:nvSpPr>
        <p:spPr>
          <a:xfrm>
            <a:off x="479425" y="383150"/>
            <a:ext cx="9507855" cy="793750"/>
          </a:xfrm>
        </p:spPr>
        <p:txBody>
          <a:bodyPr/>
          <a:lstStyle/>
          <a:p>
            <a:r>
              <a:rPr lang="ja-JP" altLang="en-US" dirty="0"/>
              <a:t>社内展開時のポイント</a:t>
            </a:r>
            <a:endParaRPr kumimoji="1" lang="ja-JP" altLang="en-US" sz="2800" dirty="0"/>
          </a:p>
        </p:txBody>
      </p:sp>
      <p:sp>
        <p:nvSpPr>
          <p:cNvPr id="6" name="スライド番号プレースホルダー 5">
            <a:extLst>
              <a:ext uri="{FF2B5EF4-FFF2-40B4-BE49-F238E27FC236}">
                <a16:creationId xmlns:a16="http://schemas.microsoft.com/office/drawing/2014/main" id="{8DFFBF2E-5DCB-5082-0FF2-AF07F9F5BAD2}"/>
              </a:ext>
            </a:extLst>
          </p:cNvPr>
          <p:cNvSpPr>
            <a:spLocks noGrp="1"/>
          </p:cNvSpPr>
          <p:nvPr>
            <p:ph type="sldNum" sz="quarter" idx="12"/>
          </p:nvPr>
        </p:nvSpPr>
        <p:spPr/>
        <p:txBody>
          <a:bodyPr/>
          <a:lstStyle/>
          <a:p>
            <a:fld id="{D8A28372-6A5A-4399-8FC5-CCF396CD4981}" type="slidenum">
              <a:rPr lang="en-GB" smtClean="0"/>
              <a:t>2</a:t>
            </a:fld>
            <a:endParaRPr lang="en-GB"/>
          </a:p>
        </p:txBody>
      </p:sp>
      <p:sp>
        <p:nvSpPr>
          <p:cNvPr id="9" name="正方形/長方形 8">
            <a:extLst>
              <a:ext uri="{FF2B5EF4-FFF2-40B4-BE49-F238E27FC236}">
                <a16:creationId xmlns:a16="http://schemas.microsoft.com/office/drawing/2014/main" id="{DD56DC85-D850-39EF-BB5B-871DB77F5C71}"/>
              </a:ext>
            </a:extLst>
          </p:cNvPr>
          <p:cNvSpPr/>
          <p:nvPr/>
        </p:nvSpPr>
        <p:spPr>
          <a:xfrm>
            <a:off x="6478733" y="3010386"/>
            <a:ext cx="1476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ct val="135000"/>
              </a:lnSpc>
            </a:pPr>
            <a:endParaRPr kumimoji="1" lang="ja-JP" altLang="en-US" sz="1300" dirty="0">
              <a:solidFill>
                <a:schemeClr val="bg1"/>
              </a:solidFill>
            </a:endParaRPr>
          </a:p>
        </p:txBody>
      </p:sp>
      <p:sp>
        <p:nvSpPr>
          <p:cNvPr id="5" name="正方形/長方形 4">
            <a:extLst>
              <a:ext uri="{FF2B5EF4-FFF2-40B4-BE49-F238E27FC236}">
                <a16:creationId xmlns:a16="http://schemas.microsoft.com/office/drawing/2014/main" id="{0BA9D890-E7E1-3533-D21A-20466A9C7739}"/>
              </a:ext>
            </a:extLst>
          </p:cNvPr>
          <p:cNvSpPr/>
          <p:nvPr/>
        </p:nvSpPr>
        <p:spPr>
          <a:xfrm>
            <a:off x="479428" y="3307696"/>
            <a:ext cx="11233147" cy="1331867"/>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buSzPts val="900"/>
            </a:pPr>
            <a:r>
              <a:rPr lang="ja-JP" altLang="en-US" sz="1600" b="0" i="0" dirty="0">
                <a:solidFill>
                  <a:srgbClr val="4C4948"/>
                </a:solidFill>
                <a:effectLst/>
                <a:latin typeface="BIZ UDPゴシック" panose="020B0400000000000000" pitchFamily="50" charset="-128"/>
                <a:ea typeface="BIZ UDPゴシック" panose="020B0400000000000000" pitchFamily="50" charset="-128"/>
              </a:rPr>
              <a:t>インボイス制度は </a:t>
            </a:r>
            <a:r>
              <a:rPr lang="ja-JP" altLang="en-US" sz="1600" b="1" i="0" dirty="0">
                <a:solidFill>
                  <a:srgbClr val="007BC7"/>
                </a:solidFill>
                <a:effectLst/>
                <a:latin typeface="BIZ UDPゴシック" panose="020B0400000000000000" pitchFamily="50" charset="-128"/>
                <a:ea typeface="BIZ UDPゴシック" panose="020B0400000000000000" pitchFamily="50" charset="-128"/>
              </a:rPr>
              <a:t>消費税</a:t>
            </a:r>
            <a:r>
              <a:rPr lang="ja-JP" altLang="en-US" sz="1600" b="1" i="0" dirty="0">
                <a:solidFill>
                  <a:srgbClr val="4C4948"/>
                </a:solidFill>
                <a:effectLst/>
                <a:latin typeface="BIZ UDPゴシック" panose="020B0400000000000000" pitchFamily="50" charset="-128"/>
                <a:ea typeface="BIZ UDPゴシック" panose="020B0400000000000000" pitchFamily="50" charset="-128"/>
              </a:rPr>
              <a:t>に関する新しいルール </a:t>
            </a:r>
            <a:r>
              <a:rPr lang="ja-JP" altLang="en-US" sz="1600" b="0" i="0" dirty="0">
                <a:solidFill>
                  <a:srgbClr val="4C4948"/>
                </a:solidFill>
                <a:effectLst/>
                <a:latin typeface="BIZ UDPゴシック" panose="020B0400000000000000" pitchFamily="50" charset="-128"/>
                <a:ea typeface="BIZ UDPゴシック" panose="020B0400000000000000" pitchFamily="50" charset="-128"/>
              </a:rPr>
              <a:t>であり、消費税増税時の対応や税率の対応といったものと同様に</a:t>
            </a:r>
            <a:r>
              <a:rPr lang="ja-JP" altLang="en-US" sz="1600" dirty="0">
                <a:solidFill>
                  <a:srgbClr val="4C4948"/>
                </a:solidFill>
                <a:latin typeface="BIZ UDPゴシック" panose="020B0400000000000000" pitchFamily="50" charset="-128"/>
                <a:ea typeface="BIZ UDPゴシック" panose="020B0400000000000000" pitchFamily="50" charset="-128"/>
              </a:rPr>
              <a:t>、</a:t>
            </a:r>
            <a:endParaRPr lang="en-US" altLang="ja-JP" sz="1600" b="0" i="0" dirty="0">
              <a:solidFill>
                <a:srgbClr val="4C4948"/>
              </a:solidFill>
              <a:effectLst/>
              <a:latin typeface="BIZ UDPゴシック" panose="020B0400000000000000" pitchFamily="50" charset="-128"/>
              <a:ea typeface="BIZ UDPゴシック" panose="020B0400000000000000" pitchFamily="50" charset="-128"/>
            </a:endParaRPr>
          </a:p>
          <a:p>
            <a:pPr>
              <a:lnSpc>
                <a:spcPct val="150000"/>
              </a:lnSpc>
              <a:buSzPts val="900"/>
            </a:pPr>
            <a:r>
              <a:rPr lang="ja-JP" altLang="en-US" sz="1600" b="1" i="0" dirty="0">
                <a:solidFill>
                  <a:srgbClr val="4C4948"/>
                </a:solidFill>
                <a:effectLst/>
                <a:latin typeface="BIZ UDPゴシック" panose="020B0400000000000000" pitchFamily="50" charset="-128"/>
                <a:ea typeface="BIZ UDPゴシック" panose="020B0400000000000000" pitchFamily="50" charset="-128"/>
              </a:rPr>
              <a:t>対応する／しないが選択できるものではない</a:t>
            </a:r>
            <a:endParaRPr lang="ja-JP" altLang="en-US" sz="1400" b="1"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sp>
        <p:nvSpPr>
          <p:cNvPr id="10" name="正方形/長方形 9">
            <a:extLst>
              <a:ext uri="{FF2B5EF4-FFF2-40B4-BE49-F238E27FC236}">
                <a16:creationId xmlns:a16="http://schemas.microsoft.com/office/drawing/2014/main" id="{2F1A3765-FC19-9B99-1A60-1240563D1368}"/>
              </a:ext>
            </a:extLst>
          </p:cNvPr>
          <p:cNvSpPr/>
          <p:nvPr/>
        </p:nvSpPr>
        <p:spPr>
          <a:xfrm>
            <a:off x="479427" y="4894426"/>
            <a:ext cx="11233147" cy="1331867"/>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buSzPts val="900"/>
            </a:pPr>
            <a:r>
              <a:rPr lang="ja-JP" altLang="en-US" sz="1600" b="0" i="0" dirty="0">
                <a:solidFill>
                  <a:srgbClr val="4C4948"/>
                </a:solidFill>
                <a:effectLst/>
                <a:latin typeface="BIZ UDPゴシック" panose="020B0400000000000000" pitchFamily="50" charset="-128"/>
                <a:ea typeface="BIZ UDPゴシック" panose="020B0400000000000000" pitchFamily="50" charset="-128"/>
              </a:rPr>
              <a:t>インボイス制度に対応しない場合、会社は発生した費用（経費）を仕入税額控除することができず、損をしてしまう</a:t>
            </a:r>
            <a:endParaRPr lang="ja-JP" altLang="en-US" sz="1400" b="1"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309226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36007" cy="1613234"/>
          </a:xfrm>
        </p:spPr>
        <p:txBody>
          <a:bodyPr/>
          <a:lstStyle/>
          <a:p>
            <a:pPr>
              <a:lnSpc>
                <a:spcPct val="135000"/>
              </a:lnSpc>
            </a:pPr>
            <a:r>
              <a:rPr kumimoji="1" lang="ja-JP" altLang="en-US" sz="3200" dirty="0"/>
              <a:t> </a:t>
            </a:r>
            <a:r>
              <a:rPr kumimoji="1" lang="en-US" altLang="ja-JP" sz="3200" dirty="0"/>
              <a:t>3.</a:t>
            </a:r>
            <a:r>
              <a:rPr kumimoji="1" lang="ja-JP" altLang="en-US" sz="3200" dirty="0"/>
              <a:t>インボイス制度開始後に</a:t>
            </a:r>
            <a:br>
              <a:rPr kumimoji="1" lang="en-US" altLang="ja-JP" sz="3200" dirty="0"/>
            </a:br>
            <a:r>
              <a:rPr kumimoji="1" lang="ja-JP" altLang="en-US" sz="3200" dirty="0"/>
              <a:t>　　行ってほしいこと</a:t>
            </a:r>
          </a:p>
        </p:txBody>
      </p:sp>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20</a:t>
            </a:fld>
            <a:endParaRPr lang="en-GB"/>
          </a:p>
        </p:txBody>
      </p:sp>
    </p:spTree>
    <p:extLst>
      <p:ext uri="{BB962C8B-B14F-4D97-AF65-F5344CB8AC3E}">
        <p14:creationId xmlns:p14="http://schemas.microsoft.com/office/powerpoint/2010/main" val="226568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取引の際に行ってほしいこと</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21</a:t>
            </a:fld>
            <a:endParaRPr lang="en-GB"/>
          </a:p>
        </p:txBody>
      </p:sp>
      <p:sp>
        <p:nvSpPr>
          <p:cNvPr id="3" name="テキスト プレースホルダー 12">
            <a:extLst>
              <a:ext uri="{FF2B5EF4-FFF2-40B4-BE49-F238E27FC236}">
                <a16:creationId xmlns:a16="http://schemas.microsoft.com/office/drawing/2014/main" id="{CBDA07DD-14CC-727E-3B5A-3ECCEEE8BFAF}"/>
              </a:ext>
            </a:extLst>
          </p:cNvPr>
          <p:cNvSpPr txBox="1">
            <a:spLocks/>
          </p:cNvSpPr>
          <p:nvPr/>
        </p:nvSpPr>
        <p:spPr>
          <a:xfrm>
            <a:off x="475808" y="1376363"/>
            <a:ext cx="11236767" cy="472102"/>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buNone/>
            </a:pPr>
            <a:r>
              <a:rPr lang="ja-JP" altLang="en-US" b="1" dirty="0">
                <a:latin typeface="BIZ UDPゴシック" panose="020B0400000000000000" pitchFamily="50" charset="-128"/>
                <a:ea typeface="BIZ UDPゴシック" panose="020B0400000000000000" pitchFamily="50" charset="-128"/>
              </a:rPr>
              <a:t>取引の都度</a:t>
            </a:r>
            <a:r>
              <a:rPr lang="ja-JP" altLang="en-US" dirty="0">
                <a:latin typeface="BIZ UDPゴシック" panose="020B0400000000000000" pitchFamily="50" charset="-128"/>
                <a:ea typeface="BIZ UDPゴシック" panose="020B0400000000000000" pitchFamily="50" charset="-128"/>
              </a:rPr>
              <a:t>、支払がインボイスに基づいたものなのか、インボイスの記載事項は満たしているかを確認してください。</a:t>
            </a:r>
            <a:endParaRPr lang="en-US" altLang="ja-JP" dirty="0">
              <a:latin typeface="BIZ UDPゴシック" panose="020B0400000000000000" pitchFamily="50" charset="-128"/>
              <a:ea typeface="BIZ UDPゴシック" panose="020B0400000000000000" pitchFamily="50" charset="-128"/>
            </a:endParaRPr>
          </a:p>
        </p:txBody>
      </p:sp>
      <p:sp>
        <p:nvSpPr>
          <p:cNvPr id="5" name="Google Shape;68;p6">
            <a:extLst>
              <a:ext uri="{FF2B5EF4-FFF2-40B4-BE49-F238E27FC236}">
                <a16:creationId xmlns:a16="http://schemas.microsoft.com/office/drawing/2014/main" id="{49518DA4-B402-0B08-1A7A-DBDBCD7F9DD4}"/>
              </a:ext>
            </a:extLst>
          </p:cNvPr>
          <p:cNvSpPr/>
          <p:nvPr/>
        </p:nvSpPr>
        <p:spPr>
          <a:xfrm>
            <a:off x="479425" y="5289620"/>
            <a:ext cx="11233150" cy="1092129"/>
          </a:xfrm>
          <a:prstGeom prst="rect">
            <a:avLst/>
          </a:prstGeom>
          <a:solidFill>
            <a:srgbClr val="F6F6F6"/>
          </a:solidFill>
          <a:ln>
            <a:noFill/>
          </a:ln>
        </p:spPr>
        <p:txBody>
          <a:bodyPr spcFirstLastPara="1" wrap="square" lIns="95972" tIns="47973" rIns="95972" bIns="47973" anchor="ctr" anchorCtr="0">
            <a:noAutofit/>
          </a:bodyPr>
          <a:lstStyle/>
          <a:p>
            <a:pPr>
              <a:lnSpc>
                <a:spcPct val="120000"/>
              </a:lnSpc>
            </a:pPr>
            <a:r>
              <a:rPr lang="en-US" altLang="ja-JP" sz="1600" b="1" dirty="0">
                <a:solidFill>
                  <a:schemeClr val="accent1"/>
                </a:solidFill>
                <a:latin typeface="BIZ UDPゴシック" panose="020B0400000000000000" pitchFamily="50" charset="-128"/>
                <a:ea typeface="BIZ UDPゴシック" panose="020B0400000000000000" pitchFamily="50" charset="-128"/>
                <a:cs typeface="Meiryo"/>
                <a:sym typeface="Meiryo"/>
              </a:rPr>
              <a:t>Tips</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400" dirty="0">
                <a:latin typeface="BIZ UDPゴシック" panose="020B0400000000000000" pitchFamily="50" charset="-128"/>
                <a:ea typeface="BIZ UDPゴシック" panose="020B0400000000000000" pitchFamily="50" charset="-128"/>
                <a:cs typeface="Meiryo"/>
                <a:sym typeface="Meiryo"/>
              </a:rPr>
              <a:t>インボイスの必須記載事項は以下をご確認ください。</a:t>
            </a:r>
            <a:endParaRPr lang="en-US" altLang="ja-JP" sz="1400" dirty="0">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400" dirty="0">
                <a:latin typeface="BIZ UDPゴシック" panose="020B0400000000000000" pitchFamily="50" charset="-128"/>
                <a:ea typeface="BIZ UDPゴシック" panose="020B0400000000000000" pitchFamily="50" charset="-128"/>
                <a:cs typeface="Meiryo"/>
                <a:sym typeface="Meiryo"/>
              </a:rPr>
              <a:t>国税庁</a:t>
            </a:r>
            <a:r>
              <a:rPr lang="en-US" altLang="ja-JP" sz="1400" dirty="0">
                <a:latin typeface="BIZ UDPゴシック" panose="020B0400000000000000" pitchFamily="50" charset="-128"/>
                <a:ea typeface="BIZ UDPゴシック" panose="020B0400000000000000" pitchFamily="50" charset="-128"/>
                <a:cs typeface="Meiryo"/>
                <a:sym typeface="Meiryo"/>
              </a:rPr>
              <a:t>『</a:t>
            </a:r>
            <a:r>
              <a:rPr lang="ja-JP" altLang="en-US"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インボイス制度</a:t>
            </a:r>
            <a:r>
              <a:rPr lang="en-US" altLang="ja-JP"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Q</a:t>
            </a:r>
            <a:r>
              <a:rPr lang="ja-JP" altLang="en-US"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a:t>
            </a:r>
            <a:r>
              <a:rPr lang="en-US" altLang="ja-JP"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A</a:t>
            </a:r>
            <a:r>
              <a:rPr lang="ja-JP" altLang="en-US"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　</a:t>
            </a:r>
            <a:r>
              <a:rPr lang="en-US" altLang="ja-JP"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&gt;</a:t>
            </a:r>
            <a:r>
              <a:rPr lang="ja-JP" altLang="en-US"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　問 </a:t>
            </a:r>
            <a:r>
              <a:rPr lang="en-US" altLang="ja-JP"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25 </a:t>
            </a:r>
            <a:r>
              <a:rPr lang="ja-JP" altLang="en-US" sz="1400" dirty="0">
                <a:solidFill>
                  <a:schemeClr val="accent1"/>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適格請求書の様式は、法令又は通達等で定められていますか。 </a:t>
            </a:r>
            <a:r>
              <a:rPr lang="en-US" altLang="ja-JP" sz="1400" dirty="0">
                <a:latin typeface="BIZ UDPゴシック" panose="020B0400000000000000" pitchFamily="50" charset="-128"/>
                <a:ea typeface="BIZ UDPゴシック" panose="020B0400000000000000" pitchFamily="50" charset="-128"/>
                <a:cs typeface="Meiryo"/>
                <a:sym typeface="Meiryo"/>
              </a:rPr>
              <a:t>』</a:t>
            </a:r>
          </a:p>
        </p:txBody>
      </p:sp>
      <p:sp>
        <p:nvSpPr>
          <p:cNvPr id="8" name="Google Shape;148;p25">
            <a:extLst>
              <a:ext uri="{FF2B5EF4-FFF2-40B4-BE49-F238E27FC236}">
                <a16:creationId xmlns:a16="http://schemas.microsoft.com/office/drawing/2014/main" id="{82C48625-BB0A-36CA-01AA-A3D93C91E45C}"/>
              </a:ext>
            </a:extLst>
          </p:cNvPr>
          <p:cNvSpPr/>
          <p:nvPr/>
        </p:nvSpPr>
        <p:spPr>
          <a:xfrm>
            <a:off x="676869" y="2324702"/>
            <a:ext cx="5080697" cy="2411824"/>
          </a:xfrm>
          <a:prstGeom prst="rect">
            <a:avLst/>
          </a:prstGeom>
          <a:solidFill>
            <a:srgbClr val="EDF7FF"/>
          </a:solidFill>
          <a:ln w="28575">
            <a:noFill/>
          </a:ln>
        </p:spPr>
        <p:txBody>
          <a:bodyPr spcFirstLastPara="1" wrap="square" lIns="95972" tIns="47973" rIns="95972" bIns="47973" anchor="ctr" anchorCtr="0">
            <a:noAutofit/>
          </a:bodyPr>
          <a:lstStyle/>
          <a:p>
            <a:pPr>
              <a:lnSpc>
                <a:spcPct val="200000"/>
              </a:lnSpc>
              <a:buSzPts val="1600"/>
            </a:pPr>
            <a:r>
              <a:rPr lang="ja-JP" altLang="en-US" sz="1600" b="1"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sz="1600" b="1" dirty="0">
                <a:latin typeface="BIZ UDPゴシック" panose="020B0400000000000000" pitchFamily="50" charset="-128"/>
                <a:ea typeface="BIZ UDPゴシック" panose="020B0400000000000000" pitchFamily="50" charset="-128"/>
                <a:cs typeface="Meiryo"/>
                <a:sym typeface="Meiryo"/>
              </a:rPr>
              <a:t>・領収書、レシート</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200000"/>
              </a:lnSpc>
              <a:buSzPts val="1600"/>
            </a:pPr>
            <a:r>
              <a:rPr lang="ja-JP" altLang="en-US" sz="1400" b="1" dirty="0">
                <a:latin typeface="BIZ UDPゴシック" panose="020B0400000000000000" pitchFamily="50" charset="-128"/>
                <a:ea typeface="BIZ UDPゴシック" panose="020B0400000000000000" pitchFamily="50" charset="-128"/>
                <a:cs typeface="Meiryo"/>
                <a:sym typeface="Meiryo"/>
              </a:rPr>
              <a:t>　　</a:t>
            </a:r>
            <a:r>
              <a:rPr lang="en-US" altLang="ja-JP" sz="1200" b="1" dirty="0">
                <a:latin typeface="BIZ UDPゴシック" panose="020B0400000000000000" pitchFamily="50" charset="-128"/>
                <a:ea typeface="BIZ UDPゴシック" panose="020B0400000000000000" pitchFamily="50" charset="-128"/>
                <a:cs typeface="Meiryo"/>
                <a:sym typeface="Meiryo"/>
              </a:rPr>
              <a:t>【</a:t>
            </a:r>
            <a:r>
              <a:rPr lang="ja-JP" altLang="en-US" sz="1200" dirty="0">
                <a:latin typeface="BIZ UDPゴシック" panose="020B0400000000000000" pitchFamily="50" charset="-128"/>
                <a:ea typeface="BIZ UDPゴシック" panose="020B0400000000000000" pitchFamily="50" charset="-128"/>
                <a:cs typeface="Meiryo"/>
                <a:sym typeface="Meiryo"/>
              </a:rPr>
              <a:t>例</a:t>
            </a:r>
            <a:r>
              <a:rPr lang="en-US" altLang="ja-JP" sz="1200" dirty="0">
                <a:latin typeface="BIZ UDPゴシック" panose="020B0400000000000000" pitchFamily="50" charset="-128"/>
                <a:ea typeface="BIZ UDPゴシック" panose="020B0400000000000000" pitchFamily="50" charset="-128"/>
                <a:cs typeface="Meiryo"/>
                <a:sym typeface="Meiryo"/>
              </a:rPr>
              <a:t>】</a:t>
            </a:r>
            <a:r>
              <a:rPr lang="ja-JP" altLang="en-US" sz="1200" dirty="0">
                <a:latin typeface="BIZ UDPゴシック" panose="020B0400000000000000" pitchFamily="50" charset="-128"/>
                <a:ea typeface="BIZ UDPゴシック" panose="020B0400000000000000" pitchFamily="50" charset="-128"/>
                <a:cs typeface="Meiryo"/>
                <a:sym typeface="Meiryo"/>
              </a:rPr>
              <a:t>駐車場の領収書、昼食購入代のレシート</a:t>
            </a:r>
            <a:endParaRPr lang="en-US" altLang="ja-JP" sz="1200" dirty="0">
              <a:latin typeface="BIZ UDPゴシック" panose="020B0400000000000000" pitchFamily="50" charset="-128"/>
              <a:ea typeface="BIZ UDPゴシック" panose="020B0400000000000000" pitchFamily="50" charset="-128"/>
              <a:cs typeface="Meiryo"/>
              <a:sym typeface="Meiryo"/>
            </a:endParaRPr>
          </a:p>
          <a:p>
            <a:pPr>
              <a:lnSpc>
                <a:spcPct val="200000"/>
              </a:lnSpc>
              <a:buSzPts val="1600"/>
            </a:pPr>
            <a:r>
              <a:rPr lang="ja-JP" altLang="en-US" sz="1600" b="1" dirty="0">
                <a:latin typeface="BIZ UDPゴシック" panose="020B0400000000000000" pitchFamily="50" charset="-128"/>
                <a:ea typeface="BIZ UDPゴシック" panose="020B0400000000000000" pitchFamily="50" charset="-128"/>
                <a:cs typeface="Meiryo"/>
                <a:sym typeface="Meiryo"/>
              </a:rPr>
              <a:t>　・請求書</a:t>
            </a:r>
            <a:endParaRPr lang="en-US" altLang="ja-JP" sz="1600" b="1" dirty="0">
              <a:latin typeface="BIZ UDPゴシック" panose="020B0400000000000000" pitchFamily="50" charset="-128"/>
              <a:ea typeface="BIZ UDPゴシック" panose="020B0400000000000000" pitchFamily="50" charset="-128"/>
              <a:cs typeface="Meiryo"/>
              <a:sym typeface="Meiryo"/>
            </a:endParaRPr>
          </a:p>
          <a:p>
            <a:pPr>
              <a:lnSpc>
                <a:spcPct val="200000"/>
              </a:lnSpc>
              <a:buSzPts val="1600"/>
            </a:pPr>
            <a:r>
              <a:rPr lang="ja-JP" altLang="en-US" sz="1600" b="1" dirty="0">
                <a:latin typeface="BIZ UDPゴシック" panose="020B0400000000000000" pitchFamily="50" charset="-128"/>
                <a:ea typeface="BIZ UDPゴシック" panose="020B0400000000000000" pitchFamily="50" charset="-128"/>
                <a:cs typeface="Meiryo"/>
                <a:sym typeface="Meiryo"/>
              </a:rPr>
              <a:t>　　</a:t>
            </a:r>
            <a:r>
              <a:rPr lang="en-US" altLang="ja-JP" sz="1200" b="1" dirty="0">
                <a:latin typeface="BIZ UDPゴシック" panose="020B0400000000000000" pitchFamily="50" charset="-128"/>
                <a:ea typeface="BIZ UDPゴシック" panose="020B0400000000000000" pitchFamily="50" charset="-128"/>
                <a:cs typeface="Meiryo"/>
                <a:sym typeface="Meiryo"/>
              </a:rPr>
              <a:t>【</a:t>
            </a:r>
            <a:r>
              <a:rPr lang="ja-JP" altLang="en-US" sz="1200" dirty="0">
                <a:latin typeface="BIZ UDPゴシック" panose="020B0400000000000000" pitchFamily="50" charset="-128"/>
                <a:ea typeface="BIZ UDPゴシック" panose="020B0400000000000000" pitchFamily="50" charset="-128"/>
                <a:cs typeface="Meiryo"/>
                <a:sym typeface="Meiryo"/>
              </a:rPr>
              <a:t>例</a:t>
            </a:r>
            <a:r>
              <a:rPr lang="en-US" altLang="ja-JP" sz="1200" dirty="0">
                <a:latin typeface="BIZ UDPゴシック" panose="020B0400000000000000" pitchFamily="50" charset="-128"/>
                <a:ea typeface="BIZ UDPゴシック" panose="020B0400000000000000" pitchFamily="50" charset="-128"/>
                <a:cs typeface="Meiryo"/>
                <a:sym typeface="Meiryo"/>
              </a:rPr>
              <a:t>】</a:t>
            </a:r>
            <a:r>
              <a:rPr lang="ja-JP" altLang="en-US" sz="1200" dirty="0">
                <a:latin typeface="BIZ UDPゴシック" panose="020B0400000000000000" pitchFamily="50" charset="-128"/>
                <a:ea typeface="BIZ UDPゴシック" panose="020B0400000000000000" pitchFamily="50" charset="-128"/>
                <a:cs typeface="Meiryo"/>
                <a:sym typeface="Meiryo"/>
              </a:rPr>
              <a:t>備品購入の請求書、○○の請求書</a:t>
            </a:r>
            <a:endParaRPr lang="en-US" altLang="ja-JP" sz="1600" dirty="0">
              <a:latin typeface="BIZ UDPゴシック" panose="020B0400000000000000" pitchFamily="50" charset="-128"/>
              <a:ea typeface="BIZ UDPゴシック" panose="020B0400000000000000" pitchFamily="50" charset="-128"/>
              <a:cs typeface="Meiryo"/>
              <a:sym typeface="Meiryo"/>
            </a:endParaRPr>
          </a:p>
        </p:txBody>
      </p:sp>
      <p:sp>
        <p:nvSpPr>
          <p:cNvPr id="9" name="Google Shape;148;p25">
            <a:extLst>
              <a:ext uri="{FF2B5EF4-FFF2-40B4-BE49-F238E27FC236}">
                <a16:creationId xmlns:a16="http://schemas.microsoft.com/office/drawing/2014/main" id="{FE42DCF3-431C-72FE-A2E8-CE2F9372B8B6}"/>
              </a:ext>
            </a:extLst>
          </p:cNvPr>
          <p:cNvSpPr/>
          <p:nvPr/>
        </p:nvSpPr>
        <p:spPr>
          <a:xfrm>
            <a:off x="6434435" y="2334347"/>
            <a:ext cx="5080697" cy="2411824"/>
          </a:xfrm>
          <a:prstGeom prst="rect">
            <a:avLst/>
          </a:prstGeom>
          <a:solidFill>
            <a:srgbClr val="EDF7FF"/>
          </a:solidFill>
          <a:ln w="28575">
            <a:noFill/>
          </a:ln>
        </p:spPr>
        <p:txBody>
          <a:bodyPr spcFirstLastPara="1" wrap="square" lIns="95972" tIns="47973" rIns="95972" bIns="47973" anchor="ctr" anchorCtr="0">
            <a:noAutofit/>
          </a:bodyPr>
          <a:lstStyle/>
          <a:p>
            <a:pPr>
              <a:lnSpc>
                <a:spcPct val="200000"/>
              </a:lnSpc>
              <a:buSzPts val="1600"/>
            </a:pPr>
            <a:r>
              <a:rPr lang="ja-JP" altLang="en-US" sz="1600"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sz="1600" dirty="0">
                <a:latin typeface="BIZ UDPゴシック" panose="020B0400000000000000" pitchFamily="50" charset="-128"/>
                <a:ea typeface="BIZ UDPゴシック" panose="020B0400000000000000" pitchFamily="50" charset="-128"/>
                <a:cs typeface="Meiryo"/>
                <a:sym typeface="Meiryo"/>
              </a:rPr>
              <a:t>従来の領収書・請求書の記載内容に加えて</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a:lnSpc>
                <a:spcPct val="200000"/>
              </a:lnSpc>
              <a:buSzPts val="1600"/>
            </a:pPr>
            <a:r>
              <a:rPr lang="ja-JP" altLang="en-US" sz="1600" dirty="0">
                <a:latin typeface="BIZ UDPゴシック" panose="020B0400000000000000" pitchFamily="50" charset="-128"/>
                <a:ea typeface="BIZ UDPゴシック" panose="020B0400000000000000" pitchFamily="50" charset="-128"/>
                <a:cs typeface="Meiryo"/>
                <a:sym typeface="Meiryo"/>
              </a:rPr>
              <a:t>　　</a:t>
            </a:r>
            <a:r>
              <a:rPr lang="en-US" altLang="ja-JP" sz="1600" b="1" dirty="0">
                <a:latin typeface="BIZ UDPゴシック" panose="020B0400000000000000" pitchFamily="50" charset="-128"/>
                <a:ea typeface="BIZ UDPゴシック" panose="020B0400000000000000" pitchFamily="50" charset="-128"/>
                <a:cs typeface="Meiryo"/>
                <a:sym typeface="Meiryo"/>
              </a:rPr>
              <a:t>1. </a:t>
            </a:r>
            <a:r>
              <a:rPr lang="ja-JP" altLang="en-US" sz="1600" b="1" dirty="0">
                <a:latin typeface="BIZ UDPゴシック" panose="020B0400000000000000" pitchFamily="50" charset="-128"/>
                <a:ea typeface="BIZ UDPゴシック" panose="020B0400000000000000" pitchFamily="50" charset="-128"/>
                <a:cs typeface="Meiryo"/>
                <a:sym typeface="Meiryo"/>
              </a:rPr>
              <a:t>事業者登録番号があるか</a:t>
            </a:r>
          </a:p>
          <a:p>
            <a:pPr>
              <a:lnSpc>
                <a:spcPct val="200000"/>
              </a:lnSpc>
              <a:buSzPts val="1600"/>
            </a:pPr>
            <a:r>
              <a:rPr lang="ja-JP" altLang="en-US" sz="1600" b="1" dirty="0">
                <a:latin typeface="BIZ UDPゴシック" panose="020B0400000000000000" pitchFamily="50" charset="-128"/>
                <a:ea typeface="BIZ UDPゴシック" panose="020B0400000000000000" pitchFamily="50" charset="-128"/>
                <a:cs typeface="Meiryo"/>
                <a:sym typeface="Meiryo"/>
              </a:rPr>
              <a:t>　　</a:t>
            </a:r>
            <a:r>
              <a:rPr lang="en-US" altLang="ja-JP" sz="1600" b="1" dirty="0">
                <a:latin typeface="BIZ UDPゴシック" panose="020B0400000000000000" pitchFamily="50" charset="-128"/>
                <a:ea typeface="BIZ UDPゴシック" panose="020B0400000000000000" pitchFamily="50" charset="-128"/>
                <a:cs typeface="Meiryo"/>
                <a:sym typeface="Meiryo"/>
              </a:rPr>
              <a:t>2. </a:t>
            </a:r>
            <a:r>
              <a:rPr lang="ja-JP" altLang="en-US" sz="1600" b="1" dirty="0">
                <a:latin typeface="BIZ UDPゴシック" panose="020B0400000000000000" pitchFamily="50" charset="-128"/>
                <a:ea typeface="BIZ UDPゴシック" panose="020B0400000000000000" pitchFamily="50" charset="-128"/>
                <a:cs typeface="Meiryo"/>
                <a:sym typeface="Meiryo"/>
              </a:rPr>
              <a:t>適用税率の記載があるか</a:t>
            </a:r>
            <a:endParaRPr lang="ja-JP" altLang="en-US" sz="1600" b="1" dirty="0">
              <a:latin typeface="BIZ UDPゴシック" panose="020B0400000000000000" pitchFamily="50" charset="-128"/>
              <a:ea typeface="BIZ UDPゴシック" panose="020B0400000000000000" pitchFamily="50" charset="-128"/>
            </a:endParaRPr>
          </a:p>
          <a:p>
            <a:pPr>
              <a:lnSpc>
                <a:spcPct val="200000"/>
              </a:lnSpc>
              <a:buSzPts val="1600"/>
            </a:pPr>
            <a:r>
              <a:rPr lang="ja-JP" altLang="en-US" sz="1600" b="1" dirty="0">
                <a:latin typeface="BIZ UDPゴシック" panose="020B0400000000000000" pitchFamily="50" charset="-128"/>
                <a:ea typeface="BIZ UDPゴシック" panose="020B0400000000000000" pitchFamily="50" charset="-128"/>
                <a:cs typeface="Meiryo"/>
                <a:sym typeface="Meiryo"/>
              </a:rPr>
              <a:t>　　</a:t>
            </a:r>
            <a:r>
              <a:rPr lang="en-US" altLang="ja-JP" sz="1600" b="1" dirty="0">
                <a:latin typeface="BIZ UDPゴシック" panose="020B0400000000000000" pitchFamily="50" charset="-128"/>
                <a:ea typeface="BIZ UDPゴシック" panose="020B0400000000000000" pitchFamily="50" charset="-128"/>
                <a:cs typeface="Meiryo"/>
                <a:sym typeface="Meiryo"/>
              </a:rPr>
              <a:t>3. </a:t>
            </a:r>
            <a:r>
              <a:rPr lang="ja-JP" altLang="en-US" sz="1600" b="1" dirty="0">
                <a:latin typeface="BIZ UDPゴシック" panose="020B0400000000000000" pitchFamily="50" charset="-128"/>
                <a:ea typeface="BIZ UDPゴシック" panose="020B0400000000000000" pitchFamily="50" charset="-128"/>
                <a:cs typeface="Meiryo"/>
                <a:sym typeface="Meiryo"/>
              </a:rPr>
              <a:t>税率ごとに適用税額ごとの消費税額があるか</a:t>
            </a:r>
          </a:p>
        </p:txBody>
      </p:sp>
      <p:sp>
        <p:nvSpPr>
          <p:cNvPr id="10" name="Google Shape;154;p25">
            <a:extLst>
              <a:ext uri="{FF2B5EF4-FFF2-40B4-BE49-F238E27FC236}">
                <a16:creationId xmlns:a16="http://schemas.microsoft.com/office/drawing/2014/main" id="{E6F2C663-C4A5-9C8B-53F3-45B5A82BCAFB}"/>
              </a:ext>
            </a:extLst>
          </p:cNvPr>
          <p:cNvSpPr txBox="1"/>
          <p:nvPr/>
        </p:nvSpPr>
        <p:spPr>
          <a:xfrm>
            <a:off x="676867" y="1926005"/>
            <a:ext cx="4487316" cy="404660"/>
          </a:xfrm>
          <a:prstGeom prst="rect">
            <a:avLst/>
          </a:prstGeom>
          <a:noFill/>
          <a:ln>
            <a:noFill/>
          </a:ln>
        </p:spPr>
        <p:txBody>
          <a:bodyPr spcFirstLastPara="1" wrap="square" lIns="95972" tIns="47973" rIns="95972" bIns="47973" anchor="t" anchorCtr="0">
            <a:spAutoFit/>
          </a:bodyPr>
          <a:lstStyle/>
          <a:p>
            <a:pPr>
              <a:buSzPts val="2000"/>
            </a:pPr>
            <a:r>
              <a:rPr lang="ja-JP" altLang="en-US" sz="2000" b="1" dirty="0">
                <a:solidFill>
                  <a:schemeClr val="accent1"/>
                </a:solidFill>
                <a:latin typeface="BIZ UDPゴシック" panose="020B0400000000000000" pitchFamily="50" charset="-128"/>
                <a:ea typeface="BIZ UDPゴシック" panose="020B0400000000000000" pitchFamily="50" charset="-128"/>
                <a:cs typeface="Meiryo"/>
                <a:sym typeface="Meiryo"/>
              </a:rPr>
              <a:t>インボイスの確認対象となる書類</a:t>
            </a:r>
            <a:endParaRPr sz="2000" dirty="0">
              <a:solidFill>
                <a:schemeClr val="accent1"/>
              </a:solidFill>
              <a:latin typeface="BIZ UDPゴシック" panose="020B0400000000000000" pitchFamily="50" charset="-128"/>
              <a:ea typeface="BIZ UDPゴシック" panose="020B0400000000000000" pitchFamily="50" charset="-128"/>
            </a:endParaRPr>
          </a:p>
        </p:txBody>
      </p:sp>
      <p:sp>
        <p:nvSpPr>
          <p:cNvPr id="11" name="Google Shape;154;p25">
            <a:extLst>
              <a:ext uri="{FF2B5EF4-FFF2-40B4-BE49-F238E27FC236}">
                <a16:creationId xmlns:a16="http://schemas.microsoft.com/office/drawing/2014/main" id="{F6900597-9609-8CFF-5667-ABF2C52422C5}"/>
              </a:ext>
            </a:extLst>
          </p:cNvPr>
          <p:cNvSpPr txBox="1"/>
          <p:nvPr/>
        </p:nvSpPr>
        <p:spPr>
          <a:xfrm>
            <a:off x="6434434" y="1926005"/>
            <a:ext cx="3303347" cy="404660"/>
          </a:xfrm>
          <a:prstGeom prst="rect">
            <a:avLst/>
          </a:prstGeom>
          <a:noFill/>
          <a:ln>
            <a:noFill/>
          </a:ln>
        </p:spPr>
        <p:txBody>
          <a:bodyPr spcFirstLastPara="1" wrap="square" lIns="95972" tIns="47973" rIns="95972" bIns="47973" anchor="t" anchorCtr="0">
            <a:spAutoFit/>
          </a:bodyPr>
          <a:lstStyle/>
          <a:p>
            <a:pPr>
              <a:buSzPts val="2000"/>
            </a:pPr>
            <a:r>
              <a:rPr lang="ja-JP" altLang="en-US" sz="2000" b="1" dirty="0">
                <a:solidFill>
                  <a:schemeClr val="accent1"/>
                </a:solidFill>
                <a:latin typeface="BIZ UDPゴシック" panose="020B0400000000000000" pitchFamily="50" charset="-128"/>
                <a:ea typeface="BIZ UDPゴシック" panose="020B0400000000000000" pitchFamily="50" charset="-128"/>
                <a:cs typeface="Meiryo"/>
                <a:sym typeface="Meiryo"/>
              </a:rPr>
              <a:t>チェック時のポイント</a:t>
            </a:r>
            <a:endParaRPr sz="2000" dirty="0">
              <a:solidFill>
                <a:schemeClr val="accent1"/>
              </a:solidFill>
              <a:latin typeface="BIZ UDPゴシック" panose="020B0400000000000000" pitchFamily="50" charset="-128"/>
              <a:ea typeface="BIZ UDPゴシック" panose="020B0400000000000000" pitchFamily="50" charset="-128"/>
            </a:endParaRPr>
          </a:p>
        </p:txBody>
      </p:sp>
      <p:sp>
        <p:nvSpPr>
          <p:cNvPr id="12" name="Google Shape;66;p1">
            <a:extLst>
              <a:ext uri="{FF2B5EF4-FFF2-40B4-BE49-F238E27FC236}">
                <a16:creationId xmlns:a16="http://schemas.microsoft.com/office/drawing/2014/main" id="{B5416D11-5BEE-8CDB-9B1B-CF561AF4A7E4}"/>
              </a:ext>
            </a:extLst>
          </p:cNvPr>
          <p:cNvSpPr/>
          <p:nvPr/>
        </p:nvSpPr>
        <p:spPr>
          <a:xfrm flipH="1">
            <a:off x="3690165" y="3714833"/>
            <a:ext cx="4811670" cy="1565142"/>
          </a:xfrm>
          <a:prstGeom prst="wedgeRoundRectCallout">
            <a:avLst>
              <a:gd name="adj1" fmla="val 35353"/>
              <a:gd name="adj2" fmla="val -74042"/>
              <a:gd name="adj3" fmla="val 16667"/>
            </a:avLst>
          </a:prstGeom>
          <a:solidFill>
            <a:srgbClr val="464646"/>
          </a:solidFill>
          <a:ln w="19050" cap="flat">
            <a:noFill/>
            <a:round/>
          </a:ln>
        </p:spPr>
        <p:txBody>
          <a:bodyPr spcFirstLastPara="1" wrap="square" lIns="360000" tIns="91425" rIns="91425" bIns="91425" anchor="ctr" anchorCtr="0">
            <a:noAutofit/>
          </a:bodyPr>
          <a:lstStyle/>
          <a:p>
            <a:pPr>
              <a:lnSpc>
                <a:spcPct val="150000"/>
              </a:lnSpc>
              <a:buSzPts val="1200"/>
            </a:pPr>
            <a:r>
              <a:rPr lang="en-US" altLang="ja-JP" sz="126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6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申請者がイメージしやすいように、</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貴社運用でよく発生する対象書類の例をご記載ください。</a:t>
            </a:r>
            <a:endPar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Tree>
    <p:extLst>
      <p:ext uri="{BB962C8B-B14F-4D97-AF65-F5344CB8AC3E}">
        <p14:creationId xmlns:p14="http://schemas.microsoft.com/office/powerpoint/2010/main" val="1880342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descr="グラフィカル ユーザー インターフェイス&#10;&#10;AI 生成コンテンツは誤りを含む可能性があります。">
            <a:extLst>
              <a:ext uri="{FF2B5EF4-FFF2-40B4-BE49-F238E27FC236}">
                <a16:creationId xmlns:a16="http://schemas.microsoft.com/office/drawing/2014/main" id="{F381D35F-F32B-6A78-E31D-BDBF30992B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4665" y="3929502"/>
            <a:ext cx="6434113" cy="2355296"/>
          </a:xfrm>
          <a:prstGeom prst="rect">
            <a:avLst/>
          </a:prstGeom>
          <a:ln w="12700">
            <a:solidFill>
              <a:srgbClr val="D2D2D2"/>
            </a:solidFill>
          </a:ln>
        </p:spPr>
      </p:pic>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事業者登録番号チェック時のポイント</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22</a:t>
            </a:fld>
            <a:endParaRPr lang="en-GB"/>
          </a:p>
        </p:txBody>
      </p:sp>
      <p:sp>
        <p:nvSpPr>
          <p:cNvPr id="3" name="テキスト プレースホルダー 12">
            <a:extLst>
              <a:ext uri="{FF2B5EF4-FFF2-40B4-BE49-F238E27FC236}">
                <a16:creationId xmlns:a16="http://schemas.microsoft.com/office/drawing/2014/main" id="{CBDA07DD-14CC-727E-3B5A-3ECCEEE8BFAF}"/>
              </a:ext>
            </a:extLst>
          </p:cNvPr>
          <p:cNvSpPr txBox="1">
            <a:spLocks/>
          </p:cNvSpPr>
          <p:nvPr/>
        </p:nvSpPr>
        <p:spPr>
          <a:xfrm>
            <a:off x="475808" y="1376363"/>
            <a:ext cx="11236767" cy="472102"/>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buNone/>
            </a:pPr>
            <a:r>
              <a:rPr lang="ja-JP" altLang="en-US" sz="1600" dirty="0">
                <a:latin typeface="BIZ UDPゴシック" panose="020B0400000000000000" pitchFamily="50" charset="-128"/>
                <a:ea typeface="BIZ UDPゴシック" panose="020B0400000000000000" pitchFamily="50" charset="-128"/>
              </a:rPr>
              <a:t>「事業者登録番号の記載があるから大丈夫！」というわけではありません。以下のような点をチェックしましょう。</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dirty="0">
              <a:latin typeface="BIZ UDPゴシック" panose="020B0400000000000000" pitchFamily="50" charset="-128"/>
              <a:ea typeface="BIZ UDPゴシック" panose="020B0400000000000000" pitchFamily="50" charset="-128"/>
            </a:endParaRPr>
          </a:p>
        </p:txBody>
      </p:sp>
      <p:sp>
        <p:nvSpPr>
          <p:cNvPr id="8" name="Google Shape;148;p25">
            <a:extLst>
              <a:ext uri="{FF2B5EF4-FFF2-40B4-BE49-F238E27FC236}">
                <a16:creationId xmlns:a16="http://schemas.microsoft.com/office/drawing/2014/main" id="{82C48625-BB0A-36CA-01AA-A3D93C91E45C}"/>
              </a:ext>
            </a:extLst>
          </p:cNvPr>
          <p:cNvSpPr/>
          <p:nvPr/>
        </p:nvSpPr>
        <p:spPr>
          <a:xfrm>
            <a:off x="479425" y="1846217"/>
            <a:ext cx="6167181" cy="1867459"/>
          </a:xfrm>
          <a:prstGeom prst="rect">
            <a:avLst/>
          </a:prstGeom>
          <a:solidFill>
            <a:srgbClr val="F6F6F6"/>
          </a:solidFill>
          <a:ln w="28575">
            <a:noFill/>
          </a:ln>
        </p:spPr>
        <p:txBody>
          <a:bodyPr spcFirstLastPara="1" wrap="square" lIns="95972" tIns="0" rIns="95972" bIns="144000" anchor="ctr" anchorCtr="0">
            <a:noAutofit/>
          </a:bodyPr>
          <a:lstStyle/>
          <a:p>
            <a:pPr>
              <a:lnSpc>
                <a:spcPct val="200000"/>
              </a:lnSpc>
            </a:pPr>
            <a:r>
              <a:rPr lang="ja-JP" altLang="en-US" b="1" dirty="0">
                <a:solidFill>
                  <a:schemeClr val="accent1"/>
                </a:solidFill>
                <a:latin typeface="BIZ UDPゴシック" panose="020B0400000000000000" pitchFamily="50" charset="-128"/>
                <a:ea typeface="BIZ UDPゴシック" panose="020B0400000000000000" pitchFamily="50" charset="-128"/>
                <a:cs typeface="Meiryo"/>
                <a:sym typeface="Meiryo"/>
              </a:rPr>
              <a:t>事業者登録番号チェック時のポイント</a:t>
            </a:r>
            <a:endParaRPr lang="en-US" altLang="ja-JP" b="1" dirty="0">
              <a:solidFill>
                <a:srgbClr val="4C4948"/>
              </a:solidFill>
              <a:latin typeface="BIZ UDPゴシック" panose="020B0400000000000000" pitchFamily="50" charset="-128"/>
              <a:ea typeface="BIZ UDPゴシック" panose="020B0400000000000000" pitchFamily="50" charset="-128"/>
            </a:endParaRPr>
          </a:p>
          <a:p>
            <a:pPr marL="342900" indent="-342900">
              <a:lnSpc>
                <a:spcPct val="150000"/>
              </a:lnSpc>
              <a:buFont typeface="+mj-lt"/>
              <a:buAutoNum type="arabicPeriod"/>
            </a:pPr>
            <a:r>
              <a:rPr lang="ja-JP" altLang="en-US" sz="1600" b="1" dirty="0">
                <a:solidFill>
                  <a:srgbClr val="4C4948"/>
                </a:solidFill>
                <a:latin typeface="BIZ UDPゴシック" panose="020B0400000000000000" pitchFamily="50" charset="-128"/>
                <a:ea typeface="BIZ UDPゴシック" panose="020B0400000000000000" pitchFamily="50" charset="-128"/>
              </a:rPr>
              <a:t>発行元の企業の事業者登録番号</a:t>
            </a:r>
            <a:r>
              <a:rPr lang="ja-JP" altLang="en-US" sz="1600" dirty="0">
                <a:solidFill>
                  <a:srgbClr val="4C4948"/>
                </a:solidFill>
                <a:latin typeface="BIZ UDPゴシック" panose="020B0400000000000000" pitchFamily="50" charset="-128"/>
                <a:ea typeface="BIZ UDPゴシック" panose="020B0400000000000000" pitchFamily="50" charset="-128"/>
              </a:rPr>
              <a:t>か？</a:t>
            </a:r>
            <a:endParaRPr lang="en-US" altLang="ja-JP" sz="1600" dirty="0">
              <a:solidFill>
                <a:srgbClr val="4C4948"/>
              </a:solidFill>
              <a:latin typeface="BIZ UDPゴシック" panose="020B0400000000000000" pitchFamily="50" charset="-128"/>
              <a:ea typeface="BIZ UDPゴシック" panose="020B0400000000000000" pitchFamily="50" charset="-128"/>
            </a:endParaRPr>
          </a:p>
          <a:p>
            <a:pPr marL="342900" indent="-342900">
              <a:lnSpc>
                <a:spcPct val="150000"/>
              </a:lnSpc>
              <a:buFont typeface="+mj-lt"/>
              <a:buAutoNum type="arabicPeriod"/>
            </a:pPr>
            <a:r>
              <a:rPr lang="ja-JP" altLang="en-US" sz="1600" dirty="0">
                <a:solidFill>
                  <a:srgbClr val="4C4948"/>
                </a:solidFill>
                <a:latin typeface="BIZ UDPゴシック" panose="020B0400000000000000" pitchFamily="50" charset="-128"/>
                <a:ea typeface="BIZ UDPゴシック" panose="020B0400000000000000" pitchFamily="50" charset="-128"/>
              </a:rPr>
              <a:t>本当に</a:t>
            </a:r>
            <a:r>
              <a:rPr lang="ja-JP" altLang="en-US" sz="1600" b="1" dirty="0">
                <a:solidFill>
                  <a:srgbClr val="4C4948"/>
                </a:solidFill>
                <a:latin typeface="BIZ UDPゴシック" panose="020B0400000000000000" pitchFamily="50" charset="-128"/>
                <a:ea typeface="BIZ UDPゴシック" panose="020B0400000000000000" pitchFamily="50" charset="-128"/>
              </a:rPr>
              <a:t>登録されている</a:t>
            </a:r>
            <a:r>
              <a:rPr lang="ja-JP" altLang="en-US" sz="1600" dirty="0">
                <a:solidFill>
                  <a:srgbClr val="4C4948"/>
                </a:solidFill>
                <a:latin typeface="BIZ UDPゴシック" panose="020B0400000000000000" pitchFamily="50" charset="-128"/>
                <a:ea typeface="BIZ UDPゴシック" panose="020B0400000000000000" pitchFamily="50" charset="-128"/>
              </a:rPr>
              <a:t>のか？（勝手に番号を記載していないか）</a:t>
            </a:r>
            <a:endParaRPr lang="en-US" altLang="ja-JP" sz="1600" dirty="0">
              <a:solidFill>
                <a:srgbClr val="4C4948"/>
              </a:solidFill>
              <a:latin typeface="BIZ UDPゴシック" panose="020B0400000000000000" pitchFamily="50" charset="-128"/>
              <a:ea typeface="BIZ UDPゴシック" panose="020B0400000000000000" pitchFamily="50" charset="-128"/>
            </a:endParaRPr>
          </a:p>
          <a:p>
            <a:pPr marL="342900" indent="-342900">
              <a:lnSpc>
                <a:spcPct val="150000"/>
              </a:lnSpc>
              <a:buFont typeface="+mj-lt"/>
              <a:buAutoNum type="arabicPeriod"/>
            </a:pPr>
            <a:r>
              <a:rPr lang="ja-JP" altLang="en-US" sz="1600" dirty="0">
                <a:solidFill>
                  <a:srgbClr val="4C4948"/>
                </a:solidFill>
                <a:latin typeface="BIZ UDPゴシック" panose="020B0400000000000000" pitchFamily="50" charset="-128"/>
                <a:ea typeface="BIZ UDPゴシック" panose="020B0400000000000000" pitchFamily="50" charset="-128"/>
              </a:rPr>
              <a:t>事業者登録は</a:t>
            </a:r>
            <a:r>
              <a:rPr lang="ja-JP" altLang="en-US" sz="1600" b="1" dirty="0">
                <a:solidFill>
                  <a:srgbClr val="4C4948"/>
                </a:solidFill>
                <a:latin typeface="BIZ UDPゴシック" panose="020B0400000000000000" pitchFamily="50" charset="-128"/>
                <a:ea typeface="BIZ UDPゴシック" panose="020B0400000000000000" pitchFamily="50" charset="-128"/>
              </a:rPr>
              <a:t>有効期限内</a:t>
            </a:r>
            <a:r>
              <a:rPr lang="ja-JP" altLang="en-US" sz="1600" dirty="0">
                <a:solidFill>
                  <a:srgbClr val="4C4948"/>
                </a:solidFill>
                <a:latin typeface="BIZ UDPゴシック" panose="020B0400000000000000" pitchFamily="50" charset="-128"/>
                <a:ea typeface="BIZ UDPゴシック" panose="020B0400000000000000" pitchFamily="50" charset="-128"/>
              </a:rPr>
              <a:t>か？</a:t>
            </a:r>
            <a:endParaRPr lang="en-US" altLang="ja-JP" sz="1600" dirty="0">
              <a:latin typeface="BIZ UDPゴシック" panose="020B0400000000000000" pitchFamily="50" charset="-128"/>
              <a:ea typeface="BIZ UDPゴシック" panose="020B0400000000000000" pitchFamily="50" charset="-128"/>
              <a:cs typeface="Meiryo"/>
              <a:sym typeface="Meiryo"/>
            </a:endParaRPr>
          </a:p>
        </p:txBody>
      </p:sp>
      <p:sp>
        <p:nvSpPr>
          <p:cNvPr id="6" name="正方形/長方形 5">
            <a:extLst>
              <a:ext uri="{FF2B5EF4-FFF2-40B4-BE49-F238E27FC236}">
                <a16:creationId xmlns:a16="http://schemas.microsoft.com/office/drawing/2014/main" id="{326D71CE-9731-2431-964F-29AEBA7CB762}"/>
              </a:ext>
            </a:extLst>
          </p:cNvPr>
          <p:cNvSpPr/>
          <p:nvPr/>
        </p:nvSpPr>
        <p:spPr>
          <a:xfrm>
            <a:off x="1529256" y="3134670"/>
            <a:ext cx="1431783"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3" name="正方形/長方形 12">
            <a:extLst>
              <a:ext uri="{FF2B5EF4-FFF2-40B4-BE49-F238E27FC236}">
                <a16:creationId xmlns:a16="http://schemas.microsoft.com/office/drawing/2014/main" id="{E7DF677C-3E65-E1A1-8F18-D8A6FE3D6883}"/>
              </a:ext>
            </a:extLst>
          </p:cNvPr>
          <p:cNvSpPr/>
          <p:nvPr/>
        </p:nvSpPr>
        <p:spPr>
          <a:xfrm>
            <a:off x="2106990" y="3489458"/>
            <a:ext cx="1031031"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cxnSp>
        <p:nvCxnSpPr>
          <p:cNvPr id="14" name="直線矢印コネクタ 13">
            <a:extLst>
              <a:ext uri="{FF2B5EF4-FFF2-40B4-BE49-F238E27FC236}">
                <a16:creationId xmlns:a16="http://schemas.microsoft.com/office/drawing/2014/main" id="{927E50D1-746D-FE70-2749-8768A1074EBE}"/>
              </a:ext>
            </a:extLst>
          </p:cNvPr>
          <p:cNvCxnSpPr>
            <a:cxnSpLocks/>
          </p:cNvCxnSpPr>
          <p:nvPr/>
        </p:nvCxnSpPr>
        <p:spPr>
          <a:xfrm>
            <a:off x="6801775" y="2846703"/>
            <a:ext cx="652696"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E10BF3C9-60CA-9CA4-F74D-DE7E2AF46F0F}"/>
              </a:ext>
            </a:extLst>
          </p:cNvPr>
          <p:cNvSpPr txBox="1"/>
          <p:nvPr/>
        </p:nvSpPr>
        <p:spPr>
          <a:xfrm>
            <a:off x="7454471" y="2462591"/>
            <a:ext cx="4258103" cy="768224"/>
          </a:xfrm>
          <a:prstGeom prst="rect">
            <a:avLst/>
          </a:prstGeom>
          <a:noFill/>
        </p:spPr>
        <p:txBody>
          <a:bodyPr wrap="square">
            <a:spAutoFit/>
          </a:bodyPr>
          <a:lstStyle/>
          <a:p>
            <a:pPr>
              <a:lnSpc>
                <a:spcPct val="150000"/>
              </a:lnSpc>
            </a:pPr>
            <a:r>
              <a:rPr lang="ja-JP" altLang="en-US" sz="1600" dirty="0">
                <a:solidFill>
                  <a:srgbClr val="4C4948"/>
                </a:solidFill>
                <a:latin typeface="BIZ UDPゴシック" panose="020B0400000000000000" pitchFamily="50" charset="-128"/>
                <a:ea typeface="BIZ UDPゴシック" panose="020B0400000000000000" pitchFamily="50" charset="-128"/>
              </a:rPr>
              <a:t>「楽楽精算」を使えば、伝票に入力された</a:t>
            </a:r>
            <a:endParaRPr lang="en-US" altLang="ja-JP" sz="1600" dirty="0">
              <a:solidFill>
                <a:srgbClr val="4C4948"/>
              </a:solidFill>
              <a:latin typeface="BIZ UDPゴシック" panose="020B0400000000000000" pitchFamily="50" charset="-128"/>
              <a:ea typeface="BIZ UDPゴシック" panose="020B0400000000000000" pitchFamily="50" charset="-128"/>
            </a:endParaRPr>
          </a:p>
          <a:p>
            <a:pPr>
              <a:lnSpc>
                <a:spcPct val="150000"/>
              </a:lnSpc>
            </a:pPr>
            <a:r>
              <a:rPr lang="ja-JP" altLang="en-US" sz="1600" b="1" dirty="0">
                <a:solidFill>
                  <a:srgbClr val="4C4948"/>
                </a:solidFill>
                <a:latin typeface="BIZ UDPゴシック" panose="020B0400000000000000" pitchFamily="50" charset="-128"/>
                <a:ea typeface="BIZ UDPゴシック" panose="020B0400000000000000" pitchFamily="50" charset="-128"/>
              </a:rPr>
              <a:t>「事業者登録番号」</a:t>
            </a:r>
            <a:r>
              <a:rPr lang="ja-JP" altLang="en-US" sz="1600" dirty="0">
                <a:solidFill>
                  <a:srgbClr val="4C4948"/>
                </a:solidFill>
                <a:latin typeface="BIZ UDPゴシック" panose="020B0400000000000000" pitchFamily="50" charset="-128"/>
                <a:ea typeface="BIZ UDPゴシック" panose="020B0400000000000000" pitchFamily="50" charset="-128"/>
              </a:rPr>
              <a:t>の</a:t>
            </a:r>
            <a:r>
              <a:rPr lang="ja-JP" altLang="en-US" sz="1600" b="1" dirty="0">
                <a:solidFill>
                  <a:srgbClr val="4C4948"/>
                </a:solidFill>
                <a:latin typeface="BIZ UDPゴシック" panose="020B0400000000000000" pitchFamily="50" charset="-128"/>
                <a:ea typeface="BIZ UDPゴシック" panose="020B0400000000000000" pitchFamily="50" charset="-128"/>
              </a:rPr>
              <a:t>有効性判定が可能です！</a:t>
            </a:r>
            <a:endParaRPr lang="en-US" altLang="ja-JP" sz="1600" b="1" dirty="0">
              <a:solidFill>
                <a:srgbClr val="4C4948"/>
              </a:solidFill>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E2B281C1-6AA6-3D63-1464-CCDD48A77524}"/>
              </a:ext>
            </a:extLst>
          </p:cNvPr>
          <p:cNvSpPr/>
          <p:nvPr/>
        </p:nvSpPr>
        <p:spPr>
          <a:xfrm>
            <a:off x="7559558" y="3221379"/>
            <a:ext cx="3996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21" name="Google Shape;148;p25">
            <a:extLst>
              <a:ext uri="{FF2B5EF4-FFF2-40B4-BE49-F238E27FC236}">
                <a16:creationId xmlns:a16="http://schemas.microsoft.com/office/drawing/2014/main" id="{E44B4A32-9B02-6E6A-3DE1-2A97527DD8E1}"/>
              </a:ext>
            </a:extLst>
          </p:cNvPr>
          <p:cNvSpPr/>
          <p:nvPr/>
        </p:nvSpPr>
        <p:spPr>
          <a:xfrm>
            <a:off x="7128124" y="3902156"/>
            <a:ext cx="2859156" cy="1149896"/>
          </a:xfrm>
          <a:prstGeom prst="wedgeRoundRectCallout">
            <a:avLst>
              <a:gd name="adj1" fmla="val -57337"/>
              <a:gd name="adj2" fmla="val 42657"/>
              <a:gd name="adj3" fmla="val 16667"/>
            </a:avLst>
          </a:prstGeom>
          <a:solidFill>
            <a:srgbClr val="EDF7FF"/>
          </a:solidFill>
          <a:ln w="28575">
            <a:noFill/>
          </a:ln>
        </p:spPr>
        <p:txBody>
          <a:bodyPr spcFirstLastPara="1" wrap="square" lIns="95972" tIns="47973" rIns="95972" bIns="47973" anchor="ctr" anchorCtr="0">
            <a:noAutofit/>
          </a:bodyPr>
          <a:lstStyle/>
          <a:p>
            <a:pPr>
              <a:lnSpc>
                <a:spcPct val="150000"/>
              </a:lnSpc>
              <a:buSzPts val="1200"/>
            </a:pPr>
            <a:r>
              <a:rPr lang="ja-JP" altLang="en-US" sz="1200" dirty="0">
                <a:solidFill>
                  <a:srgbClr val="4C4948"/>
                </a:solidFill>
                <a:latin typeface="BIZ UDPゴシック" panose="020B0400000000000000" pitchFamily="50" charset="-128"/>
                <a:ea typeface="BIZ UDPゴシック" panose="020B0400000000000000" pitchFamily="50" charset="-128"/>
                <a:cs typeface="Meiryo"/>
                <a:sym typeface="Meiryo"/>
              </a:rPr>
              <a:t>この部分をチェックしてください。</a:t>
            </a:r>
            <a:endParaRPr lang="en-US" altLang="ja-JP" sz="12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dirty="0">
                <a:solidFill>
                  <a:srgbClr val="4C4948"/>
                </a:solidFill>
                <a:latin typeface="BIZ UDPゴシック" panose="020B0400000000000000" pitchFamily="50" charset="-128"/>
                <a:ea typeface="BIZ UDPゴシック" panose="020B0400000000000000" pitchFamily="50" charset="-128"/>
                <a:cs typeface="Meiryo"/>
                <a:sym typeface="Meiryo"/>
              </a:rPr>
              <a:t>有効でない番号の場合は「赤文字」で</a:t>
            </a:r>
            <a:endParaRPr lang="en-US" altLang="ja-JP" sz="12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dirty="0">
                <a:solidFill>
                  <a:srgbClr val="4C4948"/>
                </a:solidFill>
                <a:latin typeface="BIZ UDPゴシック" panose="020B0400000000000000" pitchFamily="50" charset="-128"/>
                <a:ea typeface="BIZ UDPゴシック" panose="020B0400000000000000" pitchFamily="50" charset="-128"/>
                <a:cs typeface="Meiryo"/>
                <a:sym typeface="Meiryo"/>
              </a:rPr>
              <a:t>判定理由が表示されます。</a:t>
            </a:r>
            <a:endParaRPr lang="en-US" altLang="ja-JP" sz="1200" dirty="0">
              <a:latin typeface="BIZ UDPゴシック" panose="020B0400000000000000" pitchFamily="50" charset="-128"/>
              <a:ea typeface="BIZ UDPゴシック" panose="020B0400000000000000" pitchFamily="50" charset="-128"/>
              <a:cs typeface="Meiryo"/>
              <a:sym typeface="Meiryo"/>
            </a:endParaRPr>
          </a:p>
        </p:txBody>
      </p:sp>
      <p:cxnSp>
        <p:nvCxnSpPr>
          <p:cNvPr id="23" name="直線矢印コネクタ 22">
            <a:extLst>
              <a:ext uri="{FF2B5EF4-FFF2-40B4-BE49-F238E27FC236}">
                <a16:creationId xmlns:a16="http://schemas.microsoft.com/office/drawing/2014/main" id="{B1AA86F9-D4A1-C2E5-3F20-446780D9C7DC}"/>
              </a:ext>
            </a:extLst>
          </p:cNvPr>
          <p:cNvCxnSpPr>
            <a:cxnSpLocks/>
          </p:cNvCxnSpPr>
          <p:nvPr/>
        </p:nvCxnSpPr>
        <p:spPr>
          <a:xfrm rot="10800000" flipV="1">
            <a:off x="6886938" y="3250179"/>
            <a:ext cx="3818591" cy="2008376"/>
          </a:xfrm>
          <a:prstGeom prst="bentConnector3">
            <a:avLst>
              <a:gd name="adj1" fmla="val -14"/>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25920D48-5A65-01B9-5C34-8CC7FA86FDDB}"/>
              </a:ext>
            </a:extLst>
          </p:cNvPr>
          <p:cNvSpPr txBox="1"/>
          <p:nvPr/>
        </p:nvSpPr>
        <p:spPr>
          <a:xfrm>
            <a:off x="7128123" y="5277919"/>
            <a:ext cx="4107170" cy="1006879"/>
          </a:xfrm>
          <a:prstGeom prst="rect">
            <a:avLst/>
          </a:prstGeom>
          <a:noFill/>
        </p:spPr>
        <p:txBody>
          <a:bodyPr wrap="square">
            <a:spAutoFit/>
          </a:bodyPr>
          <a:lstStyle/>
          <a:p>
            <a:pPr>
              <a:lnSpc>
                <a:spcPct val="150000"/>
              </a:lnSpc>
            </a:pPr>
            <a:r>
              <a:rPr lang="ja-JP" altLang="en-US" sz="1400" b="1" dirty="0">
                <a:solidFill>
                  <a:srgbClr val="4C4948"/>
                </a:solidFill>
                <a:latin typeface="BIZ UDPゴシック" panose="020B0400000000000000" pitchFamily="50" charset="-128"/>
                <a:ea typeface="BIZ UDPゴシック" panose="020B0400000000000000" pitchFamily="50" charset="-128"/>
              </a:rPr>
              <a:t>　</a:t>
            </a:r>
            <a:r>
              <a:rPr lang="en-US" altLang="ja-JP" sz="1400" dirty="0">
                <a:solidFill>
                  <a:srgbClr val="4C4948"/>
                </a:solidFill>
                <a:latin typeface="BIZ UDPゴシック" panose="020B0400000000000000" pitchFamily="50" charset="-128"/>
                <a:ea typeface="BIZ UDPゴシック" panose="020B0400000000000000" pitchFamily="50" charset="-128"/>
              </a:rPr>
              <a:t>※</a:t>
            </a:r>
            <a:r>
              <a:rPr lang="ja-JP" altLang="en-US" sz="1400" dirty="0">
                <a:solidFill>
                  <a:srgbClr val="4C4948"/>
                </a:solidFill>
                <a:latin typeface="BIZ UDPゴシック" panose="020B0400000000000000" pitchFamily="50" charset="-128"/>
                <a:ea typeface="BIZ UDPゴシック" panose="020B0400000000000000" pitchFamily="50" charset="-128"/>
              </a:rPr>
              <a:t>「電子帳簿保存法オプション」を利用の場合は、</a:t>
            </a:r>
            <a:endParaRPr lang="en-US" altLang="ja-JP" sz="1400" dirty="0">
              <a:solidFill>
                <a:srgbClr val="4C4948"/>
              </a:solidFill>
              <a:latin typeface="BIZ UDPゴシック" panose="020B0400000000000000" pitchFamily="50" charset="-128"/>
              <a:ea typeface="BIZ UDPゴシック" panose="020B0400000000000000" pitchFamily="50" charset="-128"/>
            </a:endParaRPr>
          </a:p>
          <a:p>
            <a:pPr>
              <a:lnSpc>
                <a:spcPct val="150000"/>
              </a:lnSpc>
            </a:pPr>
            <a:r>
              <a:rPr lang="ja-JP" altLang="en-US" sz="1400" dirty="0">
                <a:solidFill>
                  <a:srgbClr val="4C4948"/>
                </a:solidFill>
                <a:latin typeface="BIZ UDPゴシック" panose="020B0400000000000000" pitchFamily="50" charset="-128"/>
                <a:ea typeface="BIZ UDPゴシック" panose="020B0400000000000000" pitchFamily="50" charset="-128"/>
              </a:rPr>
              <a:t>　　　領収書／請求書の登録時、または編集時にも</a:t>
            </a:r>
            <a:endParaRPr lang="en-US" altLang="ja-JP" sz="1400" dirty="0">
              <a:solidFill>
                <a:srgbClr val="4C4948"/>
              </a:solidFill>
              <a:latin typeface="BIZ UDPゴシック" panose="020B0400000000000000" pitchFamily="50" charset="-128"/>
              <a:ea typeface="BIZ UDPゴシック" panose="020B0400000000000000" pitchFamily="50" charset="-128"/>
            </a:endParaRPr>
          </a:p>
          <a:p>
            <a:pPr>
              <a:lnSpc>
                <a:spcPct val="150000"/>
              </a:lnSpc>
            </a:pPr>
            <a:r>
              <a:rPr lang="ja-JP" altLang="en-US" sz="1400" dirty="0">
                <a:solidFill>
                  <a:srgbClr val="4C4948"/>
                </a:solidFill>
                <a:latin typeface="BIZ UDPゴシック" panose="020B0400000000000000" pitchFamily="50" charset="-128"/>
                <a:ea typeface="BIZ UDPゴシック" panose="020B0400000000000000" pitchFamily="50" charset="-128"/>
              </a:rPr>
              <a:t>　　　有効性判定を行えます。</a:t>
            </a:r>
            <a:endParaRPr lang="en-US" altLang="ja-JP" sz="1400" dirty="0">
              <a:solidFill>
                <a:srgbClr val="4C4948"/>
              </a:solidFill>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FA043636-C644-DFC8-F29A-0450D87022CC}"/>
              </a:ext>
            </a:extLst>
          </p:cNvPr>
          <p:cNvSpPr/>
          <p:nvPr/>
        </p:nvSpPr>
        <p:spPr>
          <a:xfrm>
            <a:off x="573499" y="4254367"/>
            <a:ext cx="802455" cy="404719"/>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ct val="135000"/>
              </a:lnSpc>
            </a:pPr>
            <a:endParaRPr kumimoji="1" lang="ja-JP" altLang="en-US" sz="900" b="1" dirty="0">
              <a:solidFill>
                <a:schemeClr val="tx1"/>
              </a:solidFill>
              <a:latin typeface="BIZ UDPゴシック" panose="020B0400000000000000" pitchFamily="50" charset="-128"/>
              <a:ea typeface="BIZ UDPゴシック" panose="020B0400000000000000" pitchFamily="50" charset="-128"/>
            </a:endParaRPr>
          </a:p>
        </p:txBody>
      </p:sp>
      <p:sp>
        <p:nvSpPr>
          <p:cNvPr id="22" name="正方形/長方形 21">
            <a:extLst>
              <a:ext uri="{FF2B5EF4-FFF2-40B4-BE49-F238E27FC236}">
                <a16:creationId xmlns:a16="http://schemas.microsoft.com/office/drawing/2014/main" id="{717026C4-A1D2-33BB-A4AF-E7B6E0B8A31F}"/>
              </a:ext>
            </a:extLst>
          </p:cNvPr>
          <p:cNvSpPr/>
          <p:nvPr/>
        </p:nvSpPr>
        <p:spPr>
          <a:xfrm>
            <a:off x="4439607" y="4702431"/>
            <a:ext cx="2388295" cy="779206"/>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ct val="135000"/>
              </a:lnSpc>
            </a:pPr>
            <a:endParaRPr kumimoji="1" lang="ja-JP" altLang="en-US" sz="9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35710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インボイスを発行できない取引先の場合は</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23</a:t>
            </a:fld>
            <a:endParaRPr lang="en-GB"/>
          </a:p>
        </p:txBody>
      </p:sp>
      <p:sp>
        <p:nvSpPr>
          <p:cNvPr id="3" name="Google Shape;406;p54">
            <a:extLst>
              <a:ext uri="{FF2B5EF4-FFF2-40B4-BE49-F238E27FC236}">
                <a16:creationId xmlns:a16="http://schemas.microsoft.com/office/drawing/2014/main" id="{EB2A3A5F-B50F-F5D6-1B24-AF95021A17E6}"/>
              </a:ext>
            </a:extLst>
          </p:cNvPr>
          <p:cNvSpPr/>
          <p:nvPr/>
        </p:nvSpPr>
        <p:spPr>
          <a:xfrm>
            <a:off x="479425" y="1384793"/>
            <a:ext cx="11233149" cy="793750"/>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説明会ご担当者様へ：貴社運用でその他お伝えしたいことがある場合はご自由に修正・追記ください。</a:t>
            </a:r>
            <a:endPar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不要な場合は削除ください。（このコメント枠は削除の上ご利用ください。）</a:t>
            </a:r>
          </a:p>
        </p:txBody>
      </p:sp>
      <p:sp>
        <p:nvSpPr>
          <p:cNvPr id="6" name="テキスト ボックス 5">
            <a:extLst>
              <a:ext uri="{FF2B5EF4-FFF2-40B4-BE49-F238E27FC236}">
                <a16:creationId xmlns:a16="http://schemas.microsoft.com/office/drawing/2014/main" id="{9A8E2742-D7E0-4094-B031-51AB761946E3}"/>
              </a:ext>
            </a:extLst>
          </p:cNvPr>
          <p:cNvSpPr txBox="1"/>
          <p:nvPr/>
        </p:nvSpPr>
        <p:spPr>
          <a:xfrm>
            <a:off x="479426" y="2280303"/>
            <a:ext cx="11233150" cy="3276410"/>
          </a:xfrm>
          <a:prstGeom prst="rect">
            <a:avLst/>
          </a:prstGeom>
          <a:noFill/>
        </p:spPr>
        <p:txBody>
          <a:bodyPr wrap="square">
            <a:spAutoFit/>
          </a:bodyPr>
          <a:lstStyle/>
          <a:p>
            <a:pPr>
              <a:lnSpc>
                <a:spcPct val="130000"/>
              </a:lnSpc>
            </a:pPr>
            <a:r>
              <a:rPr lang="en-US" altLang="ja-JP" sz="1800" dirty="0">
                <a:latin typeface="BIZ UDPゴシック" panose="020B0400000000000000" pitchFamily="50" charset="-128"/>
                <a:ea typeface="BIZ UDPゴシック" panose="020B0400000000000000" pitchFamily="50" charset="-128"/>
              </a:rPr>
              <a:t>【</a:t>
            </a:r>
            <a:r>
              <a:rPr lang="ja-JP" altLang="en-US" sz="1800" dirty="0">
                <a:latin typeface="BIZ UDPゴシック" panose="020B0400000000000000" pitchFamily="50" charset="-128"/>
                <a:ea typeface="BIZ UDPゴシック" panose="020B0400000000000000" pitchFamily="50" charset="-128"/>
              </a:rPr>
              <a:t>例</a:t>
            </a:r>
            <a:r>
              <a:rPr lang="en-US" altLang="ja-JP" sz="1800" dirty="0">
                <a:latin typeface="BIZ UDPゴシック" panose="020B0400000000000000" pitchFamily="50" charset="-128"/>
                <a:ea typeface="BIZ UDPゴシック" panose="020B0400000000000000" pitchFamily="50" charset="-128"/>
              </a:rPr>
              <a:t>】</a:t>
            </a:r>
          </a:p>
          <a:p>
            <a:pPr>
              <a:lnSpc>
                <a:spcPct val="130000"/>
              </a:lnSpc>
            </a:pPr>
            <a:r>
              <a:rPr lang="ja-JP" altLang="en-US" sz="1800" dirty="0">
                <a:latin typeface="BIZ UDPゴシック" panose="020B0400000000000000" pitchFamily="50" charset="-128"/>
                <a:ea typeface="BIZ UDPゴシック" panose="020B0400000000000000" pitchFamily="50" charset="-128"/>
              </a:rPr>
              <a:t>・インボイスによる支払ではない場合は、伝票の備考欄に必ず理由を記載してください。</a:t>
            </a:r>
            <a:endParaRPr lang="en-US" altLang="ja-JP" sz="1800" dirty="0">
              <a:latin typeface="BIZ UDPゴシック" panose="020B0400000000000000" pitchFamily="50" charset="-128"/>
              <a:ea typeface="BIZ UDPゴシック" panose="020B0400000000000000" pitchFamily="50" charset="-128"/>
            </a:endParaRPr>
          </a:p>
          <a:p>
            <a:pPr>
              <a:lnSpc>
                <a:spcPct val="130000"/>
              </a:lnSpc>
            </a:pPr>
            <a:endParaRPr lang="en-US" altLang="ja-JP" sz="1800" dirty="0">
              <a:latin typeface="BIZ UDPゴシック" panose="020B0400000000000000" pitchFamily="50" charset="-128"/>
              <a:ea typeface="BIZ UDPゴシック" panose="020B0400000000000000" pitchFamily="50" charset="-128"/>
            </a:endParaRPr>
          </a:p>
          <a:p>
            <a:pPr>
              <a:lnSpc>
                <a:spcPct val="130000"/>
              </a:lnSpc>
            </a:pPr>
            <a:r>
              <a:rPr lang="ja-JP" altLang="en-US" sz="1800" dirty="0">
                <a:latin typeface="BIZ UDPゴシック" panose="020B0400000000000000" pitchFamily="50" charset="-128"/>
                <a:ea typeface="BIZ UDPゴシック" panose="020B0400000000000000" pitchFamily="50" charset="-128"/>
              </a:rPr>
              <a:t>・インボイスによる支払ではない場合は、上長の承認が必要です。</a:t>
            </a:r>
            <a:br>
              <a:rPr lang="en-US" altLang="ja-JP" sz="1800" dirty="0">
                <a:latin typeface="BIZ UDPゴシック" panose="020B0400000000000000" pitchFamily="50" charset="-128"/>
                <a:ea typeface="BIZ UDPゴシック" panose="020B0400000000000000" pitchFamily="50" charset="-128"/>
              </a:rPr>
            </a:br>
            <a:r>
              <a:rPr lang="ja-JP" altLang="en-US" sz="1800" dirty="0">
                <a:latin typeface="BIZ UDPゴシック" panose="020B0400000000000000" pitchFamily="50" charset="-128"/>
                <a:ea typeface="BIZ UDPゴシック" panose="020B0400000000000000" pitchFamily="50" charset="-128"/>
              </a:rPr>
              <a:t>　上長へは口頭承認のうえ、上長承認時コメントにその旨を記載してください。　</a:t>
            </a:r>
            <a:endParaRPr lang="en-US" altLang="ja-JP" sz="1800" dirty="0">
              <a:latin typeface="BIZ UDPゴシック" panose="020B0400000000000000" pitchFamily="50" charset="-128"/>
              <a:ea typeface="BIZ UDPゴシック" panose="020B0400000000000000" pitchFamily="50" charset="-128"/>
            </a:endParaRPr>
          </a:p>
          <a:p>
            <a:pPr>
              <a:lnSpc>
                <a:spcPct val="130000"/>
              </a:lnSpc>
            </a:pPr>
            <a:endParaRPr lang="en-US" altLang="ja-JP" sz="1800" dirty="0">
              <a:latin typeface="BIZ UDPゴシック" panose="020B0400000000000000" pitchFamily="50" charset="-128"/>
              <a:ea typeface="BIZ UDPゴシック" panose="020B0400000000000000" pitchFamily="50" charset="-128"/>
            </a:endParaRPr>
          </a:p>
          <a:p>
            <a:pPr>
              <a:lnSpc>
                <a:spcPct val="130000"/>
              </a:lnSpc>
            </a:pPr>
            <a:r>
              <a:rPr lang="ja-JP" altLang="en-US" sz="1800" dirty="0">
                <a:latin typeface="BIZ UDPゴシック" panose="020B0400000000000000" pitchFamily="50" charset="-128"/>
                <a:ea typeface="BIZ UDPゴシック" panose="020B0400000000000000" pitchFamily="50" charset="-128"/>
              </a:rPr>
              <a:t>・原則として、インボイス以外の支払は不可とします。</a:t>
            </a:r>
            <a:endParaRPr lang="en-US" altLang="ja-JP" sz="1800" dirty="0">
              <a:latin typeface="BIZ UDPゴシック" panose="020B0400000000000000" pitchFamily="50" charset="-128"/>
              <a:ea typeface="BIZ UDPゴシック" panose="020B0400000000000000" pitchFamily="50" charset="-128"/>
            </a:endParaRPr>
          </a:p>
          <a:p>
            <a:pPr>
              <a:lnSpc>
                <a:spcPct val="130000"/>
              </a:lnSpc>
            </a:pPr>
            <a:r>
              <a:rPr lang="ja-JP" altLang="en-US" sz="1800" dirty="0">
                <a:latin typeface="BIZ UDPゴシック" panose="020B0400000000000000" pitchFamily="50" charset="-128"/>
                <a:ea typeface="BIZ UDPゴシック" panose="020B0400000000000000" pitchFamily="50" charset="-128"/>
              </a:rPr>
              <a:t>　</a:t>
            </a:r>
            <a:r>
              <a:rPr lang="en-US" altLang="ja-JP" sz="1800" dirty="0">
                <a:latin typeface="BIZ UDPゴシック" panose="020B0400000000000000" pitchFamily="50" charset="-128"/>
                <a:ea typeface="BIZ UDPゴシック" panose="020B0400000000000000" pitchFamily="50" charset="-128"/>
              </a:rPr>
              <a:t>10</a:t>
            </a:r>
            <a:r>
              <a:rPr lang="ja-JP" altLang="en-US" sz="1800" dirty="0">
                <a:latin typeface="BIZ UDPゴシック" panose="020B0400000000000000" pitchFamily="50" charset="-128"/>
                <a:ea typeface="BIZ UDPゴシック" panose="020B0400000000000000" pitchFamily="50" charset="-128"/>
              </a:rPr>
              <a:t>月の制度開始前までに取引先が適格請求書発行事業者なのか、なる予定があるかを確認してください。</a:t>
            </a:r>
            <a:endParaRPr lang="en-US" altLang="ja-JP" sz="1800" dirty="0">
              <a:latin typeface="BIZ UDPゴシック" panose="020B0400000000000000" pitchFamily="50" charset="-128"/>
              <a:ea typeface="BIZ UDPゴシック" panose="020B0400000000000000" pitchFamily="50" charset="-128"/>
            </a:endParaRPr>
          </a:p>
          <a:p>
            <a:pPr>
              <a:lnSpc>
                <a:spcPct val="130000"/>
              </a:lnSpc>
            </a:pPr>
            <a:r>
              <a:rPr lang="ja-JP" altLang="en-US" sz="1800" dirty="0">
                <a:latin typeface="BIZ UDPゴシック" panose="020B0400000000000000" pitchFamily="50" charset="-128"/>
                <a:ea typeface="BIZ UDPゴシック" panose="020B0400000000000000" pitchFamily="50" charset="-128"/>
              </a:rPr>
              <a:t>　そうでない場合は上長と相談のうえ、今後の取引について検討を行ってください。</a:t>
            </a:r>
            <a:endParaRPr lang="en-US" altLang="ja-JP"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84062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36007" cy="1613234"/>
          </a:xfrm>
        </p:spPr>
        <p:txBody>
          <a:bodyPr/>
          <a:lstStyle/>
          <a:p>
            <a:pPr>
              <a:lnSpc>
                <a:spcPct val="135000"/>
              </a:lnSpc>
            </a:pPr>
            <a:r>
              <a:rPr kumimoji="1" lang="ja-JP" altLang="en-US" sz="3200" dirty="0">
                <a:solidFill>
                  <a:srgbClr val="007BC7"/>
                </a:solidFill>
              </a:rPr>
              <a:t> </a:t>
            </a:r>
            <a:r>
              <a:rPr kumimoji="1" lang="en-US" altLang="ja-JP" sz="3200" dirty="0">
                <a:solidFill>
                  <a:srgbClr val="007BC7"/>
                </a:solidFill>
              </a:rPr>
              <a:t>4.</a:t>
            </a:r>
            <a:r>
              <a:rPr kumimoji="1" lang="ja-JP" altLang="en-US" sz="3200" dirty="0">
                <a:solidFill>
                  <a:srgbClr val="007BC7"/>
                </a:solidFill>
              </a:rPr>
              <a:t>その他に気を付けるポイント</a:t>
            </a:r>
          </a:p>
        </p:txBody>
      </p:sp>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24</a:t>
            </a:fld>
            <a:endParaRPr lang="en-GB"/>
          </a:p>
        </p:txBody>
      </p:sp>
    </p:spTree>
    <p:extLst>
      <p:ext uri="{BB962C8B-B14F-4D97-AF65-F5344CB8AC3E}">
        <p14:creationId xmlns:p14="http://schemas.microsoft.com/office/powerpoint/2010/main" val="3717563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その他に気を付けるポイント</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25</a:t>
            </a:fld>
            <a:endParaRPr lang="en-GB"/>
          </a:p>
        </p:txBody>
      </p:sp>
      <p:sp>
        <p:nvSpPr>
          <p:cNvPr id="3" name="Google Shape;406;p54">
            <a:extLst>
              <a:ext uri="{FF2B5EF4-FFF2-40B4-BE49-F238E27FC236}">
                <a16:creationId xmlns:a16="http://schemas.microsoft.com/office/drawing/2014/main" id="{EB2A3A5F-B50F-F5D6-1B24-AF95021A17E6}"/>
              </a:ext>
            </a:extLst>
          </p:cNvPr>
          <p:cNvSpPr/>
          <p:nvPr/>
        </p:nvSpPr>
        <p:spPr>
          <a:xfrm>
            <a:off x="479425" y="1384793"/>
            <a:ext cx="11233149" cy="866796"/>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説明会ご担当者様へ：貴社運用でその他お伝えしたいことがある場合はご自由に修正・追記ください。</a:t>
            </a: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endParaRPr lang="en-US" sz="16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
        <p:nvSpPr>
          <p:cNvPr id="5" name="Google Shape;148;p25">
            <a:extLst>
              <a:ext uri="{FF2B5EF4-FFF2-40B4-BE49-F238E27FC236}">
                <a16:creationId xmlns:a16="http://schemas.microsoft.com/office/drawing/2014/main" id="{DFA8D451-744C-D351-56B5-03B9F4868BEA}"/>
              </a:ext>
            </a:extLst>
          </p:cNvPr>
          <p:cNvSpPr/>
          <p:nvPr/>
        </p:nvSpPr>
        <p:spPr>
          <a:xfrm>
            <a:off x="479425" y="2251589"/>
            <a:ext cx="11233149" cy="4130161"/>
          </a:xfrm>
          <a:prstGeom prst="rect">
            <a:avLst/>
          </a:prstGeom>
          <a:noFill/>
          <a:ln w="28575">
            <a:noFill/>
          </a:ln>
        </p:spPr>
        <p:txBody>
          <a:bodyPr spcFirstLastPara="1" wrap="square" lIns="95972" tIns="47973" rIns="95972" bIns="47973" anchor="ctr" anchorCtr="0">
            <a:noAutofit/>
          </a:bodyPr>
          <a:lstStyle/>
          <a:p>
            <a:pPr marL="342900" indent="-342900" algn="l">
              <a:lnSpc>
                <a:spcPct val="130000"/>
              </a:lnSpc>
              <a:buFont typeface="+mj-lt"/>
              <a:buAutoNum type="arabicPeriod"/>
            </a:pPr>
            <a:r>
              <a:rPr lang="ja-JP" altLang="en-US" b="1" dirty="0">
                <a:latin typeface="BIZ UDPゴシック" panose="020B0400000000000000" pitchFamily="50" charset="-128"/>
                <a:ea typeface="BIZ UDPゴシック" panose="020B0400000000000000" pitchFamily="50" charset="-128"/>
              </a:rPr>
              <a:t>インボイスの記載事項に不足がある場合、先方に</a:t>
            </a:r>
            <a:r>
              <a:rPr lang="ja-JP" altLang="en-US" b="1" dirty="0">
                <a:solidFill>
                  <a:schemeClr val="tx2"/>
                </a:solidFill>
                <a:latin typeface="BIZ UDPゴシック" panose="020B0400000000000000" pitchFamily="50" charset="-128"/>
                <a:ea typeface="BIZ UDPゴシック" panose="020B0400000000000000" pitchFamily="50" charset="-128"/>
              </a:rPr>
              <a:t>再発行依頼が必要</a:t>
            </a:r>
            <a:r>
              <a:rPr lang="ja-JP" altLang="en-US" b="1" dirty="0">
                <a:latin typeface="BIZ UDPゴシック" panose="020B0400000000000000" pitchFamily="50" charset="-128"/>
                <a:ea typeface="BIZ UDPゴシック" panose="020B0400000000000000" pitchFamily="50" charset="-128"/>
              </a:rPr>
              <a:t>です。</a:t>
            </a:r>
            <a:br>
              <a:rPr lang="en-US" altLang="ja-JP" b="1"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自ら追記や修正を行うことはできません。</a:t>
            </a:r>
            <a:endParaRPr lang="en-US" altLang="ja-JP" dirty="0">
              <a:latin typeface="BIZ UDPゴシック" panose="020B0400000000000000" pitchFamily="50" charset="-128"/>
              <a:ea typeface="BIZ UDPゴシック" panose="020B0400000000000000" pitchFamily="50" charset="-128"/>
            </a:endParaRPr>
          </a:p>
          <a:p>
            <a:pPr marL="228600" indent="-228600" algn="l">
              <a:lnSpc>
                <a:spcPct val="130000"/>
              </a:lnSpc>
              <a:buFont typeface="+mj-lt"/>
              <a:buAutoNum type="arabicPeriod"/>
            </a:pPr>
            <a:endParaRPr lang="en-US" altLang="ja-JP" b="1" dirty="0">
              <a:latin typeface="BIZ UDPゴシック" panose="020B0400000000000000" pitchFamily="50" charset="-128"/>
              <a:ea typeface="BIZ UDPゴシック" panose="020B0400000000000000" pitchFamily="50" charset="-128"/>
            </a:endParaRPr>
          </a:p>
          <a:p>
            <a:pPr marL="228600" indent="-228600" algn="l">
              <a:lnSpc>
                <a:spcPct val="130000"/>
              </a:lnSpc>
              <a:buFont typeface="+mj-lt"/>
              <a:buAutoNum type="arabicPeriod"/>
            </a:pPr>
            <a:r>
              <a:rPr lang="ja-JP" altLang="en-US" b="1" dirty="0">
                <a:latin typeface="BIZ UDPゴシック" panose="020B0400000000000000" pitchFamily="50" charset="-128"/>
                <a:ea typeface="BIZ UDPゴシック" panose="020B0400000000000000" pitchFamily="50" charset="-128"/>
              </a:rPr>
              <a:t>インボイスは受領後、保存が必要です。</a:t>
            </a:r>
            <a:br>
              <a:rPr lang="en-US" altLang="ja-JP" b="1"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会社のルールにしたがって適切に保存しましょう。</a:t>
            </a:r>
            <a:br>
              <a:rPr lang="en-US" altLang="ja-JP" b="1" dirty="0">
                <a:latin typeface="BIZ UDPゴシック" panose="020B0400000000000000" pitchFamily="50" charset="-128"/>
                <a:ea typeface="BIZ UDPゴシック" panose="020B0400000000000000" pitchFamily="50" charset="-128"/>
              </a:rPr>
            </a:br>
            <a:endParaRPr lang="en-US" altLang="ja-JP" b="1" dirty="0">
              <a:latin typeface="BIZ UDPゴシック" panose="020B0400000000000000" pitchFamily="50" charset="-128"/>
              <a:ea typeface="BIZ UDPゴシック" panose="020B0400000000000000" pitchFamily="50" charset="-128"/>
            </a:endParaRPr>
          </a:p>
          <a:p>
            <a:pPr marL="228600" indent="-228600" algn="l">
              <a:lnSpc>
                <a:spcPct val="130000"/>
              </a:lnSpc>
              <a:buFont typeface="+mj-lt"/>
              <a:buAutoNum type="arabicPeriod"/>
            </a:pPr>
            <a:r>
              <a:rPr lang="ja-JP" altLang="en-US" b="1" dirty="0">
                <a:latin typeface="BIZ UDPゴシック" panose="020B0400000000000000" pitchFamily="50" charset="-128"/>
                <a:ea typeface="BIZ UDPゴシック" panose="020B0400000000000000" pitchFamily="50" charset="-128"/>
              </a:rPr>
              <a:t>インボイスをデータで受領する場合も、データのまま保存が必要です。</a:t>
            </a:r>
            <a:br>
              <a:rPr lang="en-US" altLang="ja-JP" b="1"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受領したら速やかにダウンロードし、会社のルールにしたがって適切に保存しましょう。</a:t>
            </a:r>
            <a:br>
              <a:rPr lang="en-US" altLang="ja-JP"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あわせて、どこからダウンロードできるのか？ダウンロードに期限はないか？も確認すると安心です。</a:t>
            </a:r>
            <a:endParaRPr lang="ja-JP" altLang="en-US" b="1" dirty="0">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2516845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36007" cy="1613234"/>
          </a:xfrm>
        </p:spPr>
        <p:txBody>
          <a:bodyPr/>
          <a:lstStyle/>
          <a:p>
            <a:pPr>
              <a:lnSpc>
                <a:spcPct val="135000"/>
              </a:lnSpc>
            </a:pPr>
            <a:r>
              <a:rPr kumimoji="1" lang="ja-JP" altLang="en-US" sz="3200" dirty="0">
                <a:solidFill>
                  <a:srgbClr val="007BC7"/>
                </a:solidFill>
              </a:rPr>
              <a:t> </a:t>
            </a:r>
            <a:r>
              <a:rPr lang="en-US" altLang="ja-JP" dirty="0"/>
              <a:t>5.</a:t>
            </a:r>
            <a:r>
              <a:rPr lang="ja-JP" altLang="en-US" dirty="0"/>
              <a:t>さいごに</a:t>
            </a:r>
            <a:endParaRPr kumimoji="1" lang="ja-JP" altLang="en-US" sz="3200" dirty="0">
              <a:solidFill>
                <a:srgbClr val="007BC7"/>
              </a:solidFill>
            </a:endParaRPr>
          </a:p>
        </p:txBody>
      </p:sp>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26</a:t>
            </a:fld>
            <a:endParaRPr lang="en-GB"/>
          </a:p>
        </p:txBody>
      </p:sp>
    </p:spTree>
    <p:extLst>
      <p:ext uri="{BB962C8B-B14F-4D97-AF65-F5344CB8AC3E}">
        <p14:creationId xmlns:p14="http://schemas.microsoft.com/office/powerpoint/2010/main" val="539492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12">
            <a:extLst>
              <a:ext uri="{FF2B5EF4-FFF2-40B4-BE49-F238E27FC236}">
                <a16:creationId xmlns:a16="http://schemas.microsoft.com/office/drawing/2014/main" id="{423F0DE6-C34E-95B7-1874-D406D1CE5B58}"/>
              </a:ext>
            </a:extLst>
          </p:cNvPr>
          <p:cNvSpPr txBox="1">
            <a:spLocks/>
          </p:cNvSpPr>
          <p:nvPr/>
        </p:nvSpPr>
        <p:spPr>
          <a:xfrm>
            <a:off x="1054216" y="1954635"/>
            <a:ext cx="10083568" cy="3290068"/>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buNone/>
            </a:pPr>
            <a:r>
              <a:rPr lang="ja-JP" altLang="en-US" sz="2400" b="1" dirty="0">
                <a:solidFill>
                  <a:srgbClr val="007BC7"/>
                </a:solidFill>
                <a:latin typeface="BIZ UDPゴシック" panose="020B0400000000000000" pitchFamily="50" charset="-128"/>
                <a:ea typeface="BIZ UDPゴシック" panose="020B0400000000000000" pitchFamily="50" charset="-128"/>
                <a:cs typeface="Meiryo"/>
                <a:sym typeface="Meiryo"/>
              </a:rPr>
              <a:t>▶ インボイス制度対応マニュアル（経費精算マニュアル）</a:t>
            </a:r>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pPr marL="0" indent="0">
              <a:buNone/>
            </a:pPr>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pPr marL="0" indent="0">
              <a:buNone/>
            </a:pPr>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pPr marL="0" indent="0">
              <a:buNone/>
            </a:pPr>
            <a:r>
              <a:rPr lang="ja-JP" altLang="en-US" sz="2400" b="1" dirty="0">
                <a:solidFill>
                  <a:srgbClr val="007BC7"/>
                </a:solidFill>
                <a:latin typeface="BIZ UDPゴシック" panose="020B0400000000000000" pitchFamily="50" charset="-128"/>
                <a:ea typeface="BIZ UDPゴシック" panose="020B0400000000000000" pitchFamily="50" charset="-128"/>
                <a:cs typeface="Meiryo"/>
                <a:sym typeface="Meiryo"/>
              </a:rPr>
              <a:t>▶ 社内問い合わせ窓口</a:t>
            </a:r>
            <a:endParaRPr lang="en-US" altLang="ja-JP" sz="2400" dirty="0">
              <a:solidFill>
                <a:srgbClr val="4C4948"/>
              </a:solidFill>
              <a:latin typeface="BIZ UDPゴシック" panose="020B0400000000000000" pitchFamily="50" charset="-128"/>
              <a:ea typeface="BIZ UDPゴシック" panose="020B0400000000000000" pitchFamily="50" charset="-128"/>
            </a:endParaRPr>
          </a:p>
        </p:txBody>
      </p:sp>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困ったときは</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27</a:t>
            </a:fld>
            <a:endParaRPr lang="en-GB"/>
          </a:p>
        </p:txBody>
      </p:sp>
      <p:sp>
        <p:nvSpPr>
          <p:cNvPr id="3" name="Google Shape;406;p54">
            <a:extLst>
              <a:ext uri="{FF2B5EF4-FFF2-40B4-BE49-F238E27FC236}">
                <a16:creationId xmlns:a16="http://schemas.microsoft.com/office/drawing/2014/main" id="{EB2A3A5F-B50F-F5D6-1B24-AF95021A17E6}"/>
              </a:ext>
            </a:extLst>
          </p:cNvPr>
          <p:cNvSpPr/>
          <p:nvPr/>
        </p:nvSpPr>
        <p:spPr>
          <a:xfrm>
            <a:off x="1393824" y="2562204"/>
            <a:ext cx="9657634" cy="866796"/>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説明会ご担当者様へ：社内で用意している関連マニュアルを掲載しましょう。</a:t>
            </a: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endParaRPr lang="en-US" sz="16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
        <p:nvSpPr>
          <p:cNvPr id="8" name="Google Shape;406;p54">
            <a:extLst>
              <a:ext uri="{FF2B5EF4-FFF2-40B4-BE49-F238E27FC236}">
                <a16:creationId xmlns:a16="http://schemas.microsoft.com/office/drawing/2014/main" id="{F995F06E-CD7C-8469-F715-39FF3F7E3FA5}"/>
              </a:ext>
            </a:extLst>
          </p:cNvPr>
          <p:cNvSpPr/>
          <p:nvPr/>
        </p:nvSpPr>
        <p:spPr>
          <a:xfrm>
            <a:off x="1393824" y="4985476"/>
            <a:ext cx="9657634" cy="866796"/>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説明会ご担当者様へ：申請者や承認者の方が困った際の問い合わせ窓口を明示しておきましょう。</a:t>
            </a: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Tree>
    <p:extLst>
      <p:ext uri="{BB962C8B-B14F-4D97-AF65-F5344CB8AC3E}">
        <p14:creationId xmlns:p14="http://schemas.microsoft.com/office/powerpoint/2010/main" val="35370584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p:txBody>
          <a:bodyPr/>
          <a:lstStyle/>
          <a:p>
            <a:pPr>
              <a:lnSpc>
                <a:spcPct val="120000"/>
              </a:lnSpc>
            </a:pPr>
            <a:r>
              <a:rPr kumimoji="1" lang="ja-JP" altLang="en-US" sz="3200" dirty="0"/>
              <a:t>本日はありがとうございました。</a:t>
            </a:r>
          </a:p>
        </p:txBody>
      </p:sp>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28</a:t>
            </a:fld>
            <a:endParaRPr lang="en-GB"/>
          </a:p>
        </p:txBody>
      </p:sp>
    </p:spTree>
    <p:extLst>
      <p:ext uri="{BB962C8B-B14F-4D97-AF65-F5344CB8AC3E}">
        <p14:creationId xmlns:p14="http://schemas.microsoft.com/office/powerpoint/2010/main" val="2796771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1A45201-DCC2-1BBC-9DE5-7B09D14FE7B3}"/>
              </a:ext>
            </a:extLst>
          </p:cNvPr>
          <p:cNvSpPr>
            <a:spLocks noGrp="1"/>
          </p:cNvSpPr>
          <p:nvPr>
            <p:ph type="sldNum" sz="quarter" idx="12"/>
          </p:nvPr>
        </p:nvSpPr>
        <p:spPr/>
        <p:txBody>
          <a:bodyPr/>
          <a:lstStyle/>
          <a:p>
            <a:fld id="{D8A28372-6A5A-4399-8FC5-CCF396CD4981}" type="slidenum">
              <a:rPr lang="en-GB" smtClean="0"/>
              <a:t>3</a:t>
            </a:fld>
            <a:endParaRPr lang="en-GB"/>
          </a:p>
        </p:txBody>
      </p:sp>
      <p:sp>
        <p:nvSpPr>
          <p:cNvPr id="5" name="Google Shape;66;p1">
            <a:extLst>
              <a:ext uri="{FF2B5EF4-FFF2-40B4-BE49-F238E27FC236}">
                <a16:creationId xmlns:a16="http://schemas.microsoft.com/office/drawing/2014/main" id="{620E093A-5BF5-CE0A-FE4F-A4F218819483}"/>
              </a:ext>
            </a:extLst>
          </p:cNvPr>
          <p:cNvSpPr/>
          <p:nvPr/>
        </p:nvSpPr>
        <p:spPr>
          <a:xfrm flipH="1">
            <a:off x="479425" y="1975418"/>
            <a:ext cx="11233150" cy="2907163"/>
          </a:xfrm>
          <a:prstGeom prst="rect">
            <a:avLst/>
          </a:prstGeom>
          <a:solidFill>
            <a:srgbClr val="F6F6F6"/>
          </a:solidFill>
          <a:ln w="19050" cap="flat">
            <a:noFill/>
            <a:round/>
          </a:ln>
        </p:spPr>
        <p:txBody>
          <a:bodyPr spcFirstLastPara="1" wrap="square" lIns="360000" tIns="91425" rIns="91425" bIns="91425" anchor="ctr" anchorCtr="0">
            <a:noAutofit/>
          </a:bodyPr>
          <a:lstStyle/>
          <a:p>
            <a:pPr>
              <a:lnSpc>
                <a:spcPct val="150000"/>
              </a:lnSpc>
              <a:buSzPts val="1200"/>
            </a:pPr>
            <a:r>
              <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ja-JP" altLang="en-US" sz="1600" dirty="0">
                <a:solidFill>
                  <a:srgbClr val="4C4948"/>
                </a:solidFill>
                <a:latin typeface="BIZ UDPゴシック" panose="020B0400000000000000" pitchFamily="50" charset="-128"/>
                <a:ea typeface="BIZ UDPゴシック" panose="020B0400000000000000" pitchFamily="50" charset="-128"/>
                <a:cs typeface="Meiryo"/>
                <a:sym typeface="Meiryo"/>
              </a:rPr>
              <a:t>説明会ご担当者様へ</a:t>
            </a:r>
            <a:endPar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dirty="0">
                <a:solidFill>
                  <a:srgbClr val="4C4948"/>
                </a:solidFill>
                <a:latin typeface="BIZ UDPゴシック" panose="020B0400000000000000" pitchFamily="50" charset="-128"/>
                <a:ea typeface="BIZ UDPゴシック" panose="020B0400000000000000" pitchFamily="50" charset="-128"/>
                <a:cs typeface="Meiryo"/>
                <a:sym typeface="Meiryo"/>
              </a:rPr>
              <a:t>次のページから社内</a:t>
            </a:r>
            <a:r>
              <a:rPr lang="ja-JP" altLang="ja-JP" sz="160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説明会で投影する資料のひな形</a:t>
            </a:r>
            <a:r>
              <a:rPr lang="ja-JP" altLang="en-US" sz="160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です。</a:t>
            </a:r>
            <a:endPar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あくまで雛形ですので、各社様の</a:t>
            </a:r>
            <a:r>
              <a:rPr lang="ja-JP" altLang="ja-JP"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運用に合わせて</a:t>
            </a:r>
            <a:r>
              <a:rPr lang="ja-JP" altLang="en-US"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不要なスライドは修正・削除するなど</a:t>
            </a:r>
            <a:r>
              <a:rPr lang="ja-JP" altLang="en-US" sz="1600"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して</a:t>
            </a:r>
            <a:r>
              <a:rPr lang="ja-JP" altLang="ja-JP"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ご活用ください</a:t>
            </a:r>
            <a:r>
              <a:rPr lang="ja-JP" altLang="en-US"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a:t>
            </a:r>
            <a:endParaRPr lang="en-US" altLang="ja-JP"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endParaRPr lang="en-US" altLang="ja-JP" sz="1600"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i="0" strike="noStrike" cap="none" dirty="0">
                <a:solidFill>
                  <a:srgbClr val="4C4948"/>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スピーカーノートにも話す際のポイントなどを記載しています。必要に応じて編集しご活用ください。</a:t>
            </a:r>
          </a:p>
        </p:txBody>
      </p:sp>
    </p:spTree>
    <p:extLst>
      <p:ext uri="{BB962C8B-B14F-4D97-AF65-F5344CB8AC3E}">
        <p14:creationId xmlns:p14="http://schemas.microsoft.com/office/powerpoint/2010/main" val="3795930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E72180-CE1C-913A-39A6-AD71AAE72A8E}"/>
              </a:ext>
            </a:extLst>
          </p:cNvPr>
          <p:cNvSpPr>
            <a:spLocks noGrp="1"/>
          </p:cNvSpPr>
          <p:nvPr>
            <p:ph type="title"/>
          </p:nvPr>
        </p:nvSpPr>
        <p:spPr/>
        <p:txBody>
          <a:bodyPr/>
          <a:lstStyle/>
          <a:p>
            <a:pPr>
              <a:lnSpc>
                <a:spcPct val="120000"/>
              </a:lnSpc>
            </a:pPr>
            <a:r>
              <a:rPr lang="en-US" altLang="ja-JP" sz="4800" dirty="0"/>
              <a:t>【</a:t>
            </a:r>
            <a:r>
              <a:rPr lang="ja-JP" altLang="en-US" sz="4800" dirty="0"/>
              <a:t>社員向け</a:t>
            </a:r>
            <a:r>
              <a:rPr lang="en-US" altLang="ja-JP" sz="4800" dirty="0"/>
              <a:t>】</a:t>
            </a:r>
            <a:br>
              <a:rPr lang="en-US" altLang="ja-JP" sz="4800" dirty="0"/>
            </a:br>
            <a:r>
              <a:rPr lang="ja-JP" altLang="en-US" sz="4800" dirty="0"/>
              <a:t>インボイス制度対応に関する説明会</a:t>
            </a:r>
            <a:endParaRPr kumimoji="1" lang="ja-JP" altLang="en-US" sz="4800" dirty="0"/>
          </a:p>
        </p:txBody>
      </p:sp>
    </p:spTree>
    <p:extLst>
      <p:ext uri="{BB962C8B-B14F-4D97-AF65-F5344CB8AC3E}">
        <p14:creationId xmlns:p14="http://schemas.microsoft.com/office/powerpoint/2010/main" val="2214102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7101D7-23F6-3D64-F840-8F14577AA803}"/>
              </a:ext>
            </a:extLst>
          </p:cNvPr>
          <p:cNvSpPr>
            <a:spLocks noGrp="1"/>
          </p:cNvSpPr>
          <p:nvPr>
            <p:ph type="title"/>
          </p:nvPr>
        </p:nvSpPr>
        <p:spPr>
          <a:xfrm>
            <a:off x="479424" y="380553"/>
            <a:ext cx="7164000" cy="793750"/>
          </a:xfrm>
        </p:spPr>
        <p:txBody>
          <a:bodyPr/>
          <a:lstStyle/>
          <a:p>
            <a:r>
              <a:rPr kumimoji="1" lang="ja-JP" altLang="en-US" sz="2800" dirty="0"/>
              <a:t>目次</a:t>
            </a:r>
          </a:p>
        </p:txBody>
      </p:sp>
      <p:sp>
        <p:nvSpPr>
          <p:cNvPr id="4" name="スライド番号プレースホルダー 3">
            <a:extLst>
              <a:ext uri="{FF2B5EF4-FFF2-40B4-BE49-F238E27FC236}">
                <a16:creationId xmlns:a16="http://schemas.microsoft.com/office/drawing/2014/main" id="{506293D5-B2DA-6249-F98A-5F9B25AEF629}"/>
              </a:ext>
            </a:extLst>
          </p:cNvPr>
          <p:cNvSpPr>
            <a:spLocks noGrp="1"/>
          </p:cNvSpPr>
          <p:nvPr>
            <p:ph type="sldNum" sz="quarter" idx="12"/>
          </p:nvPr>
        </p:nvSpPr>
        <p:spPr/>
        <p:txBody>
          <a:bodyPr/>
          <a:lstStyle/>
          <a:p>
            <a:fld id="{D8A28372-6A5A-4399-8FC5-CCF396CD4981}" type="slidenum">
              <a:rPr lang="en-GB" smtClean="0"/>
              <a:t>5</a:t>
            </a:fld>
            <a:endParaRPr lang="en-GB"/>
          </a:p>
        </p:txBody>
      </p:sp>
      <p:sp>
        <p:nvSpPr>
          <p:cNvPr id="5" name="テキスト プレースホルダー 2">
            <a:extLst>
              <a:ext uri="{FF2B5EF4-FFF2-40B4-BE49-F238E27FC236}">
                <a16:creationId xmlns:a16="http://schemas.microsoft.com/office/drawing/2014/main" id="{B73A356D-352B-DC24-CCF3-1F9518F38A25}"/>
              </a:ext>
            </a:extLst>
          </p:cNvPr>
          <p:cNvSpPr>
            <a:spLocks noGrp="1"/>
          </p:cNvSpPr>
          <p:nvPr>
            <p:ph type="body" sz="quarter" idx="13"/>
          </p:nvPr>
        </p:nvSpPr>
        <p:spPr>
          <a:xfrm>
            <a:off x="479425" y="1312863"/>
            <a:ext cx="7164388" cy="4492625"/>
          </a:xfrm>
        </p:spPr>
        <p:txBody>
          <a:bodyPr tIns="0"/>
          <a:lstStyle/>
          <a:p>
            <a:pPr marL="0" indent="0" algn="l" rtl="0" eaLnBrk="1" fontAlgn="ctr" latinLnBrk="0" hangingPunct="1">
              <a:lnSpc>
                <a:spcPct val="150000"/>
              </a:lnSpc>
              <a:spcBef>
                <a:spcPts val="0"/>
              </a:spcBef>
              <a:spcAft>
                <a:spcPts val="0"/>
              </a:spcAft>
            </a:pPr>
            <a:r>
              <a:rPr lang="ja-JP" altLang="en-US" sz="2400" dirty="0">
                <a:solidFill>
                  <a:srgbClr val="4C4948"/>
                </a:solidFill>
                <a:latin typeface="BIZ UDPゴシック" panose="020B0400000000000000" pitchFamily="50" charset="-128"/>
                <a:ea typeface="BIZ UDPゴシック" panose="020B0400000000000000" pitchFamily="50" charset="-128"/>
              </a:rPr>
              <a:t> </a:t>
            </a:r>
            <a:r>
              <a:rPr kumimoji="1" lang="ja-JP" altLang="ja-JP" sz="2400" b="1" i="0" u="none" strike="noStrike" kern="1200" dirty="0">
                <a:solidFill>
                  <a:srgbClr val="4C4948"/>
                </a:solidFill>
                <a:effectLst/>
                <a:latin typeface="BIZ UDPゴシック" panose="020B0400000000000000" pitchFamily="50" charset="-128"/>
                <a:ea typeface="BIZ UDPゴシック" panose="020B0400000000000000" pitchFamily="50" charset="-128"/>
              </a:rPr>
              <a:t>インボイス制度とは</a:t>
            </a:r>
            <a:endParaRPr lang="ja-JP" altLang="ja-JP" sz="2400" b="0" i="0" u="none" strike="noStrike" dirty="0">
              <a:effectLst/>
              <a:latin typeface="BIZ UDPゴシック" panose="020B0400000000000000" pitchFamily="50" charset="-128"/>
              <a:ea typeface="BIZ UDPゴシック" panose="020B0400000000000000" pitchFamily="50" charset="-128"/>
            </a:endParaRPr>
          </a:p>
          <a:p>
            <a:pPr marL="0" marR="0" indent="0" algn="l" rtl="0" eaLnBrk="1" fontAlgn="auto" latinLnBrk="0" hangingPunct="1">
              <a:lnSpc>
                <a:spcPct val="150000"/>
              </a:lnSpc>
              <a:spcBef>
                <a:spcPts val="0"/>
              </a:spcBef>
              <a:spcAft>
                <a:spcPts val="0"/>
              </a:spcAft>
            </a:pPr>
            <a:r>
              <a:rPr kumimoji="1" lang="en-US" altLang="ja-JP" sz="2400" b="1" i="0" u="none" strike="noStrike" kern="1200" dirty="0">
                <a:solidFill>
                  <a:srgbClr val="007BC7"/>
                </a:solidFill>
                <a:effectLst/>
                <a:latin typeface="BIZ UDPゴシック" panose="020B0400000000000000" pitchFamily="50" charset="-128"/>
                <a:ea typeface="BIZ UDPゴシック" panose="020B0400000000000000" pitchFamily="50" charset="-128"/>
              </a:rPr>
              <a:t> </a:t>
            </a:r>
            <a:r>
              <a:rPr kumimoji="1" lang="ja-JP" altLang="ja-JP" sz="2400" b="1" i="0" u="none" strike="noStrike" kern="1200" dirty="0">
                <a:solidFill>
                  <a:srgbClr val="4C4948"/>
                </a:solidFill>
                <a:effectLst/>
                <a:latin typeface="BIZ UDPゴシック" panose="020B0400000000000000" pitchFamily="50" charset="-128"/>
                <a:ea typeface="BIZ UDPゴシック" panose="020B0400000000000000" pitchFamily="50" charset="-128"/>
              </a:rPr>
              <a:t>インボイス制度が会社に与える影響</a:t>
            </a:r>
            <a:endParaRPr lang="ja-JP" altLang="ja-JP" sz="2400" b="0" i="0" u="none" strike="noStrike" dirty="0">
              <a:effectLst/>
              <a:latin typeface="BIZ UDPゴシック" panose="020B0400000000000000" pitchFamily="50" charset="-128"/>
              <a:ea typeface="BIZ UDPゴシック" panose="020B0400000000000000" pitchFamily="50" charset="-128"/>
            </a:endParaRPr>
          </a:p>
          <a:p>
            <a:pPr marL="0" marR="0" indent="0" algn="l" rtl="0" eaLnBrk="1" fontAlgn="auto" latinLnBrk="0" hangingPunct="1">
              <a:lnSpc>
                <a:spcPct val="150000"/>
              </a:lnSpc>
              <a:spcBef>
                <a:spcPts val="0"/>
              </a:spcBef>
              <a:spcAft>
                <a:spcPts val="0"/>
              </a:spcAft>
            </a:pPr>
            <a:r>
              <a:rPr kumimoji="1" lang="en-US" altLang="ja-JP" sz="2400" b="1" i="0" u="none" strike="noStrike" kern="1200" dirty="0">
                <a:solidFill>
                  <a:srgbClr val="007BC7"/>
                </a:solidFill>
                <a:effectLst/>
                <a:latin typeface="BIZ UDPゴシック" panose="020B0400000000000000" pitchFamily="50" charset="-128"/>
                <a:ea typeface="BIZ UDPゴシック" panose="020B0400000000000000" pitchFamily="50" charset="-128"/>
              </a:rPr>
              <a:t> </a:t>
            </a:r>
            <a:r>
              <a:rPr kumimoji="1" lang="ja-JP" altLang="ja-JP" sz="2400" b="1" i="0" u="none" strike="noStrike" kern="1200" dirty="0">
                <a:solidFill>
                  <a:srgbClr val="4C4948"/>
                </a:solidFill>
                <a:effectLst/>
                <a:latin typeface="BIZ UDPゴシック" panose="020B0400000000000000" pitchFamily="50" charset="-128"/>
                <a:ea typeface="BIZ UDPゴシック" panose="020B0400000000000000" pitchFamily="50" charset="-128"/>
              </a:rPr>
              <a:t>インボイス制度開始後に行ってほしいこと</a:t>
            </a:r>
            <a:endParaRPr lang="ja-JP" altLang="ja-JP" sz="2400" b="0" i="0" u="none" strike="noStrike" dirty="0">
              <a:effectLst/>
              <a:latin typeface="BIZ UDPゴシック" panose="020B0400000000000000" pitchFamily="50" charset="-128"/>
              <a:ea typeface="BIZ UDPゴシック" panose="020B0400000000000000" pitchFamily="50" charset="-128"/>
            </a:endParaRPr>
          </a:p>
          <a:p>
            <a:pPr marL="0" marR="0" indent="0" algn="l" rtl="0" eaLnBrk="1" fontAlgn="auto" latinLnBrk="0" hangingPunct="1">
              <a:lnSpc>
                <a:spcPct val="150000"/>
              </a:lnSpc>
              <a:spcBef>
                <a:spcPts val="0"/>
              </a:spcBef>
              <a:spcAft>
                <a:spcPts val="0"/>
              </a:spcAft>
            </a:pPr>
            <a:r>
              <a:rPr kumimoji="1" lang="en-US" altLang="ja-JP" sz="2400" b="1" i="0" u="none" strike="noStrike" kern="1200" dirty="0">
                <a:solidFill>
                  <a:srgbClr val="007BC7"/>
                </a:solidFill>
                <a:effectLst/>
                <a:latin typeface="BIZ UDPゴシック" panose="020B0400000000000000" pitchFamily="50" charset="-128"/>
                <a:ea typeface="BIZ UDPゴシック" panose="020B0400000000000000" pitchFamily="50" charset="-128"/>
              </a:rPr>
              <a:t> </a:t>
            </a:r>
            <a:r>
              <a:rPr kumimoji="1" lang="ja-JP" altLang="ja-JP" sz="2400" b="1" i="0" u="none" strike="noStrike" kern="1200" dirty="0">
                <a:solidFill>
                  <a:srgbClr val="4C4948"/>
                </a:solidFill>
                <a:effectLst/>
                <a:latin typeface="BIZ UDPゴシック" panose="020B0400000000000000" pitchFamily="50" charset="-128"/>
                <a:ea typeface="BIZ UDPゴシック" panose="020B0400000000000000" pitchFamily="50" charset="-128"/>
              </a:rPr>
              <a:t>その他に気を付けるポイント</a:t>
            </a:r>
            <a:endParaRPr lang="ja-JP" altLang="ja-JP" sz="2400" b="0" i="0" u="none" strike="noStrike" dirty="0">
              <a:effectLst/>
              <a:latin typeface="BIZ UDPゴシック" panose="020B0400000000000000" pitchFamily="50" charset="-128"/>
              <a:ea typeface="BIZ UDPゴシック" panose="020B0400000000000000" pitchFamily="50" charset="-128"/>
            </a:endParaRPr>
          </a:p>
          <a:p>
            <a:pPr marL="0" marR="0" indent="0" algn="l" rtl="0" eaLnBrk="1" fontAlgn="auto" latinLnBrk="0" hangingPunct="1">
              <a:lnSpc>
                <a:spcPct val="150000"/>
              </a:lnSpc>
              <a:spcBef>
                <a:spcPts val="0"/>
              </a:spcBef>
              <a:spcAft>
                <a:spcPts val="0"/>
              </a:spcAft>
            </a:pPr>
            <a:r>
              <a:rPr kumimoji="1" lang="en-US" altLang="ja-JP" sz="2400" b="1" i="0" u="none" strike="noStrike" kern="1200" dirty="0">
                <a:solidFill>
                  <a:srgbClr val="007BC7"/>
                </a:solidFill>
                <a:effectLst/>
                <a:latin typeface="BIZ UDPゴシック" panose="020B0400000000000000" pitchFamily="50" charset="-128"/>
                <a:ea typeface="BIZ UDPゴシック" panose="020B0400000000000000" pitchFamily="50" charset="-128"/>
              </a:rPr>
              <a:t> </a:t>
            </a:r>
            <a:r>
              <a:rPr kumimoji="1" lang="ja-JP" altLang="ja-JP" sz="2400" b="1" i="0" u="none" strike="noStrike" kern="1200" dirty="0">
                <a:solidFill>
                  <a:srgbClr val="4C4948"/>
                </a:solidFill>
                <a:effectLst/>
                <a:latin typeface="BIZ UDPゴシック" panose="020B0400000000000000" pitchFamily="50" charset="-128"/>
                <a:ea typeface="BIZ UDPゴシック" panose="020B0400000000000000" pitchFamily="50" charset="-128"/>
              </a:rPr>
              <a:t>さいごに</a:t>
            </a:r>
            <a:endParaRPr kumimoji="1" lang="en-US" altLang="ja-JP" sz="2400" b="1" i="0" u="none" strike="noStrike" kern="1200" dirty="0">
              <a:solidFill>
                <a:srgbClr val="4C4948"/>
              </a:solidFill>
              <a:effectLst/>
              <a:latin typeface="BIZ UDPゴシック" panose="020B0400000000000000" pitchFamily="50" charset="-128"/>
              <a:ea typeface="BIZ UDPゴシック" panose="020B0400000000000000" pitchFamily="50" charset="-128"/>
            </a:endParaRPr>
          </a:p>
          <a:p>
            <a:pPr marL="0" marR="0" indent="0" algn="l" rtl="0" eaLnBrk="1" fontAlgn="auto" latinLnBrk="0" hangingPunct="1">
              <a:lnSpc>
                <a:spcPct val="150000"/>
              </a:lnSpc>
              <a:spcBef>
                <a:spcPts val="0"/>
              </a:spcBef>
              <a:spcAft>
                <a:spcPts val="0"/>
              </a:spcAft>
            </a:pPr>
            <a:endParaRPr lang="en-US" altLang="ja-JP" dirty="0">
              <a:solidFill>
                <a:srgbClr val="4C4948"/>
              </a:solidFill>
              <a:latin typeface="BIZ UDPゴシック" panose="020B0400000000000000" pitchFamily="50" charset="-128"/>
              <a:ea typeface="BIZ UDPゴシック" panose="020B0400000000000000" pitchFamily="50" charset="-128"/>
            </a:endParaRPr>
          </a:p>
          <a:p>
            <a:pPr marL="0" marR="0" indent="0" algn="l" rtl="0" eaLnBrk="1" fontAlgn="auto" latinLnBrk="0" hangingPunct="1">
              <a:lnSpc>
                <a:spcPct val="150000"/>
              </a:lnSpc>
              <a:spcBef>
                <a:spcPts val="0"/>
              </a:spcBef>
              <a:spcAft>
                <a:spcPts val="0"/>
              </a:spcAft>
            </a:pPr>
            <a:endParaRPr lang="en-US" altLang="ja-JP" sz="2400" b="0" i="0" u="none" strike="noStrike" dirty="0">
              <a:solidFill>
                <a:srgbClr val="4C4948"/>
              </a:solidFill>
              <a:effectLst/>
              <a:latin typeface="BIZ UDPゴシック" panose="020B0400000000000000" pitchFamily="50" charset="-128"/>
              <a:ea typeface="BIZ UDPゴシック" panose="020B0400000000000000" pitchFamily="50" charset="-128"/>
            </a:endParaRPr>
          </a:p>
          <a:p>
            <a:pPr marL="0" indent="0">
              <a:lnSpc>
                <a:spcPct val="150000"/>
              </a:lnSpc>
              <a:spcAft>
                <a:spcPts val="0"/>
              </a:spcAft>
              <a:buNone/>
            </a:pPr>
            <a:r>
              <a:rPr lang="ja-JP" altLang="en-US" sz="2400" b="1"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○月○日　　経理部</a:t>
            </a:r>
            <a:endParaRPr lang="ja-JP" altLang="ja-JP" sz="2400" b="0" i="0" u="none" strike="noStrike" dirty="0">
              <a:effectLst/>
              <a:latin typeface="BIZ UDPゴシック" panose="020B0400000000000000" pitchFamily="50" charset="-128"/>
              <a:ea typeface="BIZ UDPゴシック" panose="020B0400000000000000" pitchFamily="50" charset="-128"/>
            </a:endParaRPr>
          </a:p>
          <a:p>
            <a:pPr marL="0" indent="0">
              <a:lnSpc>
                <a:spcPct val="150000"/>
              </a:lnSpc>
              <a:spcAft>
                <a:spcPts val="0"/>
              </a:spcAft>
              <a:buNone/>
            </a:pPr>
            <a:endParaRPr kumimoji="1" lang="ja-JP" altLang="en-US" sz="3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08182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5902325" cy="1613234"/>
          </a:xfrm>
        </p:spPr>
        <p:txBody>
          <a:bodyPr/>
          <a:lstStyle/>
          <a:p>
            <a:pPr>
              <a:lnSpc>
                <a:spcPct val="120000"/>
              </a:lnSpc>
            </a:pPr>
            <a:r>
              <a:rPr kumimoji="1" lang="en-US" altLang="ja-JP" sz="3200" dirty="0"/>
              <a:t>1.</a:t>
            </a:r>
            <a:r>
              <a:rPr kumimoji="1" lang="ja-JP" altLang="en-US" sz="3200" dirty="0"/>
              <a:t>インボイス制度とは</a:t>
            </a:r>
          </a:p>
        </p:txBody>
      </p:sp>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6</a:t>
            </a:fld>
            <a:endParaRPr lang="en-GB"/>
          </a:p>
        </p:txBody>
      </p:sp>
    </p:spTree>
    <p:extLst>
      <p:ext uri="{BB962C8B-B14F-4D97-AF65-F5344CB8AC3E}">
        <p14:creationId xmlns:p14="http://schemas.microsoft.com/office/powerpoint/2010/main" val="47967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D4B052-D8EF-DC1E-39C1-02632C71075F}"/>
              </a:ext>
            </a:extLst>
          </p:cNvPr>
          <p:cNvSpPr>
            <a:spLocks noGrp="1"/>
          </p:cNvSpPr>
          <p:nvPr>
            <p:ph type="title"/>
          </p:nvPr>
        </p:nvSpPr>
        <p:spPr>
          <a:xfrm>
            <a:off x="479425" y="383150"/>
            <a:ext cx="9507855" cy="793750"/>
          </a:xfrm>
        </p:spPr>
        <p:txBody>
          <a:bodyPr/>
          <a:lstStyle/>
          <a:p>
            <a:r>
              <a:rPr lang="ja-JP" altLang="en-US" sz="2800" dirty="0"/>
              <a:t>インボイス制度とは</a:t>
            </a:r>
            <a:endParaRPr kumimoji="1" lang="ja-JP" altLang="en-US" dirty="0"/>
          </a:p>
        </p:txBody>
      </p:sp>
      <p:sp>
        <p:nvSpPr>
          <p:cNvPr id="6" name="正方形/長方形 5">
            <a:extLst>
              <a:ext uri="{FF2B5EF4-FFF2-40B4-BE49-F238E27FC236}">
                <a16:creationId xmlns:a16="http://schemas.microsoft.com/office/drawing/2014/main" id="{DE61512F-3C99-FAD8-A488-97F86395D191}"/>
              </a:ext>
            </a:extLst>
          </p:cNvPr>
          <p:cNvSpPr/>
          <p:nvPr/>
        </p:nvSpPr>
        <p:spPr>
          <a:xfrm>
            <a:off x="5117596" y="5276306"/>
            <a:ext cx="6156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2" name="コンテンツ プレースホルダー 2">
            <a:extLst>
              <a:ext uri="{FF2B5EF4-FFF2-40B4-BE49-F238E27FC236}">
                <a16:creationId xmlns:a16="http://schemas.microsoft.com/office/drawing/2014/main" id="{24E82C17-8392-7240-478B-DC8890CCB554}"/>
              </a:ext>
            </a:extLst>
          </p:cNvPr>
          <p:cNvSpPr txBox="1">
            <a:spLocks/>
          </p:cNvSpPr>
          <p:nvPr/>
        </p:nvSpPr>
        <p:spPr>
          <a:xfrm>
            <a:off x="479427" y="1376363"/>
            <a:ext cx="11233148" cy="896744"/>
          </a:xfrm>
          <a:prstGeom prst="rect">
            <a:avLst/>
          </a:prstGeom>
        </p:spPr>
        <p:txBody>
          <a:bodyPr vert="horz" lIns="0" tIns="0" rIns="0" bIns="0" rtlCol="0" anchor="t" anchorCtr="0">
            <a:noAutofit/>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3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3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23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53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9pPr>
          </a:lstStyle>
          <a:p>
            <a:pPr lvl="4" indent="-360000"/>
            <a:r>
              <a:rPr lang="ja-JP" altLang="en-US"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インボイス制度とは</a:t>
            </a:r>
            <a:r>
              <a:rPr lang="en-US" altLang="ja-JP"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2023</a:t>
            </a:r>
            <a:r>
              <a:rPr lang="ja-JP" altLang="en-US"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年</a:t>
            </a:r>
            <a:r>
              <a:rPr lang="en-US" altLang="ja-JP"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10</a:t>
            </a:r>
            <a:r>
              <a:rPr lang="ja-JP" altLang="en-US"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月より施行の </a:t>
            </a:r>
            <a:r>
              <a:rPr lang="ja-JP" altLang="en-US" sz="1800" b="1"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インボイス（＝適格請求書）</a:t>
            </a:r>
            <a:r>
              <a:rPr lang="ja-JP" altLang="en-US"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のやり取りを前提とした、</a:t>
            </a:r>
            <a:endParaRPr lang="en-US" altLang="ja-JP"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lvl="4" indent="-360000"/>
            <a:r>
              <a:rPr lang="ja-JP" altLang="en-US" sz="1800" b="1"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消費税に関する新しいルール</a:t>
            </a:r>
            <a:r>
              <a:rPr lang="ja-JP" altLang="en-US" sz="1800" b="0" i="0" u="none" strike="noStrike" cap="none" dirty="0">
                <a:solidFill>
                  <a:srgbClr val="4C4948"/>
                </a:solidFill>
                <a:latin typeface="BIZ UDPゴシック" panose="020B0400000000000000" pitchFamily="50" charset="-128"/>
                <a:ea typeface="BIZ UDPゴシック" panose="020B0400000000000000" pitchFamily="50" charset="-128"/>
                <a:cs typeface="Meiryo"/>
                <a:sym typeface="Meiryo"/>
              </a:rPr>
              <a:t>です。</a:t>
            </a:r>
            <a:endParaRPr lang="en-US" altLang="ja-JP" sz="1400" dirty="0">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8CC626FD-8FE2-5CDD-8FD1-CC301DBED18D}"/>
              </a:ext>
            </a:extLst>
          </p:cNvPr>
          <p:cNvSpPr>
            <a:spLocks noGrp="1"/>
          </p:cNvSpPr>
          <p:nvPr>
            <p:ph type="sldNum" sz="quarter" idx="12"/>
          </p:nvPr>
        </p:nvSpPr>
        <p:spPr/>
        <p:txBody>
          <a:bodyPr/>
          <a:lstStyle/>
          <a:p>
            <a:fld id="{D8A28372-6A5A-4399-8FC5-CCF396CD4981}" type="slidenum">
              <a:rPr lang="en-GB" smtClean="0"/>
              <a:t>7</a:t>
            </a:fld>
            <a:endParaRPr lang="en-GB"/>
          </a:p>
        </p:txBody>
      </p:sp>
      <p:sp>
        <p:nvSpPr>
          <p:cNvPr id="17" name="正方形/長方形 16">
            <a:extLst>
              <a:ext uri="{FF2B5EF4-FFF2-40B4-BE49-F238E27FC236}">
                <a16:creationId xmlns:a16="http://schemas.microsoft.com/office/drawing/2014/main" id="{7439E8BB-F314-6CC5-C6E8-3F1FE32D6407}"/>
              </a:ext>
            </a:extLst>
          </p:cNvPr>
          <p:cNvSpPr/>
          <p:nvPr/>
        </p:nvSpPr>
        <p:spPr>
          <a:xfrm>
            <a:off x="5040348" y="1709874"/>
            <a:ext cx="2592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8" name="正方形/長方形 17">
            <a:extLst>
              <a:ext uri="{FF2B5EF4-FFF2-40B4-BE49-F238E27FC236}">
                <a16:creationId xmlns:a16="http://schemas.microsoft.com/office/drawing/2014/main" id="{33D193B5-8D81-9FE0-7450-0EA015A21C0B}"/>
              </a:ext>
            </a:extLst>
          </p:cNvPr>
          <p:cNvSpPr/>
          <p:nvPr/>
        </p:nvSpPr>
        <p:spPr>
          <a:xfrm>
            <a:off x="520101" y="2073431"/>
            <a:ext cx="2873252"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9" name="Google Shape;316;g2170aa7e1d3_1_156">
            <a:extLst>
              <a:ext uri="{FF2B5EF4-FFF2-40B4-BE49-F238E27FC236}">
                <a16:creationId xmlns:a16="http://schemas.microsoft.com/office/drawing/2014/main" id="{3BB0EBA0-528C-118C-C641-770E2AD59F7D}"/>
              </a:ext>
            </a:extLst>
          </p:cNvPr>
          <p:cNvSpPr/>
          <p:nvPr/>
        </p:nvSpPr>
        <p:spPr>
          <a:xfrm>
            <a:off x="894966" y="2834135"/>
            <a:ext cx="3207949" cy="1350297"/>
          </a:xfrm>
          <a:prstGeom prst="rect">
            <a:avLst/>
          </a:prstGeom>
          <a:solidFill>
            <a:srgbClr val="F6F6F6"/>
          </a:solidFill>
          <a:ln>
            <a:noFill/>
          </a:ln>
        </p:spPr>
        <p:txBody>
          <a:bodyPr spcFirstLastPara="1" wrap="square" lIns="91425" tIns="91425" rIns="91425" bIns="91425" anchor="ctr" anchorCtr="0">
            <a:noAutofit/>
          </a:bodyPr>
          <a:lstStyle/>
          <a:p>
            <a:pPr algn="ctr">
              <a:lnSpc>
                <a:spcPct val="150000"/>
              </a:lnSpc>
              <a:buClr>
                <a:srgbClr val="000000"/>
              </a:buClr>
              <a:buSzPts val="1400"/>
            </a:pPr>
            <a:r>
              <a:rPr lang="ja-JP" altLang="en-US" dirty="0">
                <a:solidFill>
                  <a:srgbClr val="4C4948"/>
                </a:solidFill>
              </a:rPr>
              <a:t>これまで受け取ってきた</a:t>
            </a:r>
          </a:p>
          <a:p>
            <a:pPr algn="ctr">
              <a:lnSpc>
                <a:spcPct val="150000"/>
              </a:lnSpc>
              <a:buClr>
                <a:srgbClr val="000000"/>
              </a:buClr>
              <a:buSzPts val="1400"/>
            </a:pPr>
            <a:r>
              <a:rPr lang="ja-JP" altLang="en-US" b="1" dirty="0">
                <a:solidFill>
                  <a:srgbClr val="4C4948"/>
                </a:solidFill>
              </a:rPr>
              <a:t>領収書</a:t>
            </a:r>
            <a:r>
              <a:rPr lang="ja-JP" altLang="en-US" dirty="0">
                <a:solidFill>
                  <a:srgbClr val="4C4948"/>
                </a:solidFill>
              </a:rPr>
              <a:t>や</a:t>
            </a:r>
            <a:r>
              <a:rPr lang="ja-JP" altLang="en-US" b="1" dirty="0">
                <a:solidFill>
                  <a:srgbClr val="4C4948"/>
                </a:solidFill>
              </a:rPr>
              <a:t>請求書</a:t>
            </a:r>
            <a:endParaRPr lang="ja-JP" altLang="en-US" sz="1600" b="1" i="0" u="none" strike="noStrike" cap="none" dirty="0">
              <a:solidFill>
                <a:srgbClr val="4C4948"/>
              </a:solidFill>
              <a:latin typeface="Meiryo"/>
              <a:ea typeface="Meiryo"/>
              <a:cs typeface="Meiryo"/>
              <a:sym typeface="Meiryo"/>
            </a:endParaRPr>
          </a:p>
        </p:txBody>
      </p:sp>
      <p:sp>
        <p:nvSpPr>
          <p:cNvPr id="20" name="Google Shape;416;p4">
            <a:extLst>
              <a:ext uri="{FF2B5EF4-FFF2-40B4-BE49-F238E27FC236}">
                <a16:creationId xmlns:a16="http://schemas.microsoft.com/office/drawing/2014/main" id="{1A3EDC1D-EA78-04E6-DE2C-BDCF73DE1965}"/>
              </a:ext>
            </a:extLst>
          </p:cNvPr>
          <p:cNvSpPr/>
          <p:nvPr/>
        </p:nvSpPr>
        <p:spPr>
          <a:xfrm>
            <a:off x="4199638" y="3097572"/>
            <a:ext cx="3167164" cy="720522"/>
          </a:xfrm>
          <a:prstGeom prst="roundRect">
            <a:avLst/>
          </a:prstGeom>
          <a:noFill/>
          <a:ln w="28575"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Clr>
                <a:srgbClr val="000000"/>
              </a:buClr>
              <a:buSzPts val="2600"/>
              <a:buFont typeface="Arial"/>
              <a:buNone/>
            </a:pPr>
            <a:r>
              <a:rPr lang="ja-JP" altLang="en-US" sz="1600" b="1" i="0" u="none" strike="noStrike" cap="none" dirty="0">
                <a:solidFill>
                  <a:srgbClr val="007BC7"/>
                </a:solidFill>
                <a:latin typeface="BIZ UDPゴシック" panose="020B0400000000000000" pitchFamily="50" charset="-128"/>
                <a:ea typeface="BIZ UDPゴシック" panose="020B0400000000000000" pitchFamily="50" charset="-128"/>
                <a:cs typeface="Meiryo"/>
                <a:sym typeface="Meiryo"/>
              </a:rPr>
              <a:t>いくつかの新たな情報を追加</a:t>
            </a:r>
            <a:endParaRPr sz="1600" b="1" i="0" u="none" strike="noStrike" cap="none" dirty="0">
              <a:solidFill>
                <a:srgbClr val="007BC7"/>
              </a:solidFill>
              <a:latin typeface="BIZ UDPゴシック" panose="020B0400000000000000" pitchFamily="50" charset="-128"/>
              <a:ea typeface="BIZ UDPゴシック" panose="020B0400000000000000" pitchFamily="50" charset="-128"/>
              <a:cs typeface="Meiryo"/>
              <a:sym typeface="Meiryo"/>
            </a:endParaRPr>
          </a:p>
        </p:txBody>
      </p:sp>
      <p:sp>
        <p:nvSpPr>
          <p:cNvPr id="21" name="Google Shape;316;g2170aa7e1d3_1_156">
            <a:extLst>
              <a:ext uri="{FF2B5EF4-FFF2-40B4-BE49-F238E27FC236}">
                <a16:creationId xmlns:a16="http://schemas.microsoft.com/office/drawing/2014/main" id="{89A213FD-6D3F-58EB-1650-DC2C3277F612}"/>
              </a:ext>
            </a:extLst>
          </p:cNvPr>
          <p:cNvSpPr/>
          <p:nvPr/>
        </p:nvSpPr>
        <p:spPr>
          <a:xfrm>
            <a:off x="7512849" y="2840474"/>
            <a:ext cx="3321769" cy="1350296"/>
          </a:xfrm>
          <a:prstGeom prst="rect">
            <a:avLst/>
          </a:prstGeom>
          <a:solidFill>
            <a:srgbClr val="EDF7F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b="1" dirty="0">
                <a:solidFill>
                  <a:schemeClr val="accent1"/>
                </a:solidFill>
              </a:rPr>
              <a:t>インボイス</a:t>
            </a:r>
            <a:r>
              <a:rPr lang="ja-JP" altLang="en-US" sz="1600" dirty="0">
                <a:solidFill>
                  <a:srgbClr val="4C4948"/>
                </a:solidFill>
              </a:rPr>
              <a:t>（＝適格請求書）</a:t>
            </a:r>
            <a:endParaRPr sz="1600" b="0" i="0" u="none" strike="noStrike" cap="none" dirty="0">
              <a:solidFill>
                <a:srgbClr val="4C4948"/>
              </a:solidFill>
              <a:latin typeface="Meiryo"/>
              <a:ea typeface="Meiryo"/>
              <a:cs typeface="Meiryo"/>
              <a:sym typeface="Meiryo"/>
            </a:endParaRPr>
          </a:p>
        </p:txBody>
      </p:sp>
      <p:sp>
        <p:nvSpPr>
          <p:cNvPr id="22" name="Google Shape;68;p6">
            <a:extLst>
              <a:ext uri="{FF2B5EF4-FFF2-40B4-BE49-F238E27FC236}">
                <a16:creationId xmlns:a16="http://schemas.microsoft.com/office/drawing/2014/main" id="{B5DB8FA5-FC62-14DF-76B3-1C05C32346AA}"/>
              </a:ext>
            </a:extLst>
          </p:cNvPr>
          <p:cNvSpPr/>
          <p:nvPr/>
        </p:nvSpPr>
        <p:spPr>
          <a:xfrm>
            <a:off x="479425" y="5220746"/>
            <a:ext cx="11233150" cy="1164911"/>
          </a:xfrm>
          <a:prstGeom prst="rect">
            <a:avLst/>
          </a:prstGeom>
          <a:solidFill>
            <a:srgbClr val="F6F6F6"/>
          </a:solidFill>
          <a:ln>
            <a:noFill/>
          </a:ln>
        </p:spPr>
        <p:txBody>
          <a:bodyPr spcFirstLastPara="1" wrap="square" lIns="95972" tIns="47973" rIns="95972" bIns="47973" anchor="ctr" anchorCtr="0">
            <a:noAutofit/>
          </a:bodyPr>
          <a:lstStyle/>
          <a:p>
            <a:pPr>
              <a:lnSpc>
                <a:spcPct val="120000"/>
              </a:lnSpc>
            </a:pPr>
            <a:r>
              <a:rPr lang="en-US" altLang="ja-JP" sz="1600" b="1" dirty="0">
                <a:solidFill>
                  <a:schemeClr val="accent1"/>
                </a:solidFill>
                <a:latin typeface="BIZ UDPゴシック" panose="020B0400000000000000" pitchFamily="50" charset="-128"/>
                <a:ea typeface="BIZ UDPゴシック" panose="020B0400000000000000" pitchFamily="50" charset="-128"/>
                <a:cs typeface="Meiryo"/>
                <a:sym typeface="Meiryo"/>
              </a:rPr>
              <a:t>Tips</a:t>
            </a:r>
            <a:endParaRPr lang="en-US" altLang="ja-JP" sz="16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適格“請求書”という名前ですが、必要な情報さえ揃っていれば名称が「領収書」や「支払明細書」などであっても、「インボイス」となります。</a:t>
            </a:r>
            <a:endParaRPr lang="en-US" altLang="ja-JP" sz="14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200000"/>
              </a:lnSpc>
            </a:pPr>
            <a:r>
              <a:rPr lang="ja-JP" altLang="en-US" sz="1400" b="0" i="0" u="none" strike="noStrike" cap="none" dirty="0">
                <a:latin typeface="BIZ UDPゴシック" panose="020B0400000000000000" pitchFamily="50" charset="-128"/>
                <a:ea typeface="BIZ UDPゴシック" panose="020B0400000000000000" pitchFamily="50" charset="-128"/>
                <a:cs typeface="Meiryo"/>
                <a:sym typeface="Meiryo"/>
              </a:rPr>
              <a:t>詳細：国税庁</a:t>
            </a:r>
            <a:r>
              <a:rPr lang="en-US" altLang="ja-JP" sz="1400" b="0" i="0" u="none" strike="noStrike" cap="none" dirty="0">
                <a:latin typeface="BIZ UDPゴシック" panose="020B0400000000000000" pitchFamily="50" charset="-128"/>
                <a:ea typeface="BIZ UDPゴシック" panose="020B0400000000000000" pitchFamily="50" charset="-128"/>
                <a:cs typeface="Meiryo"/>
                <a:sym typeface="Meiryo"/>
              </a:rPr>
              <a:t>『</a:t>
            </a:r>
            <a:r>
              <a:rPr lang="ja-JP" altLang="en-US" sz="1400" b="0" i="0" u="sng" strike="noStrike" cap="none" dirty="0">
                <a:solidFill>
                  <a:srgbClr val="007BC7"/>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インボイス制度公表サイト</a:t>
            </a:r>
            <a:r>
              <a:rPr lang="en-US" altLang="ja-JP" sz="1400" b="0" i="0" u="none" strike="noStrike" cap="none" dirty="0">
                <a:latin typeface="BIZ UDPゴシック" panose="020B0400000000000000" pitchFamily="50" charset="-128"/>
                <a:ea typeface="BIZ UDPゴシック" panose="020B0400000000000000" pitchFamily="50" charset="-128"/>
                <a:cs typeface="Meiryo"/>
                <a:sym typeface="Meiryo"/>
              </a:rPr>
              <a:t>』</a:t>
            </a:r>
            <a:r>
              <a:rPr lang="ja-JP" altLang="en-US" sz="1400" b="0" i="0" u="none" strike="noStrike" cap="none" dirty="0">
                <a:latin typeface="BIZ UDPゴシック" panose="020B0400000000000000" pitchFamily="50" charset="-128"/>
                <a:ea typeface="BIZ UDPゴシック" panose="020B0400000000000000" pitchFamily="50" charset="-128"/>
                <a:cs typeface="Meiryo"/>
                <a:sym typeface="Meiryo"/>
              </a:rPr>
              <a:t>　オンライン説明会、コールセンター、</a:t>
            </a:r>
            <a:r>
              <a:rPr lang="en-US" altLang="ja-JP" sz="1400" b="0" i="0" u="none" strike="noStrike" cap="none" dirty="0">
                <a:latin typeface="BIZ UDPゴシック" panose="020B0400000000000000" pitchFamily="50" charset="-128"/>
                <a:ea typeface="BIZ UDPゴシック" panose="020B0400000000000000" pitchFamily="50" charset="-128"/>
                <a:cs typeface="Meiryo"/>
                <a:sym typeface="Meiryo"/>
              </a:rPr>
              <a:t>Q&amp;A</a:t>
            </a:r>
            <a:endParaRPr lang="en-US" altLang="ja-JP" sz="1400"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cxnSp>
        <p:nvCxnSpPr>
          <p:cNvPr id="28" name="直線矢印コネクタ 27">
            <a:extLst>
              <a:ext uri="{FF2B5EF4-FFF2-40B4-BE49-F238E27FC236}">
                <a16:creationId xmlns:a16="http://schemas.microsoft.com/office/drawing/2014/main" id="{24F0CB88-D3EC-9D95-CA0B-EE63B0EFEB89}"/>
              </a:ext>
            </a:extLst>
          </p:cNvPr>
          <p:cNvCxnSpPr>
            <a:cxnSpLocks/>
          </p:cNvCxnSpPr>
          <p:nvPr/>
        </p:nvCxnSpPr>
        <p:spPr>
          <a:xfrm>
            <a:off x="4230218" y="3630546"/>
            <a:ext cx="3106005"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7973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D4B052-D8EF-DC1E-39C1-02632C71075F}"/>
              </a:ext>
            </a:extLst>
          </p:cNvPr>
          <p:cNvSpPr>
            <a:spLocks noGrp="1"/>
          </p:cNvSpPr>
          <p:nvPr>
            <p:ph type="title"/>
          </p:nvPr>
        </p:nvSpPr>
        <p:spPr>
          <a:xfrm>
            <a:off x="479425" y="383150"/>
            <a:ext cx="9507855" cy="793750"/>
          </a:xfrm>
        </p:spPr>
        <p:txBody>
          <a:bodyPr/>
          <a:lstStyle/>
          <a:p>
            <a:r>
              <a:rPr lang="ja-JP" altLang="en-US" sz="2800" dirty="0"/>
              <a:t>インボイス制度（＝適格請求書）とは</a:t>
            </a:r>
            <a:endParaRPr kumimoji="1" lang="ja-JP" altLang="en-US" dirty="0"/>
          </a:p>
        </p:txBody>
      </p:sp>
      <p:sp>
        <p:nvSpPr>
          <p:cNvPr id="12" name="コンテンツ プレースホルダー 2">
            <a:extLst>
              <a:ext uri="{FF2B5EF4-FFF2-40B4-BE49-F238E27FC236}">
                <a16:creationId xmlns:a16="http://schemas.microsoft.com/office/drawing/2014/main" id="{24E82C17-8392-7240-478B-DC8890CCB554}"/>
              </a:ext>
            </a:extLst>
          </p:cNvPr>
          <p:cNvSpPr txBox="1">
            <a:spLocks/>
          </p:cNvSpPr>
          <p:nvPr/>
        </p:nvSpPr>
        <p:spPr>
          <a:xfrm>
            <a:off x="479427" y="1376363"/>
            <a:ext cx="11233148" cy="414521"/>
          </a:xfrm>
          <a:prstGeom prst="rect">
            <a:avLst/>
          </a:prstGeom>
        </p:spPr>
        <p:txBody>
          <a:bodyPr vert="horz" lIns="0" tIns="0" rIns="0" bIns="0" rtlCol="0" anchor="t" anchorCtr="0">
            <a:noAutofit/>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3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3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23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53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9pPr>
          </a:lstStyle>
          <a:p>
            <a:pPr lvl="4" indent="-360000"/>
            <a:r>
              <a:rPr lang="ja-JP" altLang="en-US" sz="1600" dirty="0">
                <a:latin typeface="BIZ UDPゴシック" panose="020B0400000000000000" pitchFamily="50" charset="-128"/>
                <a:ea typeface="BIZ UDPゴシック" panose="020B0400000000000000" pitchFamily="50" charset="-128"/>
              </a:rPr>
              <a:t>インボイス（</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適格請求書）は、売り手が買い手に対し、正確な適用税率や消費税額などを伝える手段です。</a:t>
            </a:r>
          </a:p>
          <a:p>
            <a:pPr lvl="4" indent="-360000"/>
            <a:endParaRPr lang="en-US" altLang="ja-JP" sz="1600" dirty="0">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8CC626FD-8FE2-5CDD-8FD1-CC301DBED18D}"/>
              </a:ext>
            </a:extLst>
          </p:cNvPr>
          <p:cNvSpPr>
            <a:spLocks noGrp="1"/>
          </p:cNvSpPr>
          <p:nvPr>
            <p:ph type="sldNum" sz="quarter" idx="12"/>
          </p:nvPr>
        </p:nvSpPr>
        <p:spPr/>
        <p:txBody>
          <a:bodyPr/>
          <a:lstStyle/>
          <a:p>
            <a:fld id="{D8A28372-6A5A-4399-8FC5-CCF396CD4981}" type="slidenum">
              <a:rPr lang="en-GB" smtClean="0"/>
              <a:t>8</a:t>
            </a:fld>
            <a:endParaRPr lang="en-GB"/>
          </a:p>
        </p:txBody>
      </p:sp>
      <p:sp>
        <p:nvSpPr>
          <p:cNvPr id="21" name="Google Shape;316;g2170aa7e1d3_1_156">
            <a:extLst>
              <a:ext uri="{FF2B5EF4-FFF2-40B4-BE49-F238E27FC236}">
                <a16:creationId xmlns:a16="http://schemas.microsoft.com/office/drawing/2014/main" id="{89A213FD-6D3F-58EB-1650-DC2C3277F612}"/>
              </a:ext>
            </a:extLst>
          </p:cNvPr>
          <p:cNvSpPr/>
          <p:nvPr/>
        </p:nvSpPr>
        <p:spPr>
          <a:xfrm>
            <a:off x="8307977" y="2823983"/>
            <a:ext cx="3404598" cy="2702833"/>
          </a:xfrm>
          <a:prstGeom prst="rect">
            <a:avLst/>
          </a:prstGeom>
          <a:solidFill>
            <a:srgbClr val="EDF7FF"/>
          </a:solidFill>
          <a:ln>
            <a:noFill/>
          </a:ln>
        </p:spPr>
        <p:txBody>
          <a:bodyPr spcFirstLastPara="1" wrap="square" lIns="91425" tIns="91425" rIns="91425" bIns="91425" anchor="ctr" anchorCtr="0">
            <a:noAutofit/>
          </a:bodyPr>
          <a:lstStyle/>
          <a:p>
            <a:pPr>
              <a:lnSpc>
                <a:spcPct val="150000"/>
              </a:lnSpc>
              <a:buClr>
                <a:schemeClr val="accent2"/>
              </a:buClr>
              <a:buSzPts val="2000"/>
            </a:pPr>
            <a:r>
              <a:rPr lang="ja-JP" altLang="en-US" b="1" dirty="0">
                <a:solidFill>
                  <a:schemeClr val="accent1"/>
                </a:solidFill>
                <a:latin typeface="BIZ UDPゴシック" panose="020B0400000000000000" pitchFamily="50" charset="-128"/>
                <a:ea typeface="BIZ UDPゴシック" panose="020B0400000000000000" pitchFamily="50" charset="-128"/>
                <a:sym typeface="Meiryo"/>
              </a:rPr>
              <a:t>　　　</a:t>
            </a:r>
            <a:r>
              <a:rPr lang="en-US" altLang="ja-JP" sz="1600" b="1" dirty="0">
                <a:solidFill>
                  <a:schemeClr val="tx2"/>
                </a:solidFill>
                <a:sym typeface="Meiryo"/>
              </a:rPr>
              <a:t>Point</a:t>
            </a:r>
          </a:p>
          <a:p>
            <a:pPr marL="0" marR="0" lvl="0" indent="0" algn="ctr" rtl="0">
              <a:lnSpc>
                <a:spcPct val="150000"/>
              </a:lnSpc>
              <a:spcBef>
                <a:spcPts val="0"/>
              </a:spcBef>
              <a:spcAft>
                <a:spcPts val="0"/>
              </a:spcAft>
              <a:buClr>
                <a:schemeClr val="accent2"/>
              </a:buClr>
              <a:buSzPts val="2000"/>
              <a:buFont typeface="Arial"/>
              <a:buNone/>
            </a:pPr>
            <a:r>
              <a:rPr lang="ja-JP" altLang="en-US" sz="1600" dirty="0">
                <a:latin typeface="BIZ UDPゴシック" panose="020B0400000000000000" pitchFamily="50" charset="-128"/>
                <a:ea typeface="BIZ UDPゴシック" panose="020B0400000000000000" pitchFamily="50" charset="-128"/>
                <a:cs typeface="Meiryo"/>
                <a:sym typeface="Meiryo"/>
              </a:rPr>
              <a:t>従来の領収書や請求書に</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50000"/>
              </a:lnSpc>
              <a:spcBef>
                <a:spcPts val="0"/>
              </a:spcBef>
              <a:spcAft>
                <a:spcPts val="0"/>
              </a:spcAft>
              <a:buClr>
                <a:schemeClr val="accent2"/>
              </a:buClr>
              <a:buSzPts val="2000"/>
              <a:buFont typeface="Arial"/>
              <a:buNone/>
            </a:pPr>
            <a:r>
              <a:rPr lang="ja-JP" altLang="en-US" sz="1600" dirty="0">
                <a:latin typeface="BIZ UDPゴシック" panose="020B0400000000000000" pitchFamily="50" charset="-128"/>
                <a:ea typeface="BIZ UDPゴシック" panose="020B0400000000000000" pitchFamily="50" charset="-128"/>
                <a:cs typeface="Meiryo"/>
                <a:sym typeface="Meiryo"/>
              </a:rPr>
              <a:t>以下の情報が増えます</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50000"/>
              </a:lnSpc>
              <a:spcBef>
                <a:spcPts val="0"/>
              </a:spcBef>
              <a:spcAft>
                <a:spcPts val="0"/>
              </a:spcAft>
              <a:buClr>
                <a:schemeClr val="accent2"/>
              </a:buClr>
              <a:buSzPts val="2000"/>
              <a:buFont typeface="Arial"/>
              <a:buNone/>
            </a:pPr>
            <a:endParaRPr lang="ja-JP" altLang="en-US" sz="1050" i="0" u="none" strike="noStrike" cap="none" dirty="0">
              <a:latin typeface="BIZ UDPゴシック" panose="020B0400000000000000" pitchFamily="50" charset="-128"/>
              <a:ea typeface="BIZ UDPゴシック" panose="020B0400000000000000" pitchFamily="50" charset="-128"/>
              <a:cs typeface="Meiryo"/>
              <a:sym typeface="Meiryo"/>
            </a:endParaRPr>
          </a:p>
          <a:p>
            <a:pPr marL="0" marR="0" lvl="0" indent="0" rtl="0">
              <a:lnSpc>
                <a:spcPct val="150000"/>
              </a:lnSpc>
              <a:spcBef>
                <a:spcPts val="0"/>
              </a:spcBef>
              <a:spcAft>
                <a:spcPts val="0"/>
              </a:spcAft>
              <a:buClr>
                <a:schemeClr val="accent2"/>
              </a:buClr>
              <a:buSzPts val="2000"/>
              <a:buFont typeface="Arial"/>
              <a:buNone/>
            </a:pPr>
            <a:r>
              <a:rPr lang="ja-JP" altLang="en-US" sz="1600" b="1" dirty="0">
                <a:latin typeface="BIZ UDPゴシック" panose="020B0400000000000000" pitchFamily="50" charset="-128"/>
                <a:ea typeface="BIZ UDPゴシック" panose="020B0400000000000000" pitchFamily="50" charset="-128"/>
                <a:cs typeface="Meiryo"/>
                <a:sym typeface="Meiryo"/>
              </a:rPr>
              <a:t>  ⑦</a:t>
            </a:r>
            <a:r>
              <a:rPr lang="ja-JP" altLang="en-US" sz="1600" b="1" i="0" u="none" strike="noStrike" cap="none" dirty="0">
                <a:latin typeface="BIZ UDPゴシック" panose="020B0400000000000000" pitchFamily="50" charset="-128"/>
                <a:ea typeface="BIZ UDPゴシック" panose="020B0400000000000000" pitchFamily="50" charset="-128"/>
                <a:cs typeface="Meiryo"/>
                <a:sym typeface="Meiryo"/>
              </a:rPr>
              <a:t>事業者登録番号</a:t>
            </a:r>
            <a:r>
              <a:rPr lang="ja-JP" altLang="en-US" sz="1600" b="1" dirty="0">
                <a:latin typeface="BIZ UDPゴシック" panose="020B0400000000000000" pitchFamily="50" charset="-128"/>
                <a:ea typeface="BIZ UDPゴシック" panose="020B0400000000000000" pitchFamily="50" charset="-128"/>
                <a:cs typeface="Meiryo"/>
                <a:sym typeface="Meiryo"/>
              </a:rPr>
              <a:t>（通称：</a:t>
            </a:r>
            <a:r>
              <a:rPr lang="en-US" altLang="ja-JP" sz="1600" b="1" dirty="0">
                <a:latin typeface="BIZ UDPゴシック" panose="020B0400000000000000" pitchFamily="50" charset="-128"/>
                <a:ea typeface="BIZ UDPゴシック" panose="020B0400000000000000" pitchFamily="50" charset="-128"/>
                <a:cs typeface="Meiryo"/>
                <a:sym typeface="Meiryo"/>
              </a:rPr>
              <a:t>T</a:t>
            </a:r>
            <a:r>
              <a:rPr lang="ja-JP" altLang="en-US" sz="1600" b="1" dirty="0">
                <a:latin typeface="BIZ UDPゴシック" panose="020B0400000000000000" pitchFamily="50" charset="-128"/>
                <a:ea typeface="BIZ UDPゴシック" panose="020B0400000000000000" pitchFamily="50" charset="-128"/>
                <a:cs typeface="Meiryo"/>
                <a:sym typeface="Meiryo"/>
              </a:rPr>
              <a:t>番号）</a:t>
            </a:r>
          </a:p>
          <a:p>
            <a:pPr marL="0" marR="0" lvl="0" indent="0" rtl="0">
              <a:lnSpc>
                <a:spcPct val="150000"/>
              </a:lnSpc>
              <a:spcBef>
                <a:spcPts val="0"/>
              </a:spcBef>
              <a:spcAft>
                <a:spcPts val="0"/>
              </a:spcAft>
              <a:buClr>
                <a:schemeClr val="accent2"/>
              </a:buClr>
              <a:buSzPts val="2000"/>
              <a:buFont typeface="Arial"/>
              <a:buNone/>
            </a:pPr>
            <a:r>
              <a:rPr lang="ja-JP" altLang="en-US" sz="1600" b="1" i="0" u="none" strike="noStrike" cap="none" dirty="0">
                <a:latin typeface="BIZ UDPゴシック" panose="020B0400000000000000" pitchFamily="50" charset="-128"/>
                <a:ea typeface="BIZ UDPゴシック" panose="020B0400000000000000" pitchFamily="50" charset="-128"/>
                <a:cs typeface="Meiryo"/>
                <a:sym typeface="Meiryo"/>
              </a:rPr>
              <a:t>  ⑧適用税率</a:t>
            </a:r>
          </a:p>
          <a:p>
            <a:pPr marL="0" marR="0" lvl="0" indent="0" rtl="0">
              <a:lnSpc>
                <a:spcPct val="150000"/>
              </a:lnSpc>
              <a:spcBef>
                <a:spcPts val="0"/>
              </a:spcBef>
              <a:spcAft>
                <a:spcPts val="0"/>
              </a:spcAft>
              <a:buClr>
                <a:schemeClr val="accent2"/>
              </a:buClr>
              <a:buSzPts val="2000"/>
              <a:buFont typeface="Arial"/>
              <a:buNone/>
            </a:pPr>
            <a:r>
              <a:rPr lang="ja-JP" altLang="en-US" sz="1600" b="1" dirty="0">
                <a:latin typeface="BIZ UDPゴシック" panose="020B0400000000000000" pitchFamily="50" charset="-128"/>
                <a:ea typeface="BIZ UDPゴシック" panose="020B0400000000000000" pitchFamily="50" charset="-128"/>
                <a:cs typeface="Meiryo"/>
                <a:sym typeface="Meiryo"/>
              </a:rPr>
              <a:t>  ⑨適用税率ごとの消費税額</a:t>
            </a:r>
            <a:endParaRPr lang="ja-JP" altLang="en-US" sz="1600" b="1" dirty="0">
              <a:latin typeface="BIZ UDPゴシック" panose="020B0400000000000000" pitchFamily="50" charset="-128"/>
              <a:ea typeface="BIZ UDPゴシック" panose="020B0400000000000000" pitchFamily="50" charset="-128"/>
            </a:endParaRPr>
          </a:p>
        </p:txBody>
      </p:sp>
      <p:cxnSp>
        <p:nvCxnSpPr>
          <p:cNvPr id="28" name="直線矢印コネクタ 27">
            <a:extLst>
              <a:ext uri="{FF2B5EF4-FFF2-40B4-BE49-F238E27FC236}">
                <a16:creationId xmlns:a16="http://schemas.microsoft.com/office/drawing/2014/main" id="{24F0CB88-D3EC-9D95-CA0B-EE63B0EFEB89}"/>
              </a:ext>
            </a:extLst>
          </p:cNvPr>
          <p:cNvCxnSpPr>
            <a:cxnSpLocks/>
          </p:cNvCxnSpPr>
          <p:nvPr/>
        </p:nvCxnSpPr>
        <p:spPr>
          <a:xfrm>
            <a:off x="3705575" y="4432403"/>
            <a:ext cx="62858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8" name="Google Shape;316;g2170aa7e1d3_1_156">
            <a:extLst>
              <a:ext uri="{FF2B5EF4-FFF2-40B4-BE49-F238E27FC236}">
                <a16:creationId xmlns:a16="http://schemas.microsoft.com/office/drawing/2014/main" id="{2AFE060C-3521-E8B8-11CD-6244936EA518}"/>
              </a:ext>
            </a:extLst>
          </p:cNvPr>
          <p:cNvSpPr/>
          <p:nvPr/>
        </p:nvSpPr>
        <p:spPr>
          <a:xfrm>
            <a:off x="777927" y="1959120"/>
            <a:ext cx="2567905" cy="564923"/>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i="0" u="none" strike="noStrike" cap="none" dirty="0">
                <a:latin typeface="BIZ UDPゴシック" panose="020B0400000000000000" pitchFamily="50" charset="-128"/>
                <a:ea typeface="BIZ UDPゴシック" panose="020B0400000000000000" pitchFamily="50" charset="-128"/>
                <a:cs typeface="Meiryo"/>
                <a:sym typeface="Meiryo"/>
              </a:rPr>
              <a:t>区分記載請求書</a:t>
            </a:r>
            <a:endParaRPr lang="en-US" altLang="ja-JP" sz="1600" b="1" i="0" u="none" strike="noStrike" cap="none" dirty="0">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00000"/>
              </a:lnSpc>
              <a:spcBef>
                <a:spcPts val="0"/>
              </a:spcBef>
              <a:spcAft>
                <a:spcPts val="0"/>
              </a:spcAft>
              <a:buClr>
                <a:srgbClr val="000000"/>
              </a:buClr>
              <a:buSzPts val="1400"/>
              <a:buFont typeface="Arial"/>
              <a:buNone/>
            </a:pPr>
            <a:r>
              <a:rPr lang="ja-JP" altLang="en-US" sz="1600" b="1" dirty="0">
                <a:latin typeface="BIZ UDPゴシック" panose="020B0400000000000000" pitchFamily="50" charset="-128"/>
                <a:ea typeface="BIZ UDPゴシック" panose="020B0400000000000000" pitchFamily="50" charset="-128"/>
                <a:cs typeface="Meiryo"/>
                <a:sym typeface="Meiryo"/>
              </a:rPr>
              <a:t>（</a:t>
            </a:r>
            <a:r>
              <a:rPr lang="en-US" altLang="ja-JP" sz="1600" b="1" dirty="0">
                <a:latin typeface="BIZ UDPゴシック" panose="020B0400000000000000" pitchFamily="50" charset="-128"/>
                <a:ea typeface="BIZ UDPゴシック" panose="020B0400000000000000" pitchFamily="50" charset="-128"/>
                <a:cs typeface="Meiryo"/>
                <a:sym typeface="Meiryo"/>
              </a:rPr>
              <a:t>2023</a:t>
            </a:r>
            <a:r>
              <a:rPr lang="ja-JP" altLang="en-US" sz="1600" b="1" dirty="0">
                <a:latin typeface="BIZ UDPゴシック" panose="020B0400000000000000" pitchFamily="50" charset="-128"/>
                <a:ea typeface="BIZ UDPゴシック" panose="020B0400000000000000" pitchFamily="50" charset="-128"/>
                <a:cs typeface="Meiryo"/>
                <a:sym typeface="Meiryo"/>
              </a:rPr>
              <a:t>年</a:t>
            </a:r>
            <a:r>
              <a:rPr lang="en-US" altLang="ja-JP" sz="1600" b="1" dirty="0">
                <a:latin typeface="BIZ UDPゴシック" panose="020B0400000000000000" pitchFamily="50" charset="-128"/>
                <a:ea typeface="BIZ UDPゴシック" panose="020B0400000000000000" pitchFamily="50" charset="-128"/>
                <a:cs typeface="Meiryo"/>
                <a:sym typeface="Meiryo"/>
              </a:rPr>
              <a:t>9</a:t>
            </a:r>
            <a:r>
              <a:rPr lang="ja-JP" altLang="en-US" sz="1600" b="1" dirty="0">
                <a:latin typeface="BIZ UDPゴシック" panose="020B0400000000000000" pitchFamily="50" charset="-128"/>
                <a:ea typeface="BIZ UDPゴシック" panose="020B0400000000000000" pitchFamily="50" charset="-128"/>
                <a:cs typeface="Meiryo"/>
                <a:sym typeface="Meiryo"/>
              </a:rPr>
              <a:t>月）</a:t>
            </a:r>
            <a:endParaRPr sz="1600" b="1" i="0" u="none" strike="noStrike" cap="none" dirty="0">
              <a:latin typeface="BIZ UDPゴシック" panose="020B0400000000000000" pitchFamily="50" charset="-128"/>
              <a:ea typeface="BIZ UDPゴシック" panose="020B0400000000000000" pitchFamily="50" charset="-128"/>
              <a:cs typeface="Meiryo"/>
              <a:sym typeface="Meiryo"/>
            </a:endParaRPr>
          </a:p>
        </p:txBody>
      </p:sp>
      <p:sp>
        <p:nvSpPr>
          <p:cNvPr id="9" name="Google Shape;316;g2170aa7e1d3_1_156">
            <a:extLst>
              <a:ext uri="{FF2B5EF4-FFF2-40B4-BE49-F238E27FC236}">
                <a16:creationId xmlns:a16="http://schemas.microsoft.com/office/drawing/2014/main" id="{6E3DEA44-A237-0496-E188-C0B232D22585}"/>
              </a:ext>
            </a:extLst>
          </p:cNvPr>
          <p:cNvSpPr/>
          <p:nvPr/>
        </p:nvSpPr>
        <p:spPr>
          <a:xfrm>
            <a:off x="4288572" y="1959120"/>
            <a:ext cx="3256079" cy="564923"/>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b="1" dirty="0">
                <a:latin typeface="BIZ UDPゴシック" panose="020B0400000000000000" pitchFamily="50" charset="-128"/>
                <a:ea typeface="BIZ UDPゴシック" panose="020B0400000000000000" pitchFamily="50" charset="-128"/>
                <a:cs typeface="Meiryo"/>
                <a:sym typeface="Meiryo"/>
              </a:rPr>
              <a:t>インボイス（＝適格請求書）</a:t>
            </a:r>
            <a:endParaRPr lang="en-US" altLang="ja-JP" sz="1600" b="1" i="0" u="none" strike="noStrike" cap="none" dirty="0">
              <a:latin typeface="BIZ UDPゴシック" panose="020B0400000000000000" pitchFamily="50" charset="-128"/>
              <a:ea typeface="BIZ UDPゴシック" panose="020B0400000000000000" pitchFamily="50" charset="-128"/>
              <a:cs typeface="Meiryo"/>
              <a:sym typeface="Meiryo"/>
            </a:endParaRPr>
          </a:p>
          <a:p>
            <a:pPr algn="ctr">
              <a:buClr>
                <a:srgbClr val="000000"/>
              </a:buClr>
              <a:buSzPts val="1400"/>
            </a:pPr>
            <a:r>
              <a:rPr lang="ja-JP" altLang="en-US" sz="1600" b="1" dirty="0">
                <a:latin typeface="BIZ UDPゴシック" panose="020B0400000000000000" pitchFamily="50" charset="-128"/>
                <a:ea typeface="BIZ UDPゴシック" panose="020B0400000000000000" pitchFamily="50" charset="-128"/>
                <a:cs typeface="Meiryo"/>
                <a:sym typeface="Meiryo"/>
              </a:rPr>
              <a:t>（</a:t>
            </a:r>
            <a:r>
              <a:rPr lang="en-US" altLang="ja-JP" sz="1600" b="1" dirty="0">
                <a:latin typeface="BIZ UDPゴシック" panose="020B0400000000000000" pitchFamily="50" charset="-128"/>
                <a:ea typeface="BIZ UDPゴシック" panose="020B0400000000000000" pitchFamily="50" charset="-128"/>
                <a:cs typeface="Meiryo"/>
                <a:sym typeface="Meiryo"/>
              </a:rPr>
              <a:t>2023</a:t>
            </a:r>
            <a:r>
              <a:rPr lang="ja-JP" altLang="en-US" sz="1600" b="1" dirty="0">
                <a:latin typeface="BIZ UDPゴシック" panose="020B0400000000000000" pitchFamily="50" charset="-128"/>
                <a:ea typeface="BIZ UDPゴシック" panose="020B0400000000000000" pitchFamily="50" charset="-128"/>
                <a:cs typeface="Meiryo"/>
                <a:sym typeface="Meiryo"/>
              </a:rPr>
              <a:t>年</a:t>
            </a:r>
            <a:r>
              <a:rPr lang="en-US" altLang="ja-JP" sz="1600" b="1" dirty="0">
                <a:solidFill>
                  <a:schemeClr val="tx2"/>
                </a:solidFill>
                <a:latin typeface="BIZ UDPゴシック" panose="020B0400000000000000" pitchFamily="50" charset="-128"/>
                <a:ea typeface="BIZ UDPゴシック" panose="020B0400000000000000" pitchFamily="50" charset="-128"/>
                <a:cs typeface="Meiryo"/>
                <a:sym typeface="Meiryo"/>
              </a:rPr>
              <a:t>10</a:t>
            </a:r>
            <a:r>
              <a:rPr lang="ja-JP" altLang="en-US" sz="1600" b="1" dirty="0">
                <a:solidFill>
                  <a:schemeClr val="tx2"/>
                </a:solidFill>
                <a:latin typeface="BIZ UDPゴシック" panose="020B0400000000000000" pitchFamily="50" charset="-128"/>
                <a:ea typeface="BIZ UDPゴシック" panose="020B0400000000000000" pitchFamily="50" charset="-128"/>
                <a:cs typeface="Meiryo"/>
                <a:sym typeface="Meiryo"/>
              </a:rPr>
              <a:t>月</a:t>
            </a:r>
            <a:r>
              <a:rPr lang="ja-JP" altLang="en-US" sz="1600" b="1" dirty="0">
                <a:latin typeface="BIZ UDPゴシック" panose="020B0400000000000000" pitchFamily="50" charset="-128"/>
                <a:ea typeface="BIZ UDPゴシック" panose="020B0400000000000000" pitchFamily="50" charset="-128"/>
                <a:cs typeface="Meiryo"/>
                <a:sym typeface="Meiryo"/>
              </a:rPr>
              <a:t>）</a:t>
            </a:r>
            <a:endParaRPr sz="1600" b="1" i="0" u="none" strike="noStrike" cap="none" dirty="0">
              <a:latin typeface="BIZ UDPゴシック" panose="020B0400000000000000" pitchFamily="50" charset="-128"/>
              <a:ea typeface="BIZ UDPゴシック" panose="020B0400000000000000" pitchFamily="50" charset="-128"/>
              <a:cs typeface="Meiryo"/>
              <a:sym typeface="Meiryo"/>
            </a:endParaRPr>
          </a:p>
        </p:txBody>
      </p:sp>
      <p:pic>
        <p:nvPicPr>
          <p:cNvPr id="14" name="図 13">
            <a:extLst>
              <a:ext uri="{FF2B5EF4-FFF2-40B4-BE49-F238E27FC236}">
                <a16:creationId xmlns:a16="http://schemas.microsoft.com/office/drawing/2014/main" id="{D3C3F6CD-EFED-FA75-C86D-6B4767AC57CF}"/>
              </a:ext>
            </a:extLst>
          </p:cNvPr>
          <p:cNvPicPr>
            <a:picLocks noChangeAspect="1"/>
          </p:cNvPicPr>
          <p:nvPr/>
        </p:nvPicPr>
        <p:blipFill>
          <a:blip r:embed="rId3"/>
          <a:stretch>
            <a:fillRect/>
          </a:stretch>
        </p:blipFill>
        <p:spPr>
          <a:xfrm>
            <a:off x="490183" y="2582175"/>
            <a:ext cx="3164910" cy="3666993"/>
          </a:xfrm>
          <a:prstGeom prst="rect">
            <a:avLst/>
          </a:prstGeom>
          <a:solidFill>
            <a:srgbClr val="323232"/>
          </a:solidFill>
          <a:ln>
            <a:noFill/>
          </a:ln>
        </p:spPr>
      </p:pic>
      <p:pic>
        <p:nvPicPr>
          <p:cNvPr id="16" name="図 15">
            <a:extLst>
              <a:ext uri="{FF2B5EF4-FFF2-40B4-BE49-F238E27FC236}">
                <a16:creationId xmlns:a16="http://schemas.microsoft.com/office/drawing/2014/main" id="{D48A6079-9DBA-694F-2FA1-5DF6579BFA33}"/>
              </a:ext>
            </a:extLst>
          </p:cNvPr>
          <p:cNvPicPr>
            <a:picLocks noChangeAspect="1"/>
          </p:cNvPicPr>
          <p:nvPr/>
        </p:nvPicPr>
        <p:blipFill>
          <a:blip r:embed="rId4"/>
          <a:stretch>
            <a:fillRect/>
          </a:stretch>
        </p:blipFill>
        <p:spPr>
          <a:xfrm>
            <a:off x="4334158" y="2597477"/>
            <a:ext cx="3164909" cy="3669852"/>
          </a:xfrm>
          <a:prstGeom prst="rect">
            <a:avLst/>
          </a:prstGeom>
          <a:ln>
            <a:noFill/>
          </a:ln>
        </p:spPr>
      </p:pic>
      <p:cxnSp>
        <p:nvCxnSpPr>
          <p:cNvPr id="26" name="コネクタ: カギ線 25">
            <a:extLst>
              <a:ext uri="{FF2B5EF4-FFF2-40B4-BE49-F238E27FC236}">
                <a16:creationId xmlns:a16="http://schemas.microsoft.com/office/drawing/2014/main" id="{FA0A2CFA-B789-D5E4-85CC-B5B3A54BC287}"/>
              </a:ext>
            </a:extLst>
          </p:cNvPr>
          <p:cNvCxnSpPr/>
          <p:nvPr/>
        </p:nvCxnSpPr>
        <p:spPr>
          <a:xfrm>
            <a:off x="7384026" y="3578942"/>
            <a:ext cx="1081548" cy="963561"/>
          </a:xfrm>
          <a:prstGeom prst="bentConnector3">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27" name="コネクタ: カギ線 26">
            <a:extLst>
              <a:ext uri="{FF2B5EF4-FFF2-40B4-BE49-F238E27FC236}">
                <a16:creationId xmlns:a16="http://schemas.microsoft.com/office/drawing/2014/main" id="{593B36E1-26DC-73BC-5630-302493E66291}"/>
              </a:ext>
            </a:extLst>
          </p:cNvPr>
          <p:cNvCxnSpPr>
            <a:cxnSpLocks/>
          </p:cNvCxnSpPr>
          <p:nvPr/>
        </p:nvCxnSpPr>
        <p:spPr>
          <a:xfrm flipV="1">
            <a:off x="5388077" y="4873736"/>
            <a:ext cx="3057833" cy="484845"/>
          </a:xfrm>
          <a:prstGeom prst="bentConnector3">
            <a:avLst>
              <a:gd name="adj1" fmla="val 482"/>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32" name="コネクタ: カギ線 31">
            <a:extLst>
              <a:ext uri="{FF2B5EF4-FFF2-40B4-BE49-F238E27FC236}">
                <a16:creationId xmlns:a16="http://schemas.microsoft.com/office/drawing/2014/main" id="{47200FCE-3907-A840-03DD-A2817C8C584F}"/>
              </a:ext>
            </a:extLst>
          </p:cNvPr>
          <p:cNvCxnSpPr>
            <a:cxnSpLocks/>
          </p:cNvCxnSpPr>
          <p:nvPr/>
        </p:nvCxnSpPr>
        <p:spPr>
          <a:xfrm flipV="1">
            <a:off x="7384026" y="5250425"/>
            <a:ext cx="1061884" cy="376682"/>
          </a:xfrm>
          <a:prstGeom prst="bentConnector3">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332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適格請求書発行事業者番号とは</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9</a:t>
            </a:fld>
            <a:endParaRPr lang="en-GB"/>
          </a:p>
        </p:txBody>
      </p:sp>
      <p:sp>
        <p:nvSpPr>
          <p:cNvPr id="3" name="テキスト プレースホルダー 12">
            <a:extLst>
              <a:ext uri="{FF2B5EF4-FFF2-40B4-BE49-F238E27FC236}">
                <a16:creationId xmlns:a16="http://schemas.microsoft.com/office/drawing/2014/main" id="{F773B7EB-0461-D86F-0D24-EFA43559E47B}"/>
              </a:ext>
            </a:extLst>
          </p:cNvPr>
          <p:cNvSpPr txBox="1">
            <a:spLocks/>
          </p:cNvSpPr>
          <p:nvPr/>
        </p:nvSpPr>
        <p:spPr>
          <a:xfrm>
            <a:off x="914134" y="1743708"/>
            <a:ext cx="10798441" cy="2995440"/>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lnSpc>
                <a:spcPct val="150000"/>
              </a:lnSpc>
              <a:buNone/>
            </a:pPr>
            <a:r>
              <a:rPr lang="ja-JP" altLang="en-US" sz="1800" b="1" dirty="0">
                <a:solidFill>
                  <a:srgbClr val="007BC7"/>
                </a:solidFill>
                <a:latin typeface="BIZ UDPゴシック" panose="020B0400000000000000" pitchFamily="50" charset="-128"/>
                <a:ea typeface="BIZ UDPゴシック" panose="020B0400000000000000" pitchFamily="50" charset="-128"/>
                <a:cs typeface="Meiryo"/>
                <a:sym typeface="Meiryo"/>
              </a:rPr>
              <a:t>インボイス</a:t>
            </a:r>
            <a:r>
              <a:rPr lang="ja-JP" altLang="en-US" sz="1800" dirty="0">
                <a:solidFill>
                  <a:srgbClr val="4C4948"/>
                </a:solidFill>
                <a:latin typeface="BIZ UDPゴシック" panose="020B0400000000000000" pitchFamily="50" charset="-128"/>
                <a:ea typeface="BIZ UDPゴシック" panose="020B0400000000000000" pitchFamily="50" charset="-128"/>
                <a:cs typeface="Meiryo"/>
                <a:sym typeface="Meiryo"/>
              </a:rPr>
              <a:t>（＝適格請求書）は、</a:t>
            </a:r>
            <a:r>
              <a:rPr lang="ja-JP" altLang="en-US" sz="1800" b="1" dirty="0">
                <a:solidFill>
                  <a:srgbClr val="4C4948"/>
                </a:solidFill>
                <a:latin typeface="BIZ UDPゴシック" panose="020B0400000000000000" pitchFamily="50" charset="-128"/>
                <a:ea typeface="BIZ UDPゴシック" panose="020B0400000000000000" pitchFamily="50" charset="-128"/>
                <a:cs typeface="Meiryo"/>
                <a:sym typeface="Meiryo"/>
              </a:rPr>
              <a:t>適格請求書発行事業者のみ</a:t>
            </a:r>
            <a:r>
              <a:rPr lang="ja-JP" altLang="en-US" sz="1800" dirty="0">
                <a:solidFill>
                  <a:srgbClr val="4C4948"/>
                </a:solidFill>
                <a:latin typeface="BIZ UDPゴシック" panose="020B0400000000000000" pitchFamily="50" charset="-128"/>
                <a:ea typeface="BIZ UDPゴシック" panose="020B0400000000000000" pitchFamily="50" charset="-128"/>
                <a:cs typeface="Meiryo"/>
                <a:sym typeface="Meiryo"/>
              </a:rPr>
              <a:t>が発行可能です。</a:t>
            </a:r>
            <a:endParaRPr lang="en-US" altLang="ja-JP" sz="18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150000"/>
              </a:lnSpc>
            </a:pPr>
            <a:endParaRPr lang="en-US" altLang="ja-JP" sz="18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marL="0" indent="0">
              <a:lnSpc>
                <a:spcPct val="200000"/>
              </a:lnSpc>
              <a:buNone/>
            </a:pPr>
            <a:r>
              <a:rPr lang="ja-JP" altLang="en-US" sz="1800" dirty="0">
                <a:latin typeface="BIZ UDPゴシック" panose="020B0400000000000000" pitchFamily="50" charset="-128"/>
                <a:ea typeface="BIZ UDPゴシック" panose="020B0400000000000000" pitchFamily="50" charset="-128"/>
              </a:rPr>
              <a:t>この「</a:t>
            </a:r>
            <a:r>
              <a:rPr lang="ja-JP" altLang="en-US" sz="1800" b="1" dirty="0">
                <a:latin typeface="BIZ UDPゴシック" panose="020B0400000000000000" pitchFamily="50" charset="-128"/>
                <a:ea typeface="BIZ UDPゴシック" panose="020B0400000000000000" pitchFamily="50" charset="-128"/>
              </a:rPr>
              <a:t>適格請求書発行事業者</a:t>
            </a:r>
            <a:r>
              <a:rPr lang="ja-JP" altLang="en-US" sz="1800" dirty="0">
                <a:latin typeface="BIZ UDPゴシック" panose="020B0400000000000000" pitchFamily="50" charset="-128"/>
                <a:ea typeface="BIZ UDPゴシック" panose="020B0400000000000000" pitchFamily="50" charset="-128"/>
              </a:rPr>
              <a:t>」になるためには税務署に届け出が必要です。</a:t>
            </a:r>
            <a:endParaRPr lang="en-US" altLang="ja-JP" sz="1800" dirty="0">
              <a:latin typeface="BIZ UDPゴシック" panose="020B0400000000000000" pitchFamily="50" charset="-128"/>
              <a:ea typeface="BIZ UDPゴシック" panose="020B0400000000000000" pitchFamily="50" charset="-128"/>
            </a:endParaRPr>
          </a:p>
          <a:p>
            <a:pPr marL="0" indent="0">
              <a:lnSpc>
                <a:spcPct val="150000"/>
              </a:lnSpc>
              <a:buNone/>
            </a:pP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免税事業者は課税事業者にならないと、適格請求書発行事業者になれません。</a:t>
            </a:r>
            <a:endParaRPr lang="en-US" altLang="ja-JP" dirty="0">
              <a:latin typeface="BIZ UDPゴシック" panose="020B0400000000000000" pitchFamily="50" charset="-128"/>
              <a:ea typeface="BIZ UDPゴシック" panose="020B0400000000000000" pitchFamily="50" charset="-128"/>
            </a:endParaRPr>
          </a:p>
          <a:p>
            <a:pPr>
              <a:lnSpc>
                <a:spcPct val="150000"/>
              </a:lnSpc>
            </a:pPr>
            <a:endParaRPr lang="en-US" altLang="ja-JP" sz="1200" dirty="0">
              <a:solidFill>
                <a:srgbClr val="4C4948"/>
              </a:solidFill>
              <a:latin typeface="BIZ UDPゴシック" panose="020B0400000000000000" pitchFamily="50" charset="-128"/>
              <a:ea typeface="BIZ UDPゴシック" panose="020B0400000000000000" pitchFamily="50" charset="-128"/>
            </a:endParaRPr>
          </a:p>
          <a:p>
            <a:pPr>
              <a:lnSpc>
                <a:spcPct val="150000"/>
              </a:lnSpc>
            </a:pPr>
            <a:endParaRPr lang="en-US" altLang="ja-JP" sz="1200" dirty="0">
              <a:solidFill>
                <a:srgbClr val="4C4948"/>
              </a:solidFill>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sz="1800" b="1" dirty="0">
                <a:solidFill>
                  <a:srgbClr val="4C4948"/>
                </a:solidFill>
                <a:latin typeface="BIZ UDPゴシック" panose="020B0400000000000000" pitchFamily="50" charset="-128"/>
                <a:ea typeface="BIZ UDPゴシック" panose="020B0400000000000000" pitchFamily="50" charset="-128"/>
                <a:cs typeface="Meiryo"/>
                <a:sym typeface="Meiryo"/>
              </a:rPr>
              <a:t>適用請求書発行事業者</a:t>
            </a:r>
            <a:r>
              <a:rPr lang="ja-JP" altLang="en-US" sz="1800" dirty="0">
                <a:solidFill>
                  <a:srgbClr val="4C4948"/>
                </a:solidFill>
                <a:latin typeface="BIZ UDPゴシック" panose="020B0400000000000000" pitchFamily="50" charset="-128"/>
                <a:ea typeface="BIZ UDPゴシック" panose="020B0400000000000000" pitchFamily="50" charset="-128"/>
                <a:cs typeface="Meiryo"/>
                <a:sym typeface="Meiryo"/>
              </a:rPr>
              <a:t>になると、その際に各事業者ごとに</a:t>
            </a:r>
            <a:r>
              <a:rPr lang="ja-JP" altLang="en-US" sz="1800" b="1" dirty="0">
                <a:solidFill>
                  <a:srgbClr val="4C4948"/>
                </a:solidFill>
                <a:latin typeface="BIZ UDPゴシック" panose="020B0400000000000000" pitchFamily="50" charset="-128"/>
                <a:ea typeface="BIZ UDPゴシック" panose="020B0400000000000000" pitchFamily="50" charset="-128"/>
                <a:cs typeface="Meiryo"/>
                <a:sym typeface="Meiryo"/>
              </a:rPr>
              <a:t>「Ｔ＋</a:t>
            </a:r>
            <a:r>
              <a:rPr lang="en-US" altLang="ja-JP" sz="1800" b="1" dirty="0">
                <a:solidFill>
                  <a:srgbClr val="4C4948"/>
                </a:solidFill>
                <a:latin typeface="BIZ UDPゴシック" panose="020B0400000000000000" pitchFamily="50" charset="-128"/>
                <a:ea typeface="BIZ UDPゴシック" panose="020B0400000000000000" pitchFamily="50" charset="-128"/>
                <a:cs typeface="Meiryo"/>
                <a:sym typeface="Meiryo"/>
              </a:rPr>
              <a:t>13</a:t>
            </a:r>
            <a:r>
              <a:rPr lang="ja-JP" altLang="en-US" sz="1800" b="1" dirty="0">
                <a:solidFill>
                  <a:srgbClr val="4C4948"/>
                </a:solidFill>
                <a:latin typeface="BIZ UDPゴシック" panose="020B0400000000000000" pitchFamily="50" charset="-128"/>
                <a:ea typeface="BIZ UDPゴシック" panose="020B0400000000000000" pitchFamily="50" charset="-128"/>
                <a:cs typeface="Meiryo"/>
                <a:sym typeface="Meiryo"/>
              </a:rPr>
              <a:t>桁」の事業者登録番号</a:t>
            </a:r>
            <a:r>
              <a:rPr lang="ja-JP" altLang="en-US" sz="1800" dirty="0">
                <a:solidFill>
                  <a:srgbClr val="4C4948"/>
                </a:solidFill>
                <a:latin typeface="BIZ UDPゴシック" panose="020B0400000000000000" pitchFamily="50" charset="-128"/>
                <a:ea typeface="BIZ UDPゴシック" panose="020B0400000000000000" pitchFamily="50" charset="-128"/>
                <a:cs typeface="Meiryo"/>
                <a:sym typeface="Meiryo"/>
              </a:rPr>
              <a:t>が付与されます。</a:t>
            </a:r>
            <a:endParaRPr lang="en-US" altLang="ja-JP" sz="1800"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cxnSp>
        <p:nvCxnSpPr>
          <p:cNvPr id="6" name="直線矢印コネクタ 5">
            <a:extLst>
              <a:ext uri="{FF2B5EF4-FFF2-40B4-BE49-F238E27FC236}">
                <a16:creationId xmlns:a16="http://schemas.microsoft.com/office/drawing/2014/main" id="{0E6CFB6C-4FCA-21DF-B099-A4BEBFDB7611}"/>
              </a:ext>
            </a:extLst>
          </p:cNvPr>
          <p:cNvCxnSpPr/>
          <p:nvPr/>
        </p:nvCxnSpPr>
        <p:spPr>
          <a:xfrm>
            <a:off x="5079906" y="2361884"/>
            <a:ext cx="0" cy="268215"/>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7" name="Google Shape;68;p6">
            <a:extLst>
              <a:ext uri="{FF2B5EF4-FFF2-40B4-BE49-F238E27FC236}">
                <a16:creationId xmlns:a16="http://schemas.microsoft.com/office/drawing/2014/main" id="{AEF4FE83-A4D0-11A9-4F18-09CBD7406544}"/>
              </a:ext>
            </a:extLst>
          </p:cNvPr>
          <p:cNvSpPr/>
          <p:nvPr/>
        </p:nvSpPr>
        <p:spPr>
          <a:xfrm>
            <a:off x="479425" y="5256824"/>
            <a:ext cx="11233150" cy="1124926"/>
          </a:xfrm>
          <a:prstGeom prst="rect">
            <a:avLst/>
          </a:prstGeom>
          <a:solidFill>
            <a:srgbClr val="F6F6F6"/>
          </a:solidFill>
          <a:ln>
            <a:noFill/>
          </a:ln>
        </p:spPr>
        <p:txBody>
          <a:bodyPr spcFirstLastPara="1" wrap="square" lIns="95972" tIns="47973" rIns="95972" bIns="47973" anchor="ctr" anchorCtr="0">
            <a:noAutofit/>
          </a:bodyPr>
          <a:lstStyle/>
          <a:p>
            <a:pPr>
              <a:lnSpc>
                <a:spcPct val="120000"/>
              </a:lnSpc>
            </a:pPr>
            <a:r>
              <a:rPr lang="en-US" altLang="ja-JP" sz="1600" b="1" dirty="0">
                <a:solidFill>
                  <a:schemeClr val="accent1"/>
                </a:solidFill>
                <a:latin typeface="BIZ UDPゴシック" panose="020B0400000000000000" pitchFamily="50" charset="-128"/>
                <a:ea typeface="BIZ UDPゴシック" panose="020B0400000000000000" pitchFamily="50" charset="-128"/>
                <a:cs typeface="Meiryo"/>
                <a:sym typeface="Meiryo"/>
              </a:rPr>
              <a:t>Tips</a:t>
            </a:r>
            <a:endPar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インボイスに記載された「事業者登録番号」が正しいものか、発行元の企業のものなのかは　以下のサイトで確認することができます。　</a:t>
            </a:r>
          </a:p>
          <a:p>
            <a:pPr>
              <a:lnSpc>
                <a:spcPct val="120000"/>
              </a:lnSpc>
            </a:pP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国税庁</a:t>
            </a:r>
            <a:r>
              <a:rPr lang="en-US" altLang="ja-JP" sz="1400"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ja-JP" altLang="en-US" sz="1400" dirty="0">
                <a:solidFill>
                  <a:srgbClr val="007BC7"/>
                </a:solidFill>
                <a:latin typeface="BIZ UDPゴシック" panose="020B0400000000000000" pitchFamily="50" charset="-128"/>
                <a:ea typeface="BIZ UDPゴシック" panose="020B0400000000000000" pitchFamily="50" charset="-128"/>
                <a:cs typeface="Meiryo"/>
                <a:sym typeface="Meiryo"/>
                <a:hlinkClick r:id="rId3">
                  <a:extLst>
                    <a:ext uri="{A12FA001-AC4F-418D-AE19-62706E023703}">
                      <ahyp:hlinkClr xmlns:ahyp="http://schemas.microsoft.com/office/drawing/2018/hyperlinkcolor" val="tx"/>
                    </a:ext>
                  </a:extLst>
                </a:hlinkClick>
              </a:rPr>
              <a:t>インボイス制度適格請求書発行事業者公表サイト</a:t>
            </a:r>
            <a:r>
              <a:rPr lang="en-US" altLang="ja-JP" sz="1400" dirty="0">
                <a:solidFill>
                  <a:srgbClr val="4C4948"/>
                </a:solidFill>
                <a:latin typeface="BIZ UDPゴシック" panose="020B0400000000000000" pitchFamily="50" charset="-128"/>
                <a:ea typeface="BIZ UDPゴシック" panose="020B0400000000000000" pitchFamily="50" charset="-128"/>
                <a:cs typeface="Meiryo"/>
                <a:sym typeface="Meiryo"/>
              </a:rPr>
              <a:t>』</a:t>
            </a:r>
            <a:r>
              <a:rPr lang="ja-JP" altLang="en-US" sz="1400" dirty="0">
                <a:solidFill>
                  <a:srgbClr val="4C4948"/>
                </a:solidFill>
                <a:latin typeface="BIZ UDPゴシック" panose="020B0400000000000000" pitchFamily="50" charset="-128"/>
                <a:ea typeface="BIZ UDPゴシック" panose="020B0400000000000000" pitchFamily="50" charset="-128"/>
                <a:cs typeface="Meiryo"/>
                <a:sym typeface="Meiryo"/>
              </a:rPr>
              <a:t>　　　</a:t>
            </a:r>
            <a:r>
              <a:rPr lang="ja-JP" altLang="en-US" sz="1600" dirty="0">
                <a:solidFill>
                  <a:srgbClr val="4C4948"/>
                </a:solidFill>
                <a:latin typeface="BIZ UDPゴシック" panose="020B0400000000000000" pitchFamily="50" charset="-128"/>
                <a:ea typeface="BIZ UDPゴシック" panose="020B0400000000000000" pitchFamily="50" charset="-128"/>
                <a:cs typeface="Meiryo"/>
                <a:sym typeface="Meiryo"/>
              </a:rPr>
              <a:t>　　　　　　</a:t>
            </a:r>
            <a:endParaRPr lang="en-US" altLang="ja-JP" sz="1600" dirty="0">
              <a:solidFill>
                <a:srgbClr val="4C4948"/>
              </a:solidFill>
              <a:latin typeface="BIZ UDPゴシック" panose="020B0400000000000000" pitchFamily="50" charset="-128"/>
              <a:ea typeface="BIZ UDPゴシック" panose="020B0400000000000000" pitchFamily="50" charset="-128"/>
              <a:cs typeface="Meiryo"/>
              <a:sym typeface="Meiryo"/>
            </a:endParaRPr>
          </a:p>
        </p:txBody>
      </p:sp>
      <p:cxnSp>
        <p:nvCxnSpPr>
          <p:cNvPr id="9" name="直線矢印コネクタ 8">
            <a:extLst>
              <a:ext uri="{FF2B5EF4-FFF2-40B4-BE49-F238E27FC236}">
                <a16:creationId xmlns:a16="http://schemas.microsoft.com/office/drawing/2014/main" id="{BBEFDCAD-03B7-3C85-9241-03B7C94D5A99}"/>
              </a:ext>
            </a:extLst>
          </p:cNvPr>
          <p:cNvCxnSpPr/>
          <p:nvPr/>
        </p:nvCxnSpPr>
        <p:spPr>
          <a:xfrm>
            <a:off x="5074989" y="3665593"/>
            <a:ext cx="0" cy="32454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AE3E0C61-A617-F129-AF02-AA551E127DFB}"/>
              </a:ext>
            </a:extLst>
          </p:cNvPr>
          <p:cNvSpPr/>
          <p:nvPr/>
        </p:nvSpPr>
        <p:spPr>
          <a:xfrm>
            <a:off x="3964990" y="2163425"/>
            <a:ext cx="2733801"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1" name="正方形/長方形 10">
            <a:extLst>
              <a:ext uri="{FF2B5EF4-FFF2-40B4-BE49-F238E27FC236}">
                <a16:creationId xmlns:a16="http://schemas.microsoft.com/office/drawing/2014/main" id="{91C98FDB-BD03-A00A-F902-ADD2F34DE195}"/>
              </a:ext>
            </a:extLst>
          </p:cNvPr>
          <p:cNvSpPr/>
          <p:nvPr/>
        </p:nvSpPr>
        <p:spPr>
          <a:xfrm>
            <a:off x="6754988" y="4437174"/>
            <a:ext cx="3019817"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Tree>
    <p:extLst>
      <p:ext uri="{BB962C8B-B14F-4D97-AF65-F5344CB8AC3E}">
        <p14:creationId xmlns:p14="http://schemas.microsoft.com/office/powerpoint/2010/main" val="2843415005"/>
      </p:ext>
    </p:extLst>
  </p:cSld>
  <p:clrMapOvr>
    <a:masterClrMapping/>
  </p:clrMapOvr>
</p:sld>
</file>

<file path=ppt/theme/theme1.xml><?xml version="1.0" encoding="utf-8"?>
<a:theme xmlns:a="http://schemas.openxmlformats.org/drawingml/2006/main" name="Rakus Expense Template">
  <a:themeElements>
    <a:clrScheme name="ユーザー定義 2">
      <a:dk1>
        <a:srgbClr val="464646"/>
      </a:dk1>
      <a:lt1>
        <a:srgbClr val="FFFFFF"/>
      </a:lt1>
      <a:dk2>
        <a:srgbClr val="007BC7"/>
      </a:dk2>
      <a:lt2>
        <a:srgbClr val="E6E6E6"/>
      </a:lt2>
      <a:accent1>
        <a:srgbClr val="007BC7"/>
      </a:accent1>
      <a:accent2>
        <a:srgbClr val="005A95"/>
      </a:accent2>
      <a:accent3>
        <a:srgbClr val="0095F4"/>
      </a:accent3>
      <a:accent4>
        <a:srgbClr val="73C4FF"/>
      </a:accent4>
      <a:accent5>
        <a:srgbClr val="A3D7FD"/>
      </a:accent5>
      <a:accent6>
        <a:srgbClr val="FAE58E"/>
      </a:accent6>
      <a:hlink>
        <a:srgbClr val="46AFFA"/>
      </a:hlink>
      <a:folHlink>
        <a:srgbClr val="6E6E6E"/>
      </a:folHlink>
    </a:clrScheme>
    <a:fontScheme name="Rakus_2023">
      <a:majorFont>
        <a:latin typeface="BIZ UDPGothic"/>
        <a:ea typeface=""/>
        <a:cs typeface=""/>
      </a:majorFont>
      <a:minorFont>
        <a:latin typeface="BIZ UDP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108000" tIns="108000" rIns="108000" bIns="108000" rtlCol="0" anchor="ctr"/>
      <a:lstStyle>
        <a:defPPr algn="ctr">
          <a:lnSpc>
            <a:spcPct val="135000"/>
          </a:lnSpc>
          <a:defRPr sz="13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360000" indent="-360000" algn="l">
          <a:lnSpc>
            <a:spcPct val="135000"/>
          </a:lnSpc>
          <a:buFont typeface="BIZ UDPGothic" panose="020B0400000000000000" pitchFamily="34" charset="-128"/>
          <a:buChar char="—"/>
          <a:defRPr sz="1300" dirty="0" err="1" smtClean="0"/>
        </a:defPPr>
      </a:lstStyle>
    </a:txDef>
  </a:objectDefaults>
  <a:extraClrSchemeLst/>
  <a:extLst>
    <a:ext uri="{05A4C25C-085E-4340-85A3-A5531E510DB2}">
      <thm15:themeFamily xmlns:thm15="http://schemas.microsoft.com/office/thememl/2012/main" name="プレゼンテーション7" id="{5D87F2F3-0CC0-344E-A017-602BF86CC649}" vid="{6E5C77DB-698D-E949-A026-F3820749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Rakus Expense Template</Template>
  <TotalTime>0</TotalTime>
  <Words>2533</Words>
  <Application>Microsoft Office PowerPoint</Application>
  <PresentationFormat>ワイド画面</PresentationFormat>
  <Paragraphs>301</Paragraphs>
  <Slides>28</Slides>
  <Notes>23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28</vt:i4>
      </vt:variant>
    </vt:vector>
  </HeadingPairs>
  <TitlesOfParts>
    <vt:vector size="34" baseType="lpstr">
      <vt:lpstr>BIZ UDPGothic</vt:lpstr>
      <vt:lpstr>BIZ UDPGothic</vt:lpstr>
      <vt:lpstr>Meiryo</vt:lpstr>
      <vt:lpstr>Arial</vt:lpstr>
      <vt:lpstr>Calibri</vt:lpstr>
      <vt:lpstr>Rakus Expense Template</vt:lpstr>
      <vt:lpstr>本資料の目的と使い方</vt:lpstr>
      <vt:lpstr>社内展開時のポイント</vt:lpstr>
      <vt:lpstr>PowerPoint プレゼンテーション</vt:lpstr>
      <vt:lpstr>【社員向け】 インボイス制度対応に関する説明会</vt:lpstr>
      <vt:lpstr>目次</vt:lpstr>
      <vt:lpstr>1.インボイス制度とは</vt:lpstr>
      <vt:lpstr>インボイス制度とは</vt:lpstr>
      <vt:lpstr>インボイス制度（＝適格請求書）とは</vt:lpstr>
      <vt:lpstr>適格請求書発行事業者番号とは</vt:lpstr>
      <vt:lpstr>当社の事業者登録番号</vt:lpstr>
      <vt:lpstr>小休憩：これはインボイスでしょうか？</vt:lpstr>
      <vt:lpstr>小休憩：これはインボイスでしょうか？</vt:lpstr>
      <vt:lpstr>2.インボイス制度が    会社に与える影響</vt:lpstr>
      <vt:lpstr>取引の際にインボイスがないと…</vt:lpstr>
      <vt:lpstr>消費税の仕組み（課税事業者の場合）</vt:lpstr>
      <vt:lpstr>消費税の仕組み（免税事業者の場合）</vt:lpstr>
      <vt:lpstr>インボイス制度の目的　</vt:lpstr>
      <vt:lpstr>インボイス制度の目的</vt:lpstr>
      <vt:lpstr>消費税の仕組み（免税事業者の場合）　 ～インボイス制度開始後～</vt:lpstr>
      <vt:lpstr> 3.インボイス制度開始後に 　　行ってほしいこと</vt:lpstr>
      <vt:lpstr>取引の際に行ってほしいこと</vt:lpstr>
      <vt:lpstr>事業者登録番号チェック時のポイント</vt:lpstr>
      <vt:lpstr>インボイスを発行できない取引先の場合は</vt:lpstr>
      <vt:lpstr> 4.その他に気を付けるポイント</vt:lpstr>
      <vt:lpstr>その他に気を付けるポイント</vt:lpstr>
      <vt:lpstr> 5.さいごに</vt:lpstr>
      <vt:lpstr>困ったときは</vt:lpstr>
      <vt:lpstr>本日はありがとうございました。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2025-12-16T02:58:08Z</dcterms:created>
  <dcterms:modified xsi:type="dcterms:W3CDTF">2026-01-23T03:13:52Z</dcterms:modified>
</cp:coreProperties>
</file>