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1400" r:id="rId2"/>
    <p:sldId id="297" r:id="rId3"/>
    <p:sldId id="298" r:id="rId4"/>
    <p:sldId id="300" r:id="rId5"/>
    <p:sldId id="301" r:id="rId6"/>
    <p:sldId id="302" r:id="rId7"/>
    <p:sldId id="303" r:id="rId8"/>
    <p:sldId id="305" r:id="rId9"/>
    <p:sldId id="320" r:id="rId10"/>
    <p:sldId id="323" r:id="rId11"/>
    <p:sldId id="325" r:id="rId12"/>
    <p:sldId id="326" r:id="rId13"/>
    <p:sldId id="327" r:id="rId14"/>
    <p:sldId id="321" r:id="rId15"/>
    <p:sldId id="329" r:id="rId16"/>
    <p:sldId id="324" r:id="rId17"/>
    <p:sldId id="304" r:id="rId18"/>
    <p:sldId id="314" r:id="rId19"/>
    <p:sldId id="315" r:id="rId20"/>
    <p:sldId id="316" r:id="rId21"/>
    <p:sldId id="317" r:id="rId22"/>
    <p:sldId id="318" r:id="rId23"/>
    <p:sldId id="319" r:id="rId24"/>
    <p:sldId id="309" r:id="rId25"/>
    <p:sldId id="322" r:id="rId26"/>
    <p:sldId id="330" r:id="rId27"/>
    <p:sldId id="331" r:id="rId28"/>
    <p:sldId id="332" r:id="rId29"/>
    <p:sldId id="333" r:id="rId30"/>
    <p:sldId id="14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7"/>
    <a:srgbClr val="464646"/>
    <a:srgbClr val="4C4948"/>
    <a:srgbClr val="D2D2D2"/>
    <a:srgbClr val="EDF7FF"/>
    <a:srgbClr val="0095F4"/>
    <a:srgbClr val="46AFFA"/>
    <a:srgbClr val="E6E6E6"/>
    <a:srgbClr val="FFF6F5"/>
    <a:srgbClr val="FAE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7" autoAdjust="0"/>
    <p:restoredTop sz="95515" autoAdjust="0"/>
  </p:normalViewPr>
  <p:slideViewPr>
    <p:cSldViewPr snapToGrid="0" showGuides="1">
      <p:cViewPr varScale="1">
        <p:scale>
          <a:sx n="105" d="100"/>
          <a:sy n="105" d="100"/>
        </p:scale>
        <p:origin x="10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DE69C-71B2-45EE-B47D-B3747E003031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4B36-F4F9-41E5-9CFE-479B479AE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4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67498DD0-0F62-956C-6CB5-23446D73B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720" y="-18086"/>
            <a:ext cx="5446329" cy="68760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D1A48F-9B7A-632E-C143-2E31763C2463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5000"/>
              </a:lnSpc>
            </a:pPr>
            <a:endParaRPr lang="en-GB" sz="1300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3710AFF-AB47-912B-2786-15FCBCAA79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650" y="357864"/>
            <a:ext cx="1566000" cy="489375"/>
          </a:xfrm>
          <a:prstGeom prst="rect">
            <a:avLst/>
          </a:prstGeom>
        </p:spPr>
      </p:pic>
      <p:sp>
        <p:nvSpPr>
          <p:cNvPr id="12" name="Logo name">
            <a:extLst>
              <a:ext uri="{FF2B5EF4-FFF2-40B4-BE49-F238E27FC236}">
                <a16:creationId xmlns:a16="http://schemas.microsoft.com/office/drawing/2014/main" id="{B16F8C89-BCB6-89BC-EB58-0326D8ED7351}"/>
              </a:ext>
            </a:extLst>
          </p:cNvPr>
          <p:cNvSpPr txBox="1"/>
          <p:nvPr userDrawn="1"/>
        </p:nvSpPr>
        <p:spPr>
          <a:xfrm>
            <a:off x="2340043" y="538663"/>
            <a:ext cx="1855969" cy="119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ja-JP" altLang="en-US" sz="800" spc="80" baseline="0" dirty="0">
                <a:solidFill>
                  <a:schemeClr val="tx1"/>
                </a:solidFill>
              </a:rPr>
              <a:t>よりよく、寄り添う 経費精算クラウド</a:t>
            </a:r>
            <a:endParaRPr lang="en-GB" sz="800" spc="80" baseline="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0E221F-BF0C-25B6-6310-16EB1A201AE5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9425" y="2812279"/>
            <a:ext cx="5795963" cy="255293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3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E681A5-F79E-3633-E12D-B45B2E80EF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4" y="2470570"/>
            <a:ext cx="5795963" cy="294664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77FF198B-7BB5-45E1-58C5-81A6C15708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2575" y="6538912"/>
            <a:ext cx="1440000" cy="180000"/>
          </a:xfrm>
        </p:spPr>
        <p:txBody>
          <a:bodyPr/>
          <a:lstStyle>
            <a:lvl1pPr marL="0" indent="0" algn="r">
              <a:buFontTx/>
              <a:buNone/>
              <a:defRPr sz="800" b="0"/>
            </a:lvl1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</a:t>
            </a:r>
            <a:r>
              <a:rPr lang="en-US" dirty="0" err="1"/>
              <a:t>Ver.No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6300F23-E2B7-3D67-6AF5-CA61B7B58E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237" y="6302379"/>
            <a:ext cx="309321" cy="3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F90164-1C35-CAD8-647B-80D2DA53C315}"/>
              </a:ext>
            </a:extLst>
          </p:cNvPr>
          <p:cNvSpPr txBox="1"/>
          <p:nvPr userDrawn="1"/>
        </p:nvSpPr>
        <p:spPr>
          <a:xfrm>
            <a:off x="1078913" y="6279121"/>
            <a:ext cx="3074620" cy="102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株式会社ラクス 「楽楽精算」担当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2BEA3-7F88-2EC6-5BEB-C3BD09B62413}"/>
              </a:ext>
            </a:extLst>
          </p:cNvPr>
          <p:cNvSpPr txBox="1"/>
          <p:nvPr userDrawn="1"/>
        </p:nvSpPr>
        <p:spPr>
          <a:xfrm>
            <a:off x="1078912" y="6416046"/>
            <a:ext cx="3331163" cy="1371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〒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151-0051 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東京都渋谷区千駄ヶ谷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5-27-5 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リンクスクエア新宿 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7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階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D33C0A-53B1-1E47-C042-AE545B72FDF7}"/>
              </a:ext>
            </a:extLst>
          </p:cNvPr>
          <p:cNvSpPr txBox="1"/>
          <p:nvPr userDrawn="1"/>
        </p:nvSpPr>
        <p:spPr>
          <a:xfrm>
            <a:off x="1078912" y="6559117"/>
            <a:ext cx="3340687" cy="1114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www.rakurakuseisan.jp</a:t>
            </a:r>
            <a:endParaRPr lang="en-GB" sz="800" spc="0" baseline="0" dirty="0">
              <a:solidFill>
                <a:schemeClr val="tx1"/>
              </a:solidFill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B5049E36-3BB6-8C9C-AC84-323F0502D01C}"/>
              </a:ext>
            </a:extLst>
          </p:cNvPr>
          <p:cNvSpPr txBox="1"/>
          <p:nvPr userDrawn="1"/>
        </p:nvSpPr>
        <p:spPr>
          <a:xfrm>
            <a:off x="10272575" y="6303741"/>
            <a:ext cx="1440000" cy="179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Confidential</a:t>
            </a:r>
            <a:endParaRPr lang="en-GB" sz="800" b="1" spc="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62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6FB9B19-D62A-F42C-4813-EA627032FF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129338"/>
          </a:xfrm>
          <a:solidFill>
            <a:schemeClr val="tx1">
              <a:lumMod val="10000"/>
              <a:lumOff val="90000"/>
            </a:schemeClr>
          </a:solidFill>
        </p:spPr>
        <p:txBody>
          <a:bodyPr tIns="108000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dirty="0"/>
              <a:t>Click to insert picture</a:t>
            </a:r>
            <a:br>
              <a:rPr lang="en-US" dirty="0"/>
            </a:br>
            <a:r>
              <a:rPr lang="en-US" dirty="0"/>
              <a:t>using the Insert tab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9A799F2-6D3F-91E7-6302-9F85008D70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357864"/>
            <a:ext cx="3672000" cy="48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FD14E93-0E8B-3C5D-11F9-536941E17F9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9425" y="2812279"/>
            <a:ext cx="5795963" cy="255293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3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6B834B3-670B-CB4D-0910-5CFECF16B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4" y="2470570"/>
            <a:ext cx="5795963" cy="294664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5C741C-00D7-7DC4-DA03-49595C41C898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5000"/>
              </a:lnSpc>
            </a:pPr>
            <a:endParaRPr lang="en-GB" sz="13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E1A1B1-C19C-F1D8-2883-2E67A7D41A48}"/>
              </a:ext>
            </a:extLst>
          </p:cNvPr>
          <p:cNvGrpSpPr/>
          <p:nvPr userDrawn="1"/>
        </p:nvGrpSpPr>
        <p:grpSpPr>
          <a:xfrm>
            <a:off x="503237" y="6279121"/>
            <a:ext cx="3916362" cy="391466"/>
            <a:chOff x="503237" y="6279121"/>
            <a:chExt cx="3916362" cy="391466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2E96F5E4-7DA7-41A2-FAAD-7A301B3FF0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3237" y="6302379"/>
              <a:ext cx="309321" cy="360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DFF593-0956-CD83-6AC5-0CA83BA206A7}"/>
                </a:ext>
              </a:extLst>
            </p:cNvPr>
            <p:cNvSpPr txBox="1"/>
            <p:nvPr userDrawn="1"/>
          </p:nvSpPr>
          <p:spPr>
            <a:xfrm>
              <a:off x="1078913" y="6279121"/>
              <a:ext cx="3074620" cy="1025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株式会社ラクス 「楽楽精算」担当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E9B321-D7AE-DC0D-CB1B-0B68B7A806D8}"/>
                </a:ext>
              </a:extLst>
            </p:cNvPr>
            <p:cNvSpPr txBox="1"/>
            <p:nvPr userDrawn="1"/>
          </p:nvSpPr>
          <p:spPr>
            <a:xfrm>
              <a:off x="1078912" y="6416046"/>
              <a:ext cx="3331163" cy="137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〒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151-0051 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東京都渋谷区千駄ヶ谷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5-27-5 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リンクスクエア新宿 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7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階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2F0BEE-05A9-D8DF-B6B8-A6917C10D407}"/>
                </a:ext>
              </a:extLst>
            </p:cNvPr>
            <p:cNvSpPr txBox="1"/>
            <p:nvPr userDrawn="1"/>
          </p:nvSpPr>
          <p:spPr>
            <a:xfrm>
              <a:off x="1078912" y="6559117"/>
              <a:ext cx="3340687" cy="111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mail: rakurakuseisan@rakus.co.jp  www.rakurakuseisan.jp</a:t>
              </a:r>
              <a:endParaRPr lang="en-GB" sz="800" spc="0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A89BA8C1-D994-42F6-EC5D-0F81035511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2575" y="6538912"/>
            <a:ext cx="1440000" cy="180000"/>
          </a:xfrm>
        </p:spPr>
        <p:txBody>
          <a:bodyPr/>
          <a:lstStyle>
            <a:lvl1pPr marL="0" indent="0" algn="r">
              <a:buFontTx/>
              <a:buNone/>
              <a:defRPr sz="800" b="0"/>
            </a:lvl1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</a:t>
            </a:r>
            <a:r>
              <a:rPr lang="en-US" dirty="0" err="1"/>
              <a:t>Ver.No</a:t>
            </a:r>
            <a:endParaRPr lang="en-US" dirty="0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E43BEE65-C9C3-F2BB-79BC-DA4CF55E69EB}"/>
              </a:ext>
            </a:extLst>
          </p:cNvPr>
          <p:cNvSpPr txBox="1"/>
          <p:nvPr userDrawn="1"/>
        </p:nvSpPr>
        <p:spPr>
          <a:xfrm>
            <a:off x="10272575" y="6303741"/>
            <a:ext cx="1440000" cy="179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Confidential</a:t>
            </a:r>
            <a:endParaRPr lang="en-GB" sz="800" b="1" spc="0" baseline="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1D24FC7-006F-8A8B-4650-D63011B624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27200" y="0"/>
            <a:ext cx="5464800" cy="61380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5C02C68D-6676-0330-4AF0-2B24A86453C2}"/>
              </a:ext>
            </a:extLst>
          </p:cNvPr>
          <p:cNvSpPr txBox="1"/>
          <p:nvPr userDrawn="1"/>
        </p:nvSpPr>
        <p:spPr>
          <a:xfrm>
            <a:off x="4515656" y="6416046"/>
            <a:ext cx="3918732" cy="102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03-6675-3811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</a:t>
            </a:r>
            <a:r>
              <a:rPr lang="zh-TW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東京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）</a:t>
            </a:r>
            <a:r>
              <a:rPr lang="en-US" altLang="zh-TW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    052-218-6937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</a:t>
            </a:r>
            <a:r>
              <a:rPr lang="zh-TW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名古屋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）    </a:t>
            </a:r>
            <a:r>
              <a:rPr lang="en-US" altLang="zh-TW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011-777-0945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</a:t>
            </a:r>
            <a:r>
              <a:rPr lang="zh-TW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札幌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）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D5A4BC70-6A68-7F97-E7F7-D0E4D32F29E9}"/>
              </a:ext>
            </a:extLst>
          </p:cNvPr>
          <p:cNvSpPr txBox="1"/>
          <p:nvPr userDrawn="1"/>
        </p:nvSpPr>
        <p:spPr>
          <a:xfrm>
            <a:off x="4515658" y="6538912"/>
            <a:ext cx="3918730" cy="1227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06-7660-1231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（大阪）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    092-688-0220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（福岡）　　　 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082-909-2689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（広島）</a:t>
            </a:r>
            <a:endParaRPr lang="en-GB" sz="800" spc="0" baseline="0" dirty="0">
              <a:solidFill>
                <a:schemeClr val="tx1"/>
              </a:solidFill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37239ED1-247B-F9DE-3596-9F484E2A1886}"/>
              </a:ext>
            </a:extLst>
          </p:cNvPr>
          <p:cNvSpPr txBox="1"/>
          <p:nvPr userDrawn="1"/>
        </p:nvSpPr>
        <p:spPr>
          <a:xfrm>
            <a:off x="8539971" y="6543963"/>
            <a:ext cx="1440000" cy="112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spc="0" baseline="0" dirty="0">
                <a:solidFill>
                  <a:schemeClr val="tx1"/>
                </a:solidFill>
              </a:rPr>
              <a:t>受付時間 平日</a:t>
            </a:r>
            <a:r>
              <a:rPr lang="en-US" altLang="ja-JP" sz="800" spc="0" baseline="0" dirty="0">
                <a:solidFill>
                  <a:schemeClr val="tx1"/>
                </a:solidFill>
              </a:rPr>
              <a:t>9:30〜18:00</a:t>
            </a:r>
            <a:endParaRPr lang="en-GB" sz="800" spc="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3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1B3E7D21-4073-5814-03E9-A2D3E5CE8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0"/>
            <a:ext cx="591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AAC68-24D6-5FF7-BD6E-75EA2B51B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83890"/>
            <a:ext cx="6696000" cy="793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目次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9E476-A5D7-554D-EE38-3D6FF8F8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04CD21-305B-A5B6-8981-ECE00D6D4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1313104"/>
            <a:ext cx="6696627" cy="4492384"/>
          </a:xfrm>
        </p:spPr>
        <p:txBody>
          <a:bodyPr tIns="0"/>
          <a:lstStyle>
            <a:lvl1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1pPr>
            <a:lvl2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2pPr>
            <a:lvl3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3pPr>
            <a:lvl4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4pPr>
            <a:lvl5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5pPr>
            <a:lvl6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6pPr>
            <a:lvl7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7pPr>
            <a:lvl8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8pPr>
            <a:lvl9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9182D65-89EA-23C5-0142-30C778FC68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273" y="356640"/>
            <a:ext cx="1357200" cy="4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orient="horz" pos="822" userDrawn="1">
          <p15:clr>
            <a:srgbClr val="A4A3A4"/>
          </p15:clr>
        </p15:guide>
        <p15:guide id="4" orient="horz" pos="3657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AC68-24D6-5FF7-BD6E-75EA2B51B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80093"/>
            <a:ext cx="6411705" cy="793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目次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9E476-A5D7-554D-EE38-3D6FF8F8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04CD21-305B-A5B6-8981-ECE00D6D4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313104"/>
            <a:ext cx="11233150" cy="4492384"/>
          </a:xfrm>
        </p:spPr>
        <p:txBody>
          <a:bodyPr tIns="0" numCol="2" spcCol="360000"/>
          <a:lstStyle>
            <a:lvl1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1pPr>
            <a:lvl2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2pPr>
            <a:lvl3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3pPr>
            <a:lvl4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4pPr>
            <a:lvl5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5pPr>
            <a:lvl6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6pPr>
            <a:lvl7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7pPr>
            <a:lvl8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8pPr>
            <a:lvl9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5"/>
            <a:r>
              <a:rPr lang="en-GB" noProof="0" dirty="0"/>
              <a:t>96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  <a:p>
            <a:pPr lvl="8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6729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orient="horz" pos="822" userDrawn="1">
          <p15:clr>
            <a:srgbClr val="A4A3A4"/>
          </p15:clr>
        </p15:guide>
        <p15:guide id="4" orient="horz" pos="3657" userDrawn="1">
          <p15:clr>
            <a:srgbClr val="A4A3A4"/>
          </p15:clr>
        </p15:guide>
        <p15:guide id="5" pos="3727" userDrawn="1">
          <p15:clr>
            <a:srgbClr val="A4A3A4"/>
          </p15:clr>
        </p15:guide>
        <p15:guide id="6" pos="3953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１コラ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B531-D261-13B3-E426-04329113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68300"/>
            <a:ext cx="9507855" cy="79375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2C86-874E-1B04-832F-0B1EBC176E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9424" y="1376361"/>
            <a:ext cx="11233149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0608E-F247-698E-C11E-6F24EFF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9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２コラム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B531-D261-13B3-E426-04329113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2C86-874E-1B04-832F-0B1EBC176E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9425" y="1376362"/>
            <a:ext cx="5437188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BA9DF-15B4-8FDA-276E-91F71B71B7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1376361"/>
            <a:ext cx="5437187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0608E-F247-698E-C11E-6F24EFF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262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A4A3A4"/>
          </p15:clr>
        </p15:guide>
        <p15:guide id="2" pos="3953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867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２コラム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7">
            <a:extLst>
              <a:ext uri="{FF2B5EF4-FFF2-40B4-BE49-F238E27FC236}">
                <a16:creationId xmlns:a16="http://schemas.microsoft.com/office/drawing/2014/main" id="{08D99CE0-11F9-78C4-9704-5013E4E3E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05700" y="0"/>
            <a:ext cx="4686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43B531-D261-13B3-E426-04329113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2C86-874E-1B04-832F-0B1EBC176E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9425" y="1376361"/>
            <a:ext cx="5437188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BA9DF-15B4-8FDA-276E-91F71B71B7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1376361"/>
            <a:ext cx="5437187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0608E-F247-698E-C11E-6F24EFF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18FAE0-C72A-0342-C94F-290CD1A0A0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4273" y="356640"/>
            <a:ext cx="1357200" cy="4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61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２コラム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61EB558-E66E-B2DB-E30E-EB3E26AF2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05700" y="0"/>
            <a:ext cx="4686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43B531-D261-13B3-E426-04329113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2C86-874E-1B04-832F-0B1EBC176E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9425" y="1376363"/>
            <a:ext cx="5437188" cy="4932362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BA9DF-15B4-8FDA-276E-91F71B71B7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1376363"/>
            <a:ext cx="5437187" cy="4932362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0608E-F247-698E-C11E-6F24EFF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32C88BA-3987-17D0-8B13-70035E809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4273" y="356640"/>
            <a:ext cx="1357200" cy="4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01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A2220-834C-31CB-AD11-EE1B9A27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27" y="360000"/>
            <a:ext cx="9486753" cy="793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B69E6-F0CB-286D-29B7-96C297D88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376363"/>
            <a:ext cx="11233150" cy="4800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FB6F0-3FCC-01C1-6126-24C531D0A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0653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3BD0-38CF-D766-566B-89E011205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06534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C5DA-A488-6930-9335-93F1D021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4618" y="6510664"/>
            <a:ext cx="877957" cy="16164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D8A28372-6A5A-4399-8FC5-CCF396CD49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Logo name">
            <a:extLst>
              <a:ext uri="{FF2B5EF4-FFF2-40B4-BE49-F238E27FC236}">
                <a16:creationId xmlns:a16="http://schemas.microsoft.com/office/drawing/2014/main" id="{122119FB-BFB9-C986-FBDE-DE8CB945732B}"/>
              </a:ext>
            </a:extLst>
          </p:cNvPr>
          <p:cNvSpPr txBox="1"/>
          <p:nvPr userDrawn="1"/>
        </p:nvSpPr>
        <p:spPr>
          <a:xfrm>
            <a:off x="503235" y="6486525"/>
            <a:ext cx="2597513" cy="1857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600" dirty="0">
                <a:solidFill>
                  <a:schemeClr val="tx1"/>
                </a:solidFill>
              </a:rPr>
              <a:t>©️ RAKUS Co., Ltd. All Rights Reserved</a:t>
            </a:r>
            <a:r>
              <a:rPr lang="en-US" altLang="ja-JP" sz="600" dirty="0">
                <a:solidFill>
                  <a:schemeClr val="tx1"/>
                </a:solidFill>
              </a:rPr>
              <a:t>.</a:t>
            </a:r>
            <a:endParaRPr lang="en-GB" sz="600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927681F-9D63-7115-C679-441E62135B8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34273" y="356640"/>
            <a:ext cx="1357200" cy="4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52" r:id="rId5"/>
    <p:sldLayoutId id="2147483675" r:id="rId6"/>
    <p:sldLayoutId id="2147483664" r:id="rId7"/>
    <p:sldLayoutId id="2147483665" r:id="rId8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kumimoji="1" sz="2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35000"/>
        </a:lnSpc>
        <a:spcBef>
          <a:spcPts val="0"/>
        </a:spcBef>
        <a:buFont typeface="BIZ UDPGothic" panose="020B0400000000000000" pitchFamily="34" charset="-128"/>
        <a:buChar char="—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35000"/>
        </a:lnSpc>
        <a:spcBef>
          <a:spcPts val="0"/>
        </a:spcBef>
        <a:buFont typeface="BIZ UDPGothic" panose="020B0400000000000000" pitchFamily="34" charset="-128"/>
        <a:buChar char="—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35000"/>
        </a:lnSpc>
        <a:spcBef>
          <a:spcPts val="0"/>
        </a:spcBef>
        <a:buFont typeface="BIZ UDPGothic" panose="020B0400000000000000" pitchFamily="34" charset="-128"/>
        <a:buChar char="—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35000"/>
        </a:lnSpc>
        <a:spcBef>
          <a:spcPts val="0"/>
        </a:spcBef>
        <a:buFontTx/>
        <a:buNone/>
        <a:defRPr kumimoji="1" sz="13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35000"/>
        </a:lnSpc>
        <a:spcBef>
          <a:spcPts val="0"/>
        </a:spcBef>
        <a:buFontTx/>
        <a:buNone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35000"/>
        </a:lnSpc>
        <a:spcBef>
          <a:spcPts val="0"/>
        </a:spcBef>
        <a:buFontTx/>
        <a:buNone/>
        <a:defRPr kumimoji="1" sz="23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35000"/>
        </a:lnSpc>
        <a:spcBef>
          <a:spcPts val="0"/>
        </a:spcBef>
        <a:buFontTx/>
        <a:buNone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kumimoji="1" sz="53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914400" rtl="0" eaLnBrk="1" latinLnBrk="0" hangingPunct="1">
        <a:lnSpc>
          <a:spcPct val="135000"/>
        </a:lnSpc>
        <a:spcBef>
          <a:spcPts val="0"/>
        </a:spcBef>
        <a:buFont typeface="BIZ UDPGothic" panose="020B0400000000000000" pitchFamily="34" charset="-128"/>
        <a:buChar char="—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A4A3A4"/>
          </p15:clr>
        </p15:guide>
        <p15:guide id="3" pos="737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kurakuseisan.jp/environment/index.php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ccess-navi.rakurakucloud.jp/seisan/manual/detail/1295" TargetMode="External"/><Relationship Id="rId2" Type="http://schemas.openxmlformats.org/officeDocument/2006/relationships/hyperlink" Target="https://success-navi.rakurakucloud.jp/seisan/faq/detail/2296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FB0CE-A864-5A77-E66D-99EEF7B6E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A4DBCF-8C10-D344-A3AC-B2EA593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スマートフォン利用マニュアル　作成・修正素材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6BC0A5-4FE4-C988-56CB-8B07436E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76990BD-9432-42F3-37B2-0943FFE4A0A7}"/>
              </a:ext>
            </a:extLst>
          </p:cNvPr>
          <p:cNvSpPr txBox="1">
            <a:spLocks/>
          </p:cNvSpPr>
          <p:nvPr/>
        </p:nvSpPr>
        <p:spPr>
          <a:xfrm>
            <a:off x="6494032" y="2270452"/>
            <a:ext cx="1310890" cy="388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強調したい文字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732A122E-1B40-3205-4C51-CF06AC91388B}"/>
              </a:ext>
            </a:extLst>
          </p:cNvPr>
          <p:cNvSpPr txBox="1">
            <a:spLocks/>
          </p:cNvSpPr>
          <p:nvPr/>
        </p:nvSpPr>
        <p:spPr>
          <a:xfrm>
            <a:off x="7795856" y="2270452"/>
            <a:ext cx="2271422" cy="388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強調したい文字強調したい文字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B3A7FD01-16B1-9DB1-FFCA-3363ACE87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858" y="2055710"/>
            <a:ext cx="4246372" cy="4496499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フレーム</a:t>
            </a:r>
            <a:r>
              <a:rPr lang="ja-JP" altLang="en-US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br>
              <a:rPr lang="en-US" altLang="ja-JP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番号なし　　　　　　　　　　　　　　　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2.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番号あり　　　　　　　　　　　　　　 </a:t>
            </a:r>
            <a:b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破線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見出し</a:t>
            </a:r>
            <a:endParaRPr lang="en-US" altLang="ja-JP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br>
              <a:rPr lang="en-US" altLang="ja-JP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br>
              <a:rPr lang="en-US" altLang="ja-JP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br>
              <a:rPr lang="en-US" altLang="ja-JP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539BCE1-CE2D-6F67-33CB-001F667319C8}"/>
              </a:ext>
            </a:extLst>
          </p:cNvPr>
          <p:cNvSpPr/>
          <p:nvPr/>
        </p:nvSpPr>
        <p:spPr>
          <a:xfrm>
            <a:off x="483858" y="1397663"/>
            <a:ext cx="8425657" cy="53979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US" altLang="ja-JP" sz="1400" b="1" dirty="0">
                <a:solidFill>
                  <a:schemeClr val="tx1"/>
                </a:solidFill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400" b="1" dirty="0">
                <a:solidFill>
                  <a:schemeClr val="tx1"/>
                </a:solidFill>
              </a:rPr>
              <a:t>】</a:t>
            </a:r>
            <a:r>
              <a:rPr lang="ja-JP" altLang="en-US" sz="1400" b="1" dirty="0">
                <a:solidFill>
                  <a:schemeClr val="tx1"/>
                </a:solidFill>
              </a:rPr>
              <a:t>　配布時にはこのページを削除してから、配布してください。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7781A50D-8532-E678-3674-367B51F7CAF1}"/>
              </a:ext>
            </a:extLst>
          </p:cNvPr>
          <p:cNvSpPr txBox="1">
            <a:spLocks/>
          </p:cNvSpPr>
          <p:nvPr/>
        </p:nvSpPr>
        <p:spPr>
          <a:xfrm>
            <a:off x="793292" y="5072613"/>
            <a:ext cx="3911609" cy="11792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 タイトル</a:t>
            </a:r>
            <a:b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説明文説明文説明文説明文説明文説明文説明文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 タイトル</a:t>
            </a:r>
            <a:b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説明文説明文説明文説明文説明文説明文説明文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9031612-3949-66E8-51CB-660C6F1D74E6}"/>
              </a:ext>
            </a:extLst>
          </p:cNvPr>
          <p:cNvSpPr txBox="1"/>
          <p:nvPr/>
        </p:nvSpPr>
        <p:spPr>
          <a:xfrm>
            <a:off x="878889" y="4709757"/>
            <a:ext cx="369716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3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見出し文字　</a:t>
            </a:r>
            <a:endParaRPr lang="ja-JP" altLang="en-US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0536A02-2FCE-5E8A-84F3-1DEB77626CC1}"/>
              </a:ext>
            </a:extLst>
          </p:cNvPr>
          <p:cNvSpPr/>
          <p:nvPr/>
        </p:nvSpPr>
        <p:spPr>
          <a:xfrm>
            <a:off x="793293" y="2622467"/>
            <a:ext cx="1575019" cy="42655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26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F2FBDD5-6238-763E-9529-767810D29EFE}"/>
              </a:ext>
            </a:extLst>
          </p:cNvPr>
          <p:cNvSpPr/>
          <p:nvPr/>
        </p:nvSpPr>
        <p:spPr>
          <a:xfrm>
            <a:off x="2833934" y="2622467"/>
            <a:ext cx="1575019" cy="42655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>
                <a:solidFill>
                  <a:schemeClr val="tx1"/>
                </a:solidFill>
                <a:ea typeface="Meiryo UI" panose="020B0604030504040204" pitchFamily="50" charset="-128"/>
              </a:rPr>
              <a:t>①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F9F086C-0498-B9AA-7D22-B6792E98DA87}"/>
              </a:ext>
            </a:extLst>
          </p:cNvPr>
          <p:cNvSpPr/>
          <p:nvPr/>
        </p:nvSpPr>
        <p:spPr>
          <a:xfrm>
            <a:off x="793293" y="3536975"/>
            <a:ext cx="1575019" cy="426559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0" dirty="0">
              <a:solidFill>
                <a:schemeClr val="tx1"/>
              </a:solidFill>
              <a:ea typeface="Meiryo UI" panose="020B0604030504040204" pitchFamily="50" charset="-128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2F1D6E6D-08D5-7C73-6675-E3FCD7BBF723}"/>
              </a:ext>
            </a:extLst>
          </p:cNvPr>
          <p:cNvSpPr txBox="1">
            <a:spLocks/>
          </p:cNvSpPr>
          <p:nvPr/>
        </p:nvSpPr>
        <p:spPr>
          <a:xfrm>
            <a:off x="6293538" y="2055710"/>
            <a:ext cx="4231471" cy="4496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強調文字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5B45B00-DECB-5188-C6D9-3BA1B8A379CE}"/>
              </a:ext>
            </a:extLst>
          </p:cNvPr>
          <p:cNvSpPr/>
          <p:nvPr/>
        </p:nvSpPr>
        <p:spPr>
          <a:xfrm>
            <a:off x="6588759" y="2536504"/>
            <a:ext cx="939131" cy="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01D1055-DE63-9E6D-485E-80D08B1E87F8}"/>
              </a:ext>
            </a:extLst>
          </p:cNvPr>
          <p:cNvSpPr/>
          <p:nvPr/>
        </p:nvSpPr>
        <p:spPr>
          <a:xfrm>
            <a:off x="7880000" y="2527626"/>
            <a:ext cx="1934561" cy="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2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490E1C6-769D-4FF5-AA94-914C75B1D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32" y="1412575"/>
            <a:ext cx="2326411" cy="4834316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アプリ　「申請」タブ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10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A2313B7-A373-0174-5A85-5E8AE2E9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13" y="1376363"/>
            <a:ext cx="5795962" cy="493236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本タブは、「申請権限」が付与されている場合のみ表示されます。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一時保存</a:t>
            </a:r>
            <a:endParaRPr lang="en-US" altLang="ja-JP" sz="1400" b="1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一時保存をしている伝票がある場合にのみ表示され、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一時保存している伝票を確認・編集できます。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差戻し</a:t>
            </a:r>
            <a:endParaRPr lang="en-US" altLang="ja-JP" sz="1400" b="1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差戻しをしている伝票がある場合にのみ表示され、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差戻しされた伝票を確認・編集できます。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申請済み</a:t>
            </a:r>
            <a:endParaRPr lang="en-US" altLang="ja-JP" sz="1400" b="1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自身が過去に申請した伝票を確認できます。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申請</a:t>
            </a:r>
            <a:endParaRPr lang="en-US" altLang="ja-JP" sz="1400" b="1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スマートフォンで申請できる申請種別の一覧になります。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申請種別をタップすると、伝票入力画面に遷移し、申請できます。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左記画面キャプチャは一例です。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FB1BE99-457E-2E3B-4783-3D76892C7354}"/>
              </a:ext>
            </a:extLst>
          </p:cNvPr>
          <p:cNvSpPr/>
          <p:nvPr/>
        </p:nvSpPr>
        <p:spPr>
          <a:xfrm>
            <a:off x="1485898" y="5851312"/>
            <a:ext cx="410319" cy="364495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BA3B27-8EB6-DE63-3CE5-B3D34EA8E76B}"/>
              </a:ext>
            </a:extLst>
          </p:cNvPr>
          <p:cNvSpPr/>
          <p:nvPr/>
        </p:nvSpPr>
        <p:spPr>
          <a:xfrm>
            <a:off x="823932" y="2584146"/>
            <a:ext cx="2340123" cy="329971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5757C27-A9CA-E917-6F71-6812DEF9151D}"/>
              </a:ext>
            </a:extLst>
          </p:cNvPr>
          <p:cNvCxnSpPr>
            <a:cxnSpLocks/>
          </p:cNvCxnSpPr>
          <p:nvPr/>
        </p:nvCxnSpPr>
        <p:spPr>
          <a:xfrm>
            <a:off x="3157419" y="2727885"/>
            <a:ext cx="4921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A032D16E-A6CC-3C4A-4A67-B77DC1315861}"/>
              </a:ext>
            </a:extLst>
          </p:cNvPr>
          <p:cNvSpPr txBox="1">
            <a:spLocks/>
          </p:cNvSpPr>
          <p:nvPr/>
        </p:nvSpPr>
        <p:spPr>
          <a:xfrm>
            <a:off x="3756559" y="2166257"/>
            <a:ext cx="236020" cy="436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2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23B05C-9854-FDDE-A4EA-F3B076D467D6}"/>
              </a:ext>
            </a:extLst>
          </p:cNvPr>
          <p:cNvSpPr/>
          <p:nvPr/>
        </p:nvSpPr>
        <p:spPr>
          <a:xfrm>
            <a:off x="823932" y="2246836"/>
            <a:ext cx="2340123" cy="329971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274C03B-6E36-6B8F-41C7-12C49EFEA5A8}"/>
              </a:ext>
            </a:extLst>
          </p:cNvPr>
          <p:cNvCxnSpPr>
            <a:cxnSpLocks/>
          </p:cNvCxnSpPr>
          <p:nvPr/>
        </p:nvCxnSpPr>
        <p:spPr>
          <a:xfrm>
            <a:off x="3157419" y="2390575"/>
            <a:ext cx="4921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09D2900-6A20-35FE-BE45-C54B0A41CCF6}"/>
              </a:ext>
            </a:extLst>
          </p:cNvPr>
          <p:cNvSpPr/>
          <p:nvPr/>
        </p:nvSpPr>
        <p:spPr>
          <a:xfrm>
            <a:off x="823932" y="1912817"/>
            <a:ext cx="2340123" cy="329971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5E1E9FA-1661-2551-ADA1-EB972D5D3846}"/>
              </a:ext>
            </a:extLst>
          </p:cNvPr>
          <p:cNvCxnSpPr>
            <a:cxnSpLocks/>
          </p:cNvCxnSpPr>
          <p:nvPr/>
        </p:nvCxnSpPr>
        <p:spPr>
          <a:xfrm>
            <a:off x="3157419" y="2056556"/>
            <a:ext cx="4921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3F445D55-EE21-6FA4-B346-1BF72BF30322}"/>
              </a:ext>
            </a:extLst>
          </p:cNvPr>
          <p:cNvSpPr txBox="1">
            <a:spLocks/>
          </p:cNvSpPr>
          <p:nvPr/>
        </p:nvSpPr>
        <p:spPr>
          <a:xfrm>
            <a:off x="3756559" y="1806078"/>
            <a:ext cx="236020" cy="436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1</a:t>
            </a: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C8D31DD7-D797-D4F7-A1CD-1B806C0D03CD}"/>
              </a:ext>
            </a:extLst>
          </p:cNvPr>
          <p:cNvSpPr txBox="1">
            <a:spLocks/>
          </p:cNvSpPr>
          <p:nvPr/>
        </p:nvSpPr>
        <p:spPr>
          <a:xfrm>
            <a:off x="3756559" y="2479886"/>
            <a:ext cx="236020" cy="436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3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BC037D-685A-901F-6811-F67C76DAEE8B}"/>
              </a:ext>
            </a:extLst>
          </p:cNvPr>
          <p:cNvSpPr/>
          <p:nvPr/>
        </p:nvSpPr>
        <p:spPr>
          <a:xfrm>
            <a:off x="823932" y="3080626"/>
            <a:ext cx="2340123" cy="2759800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4837126-3939-7883-F03C-6C9534354A58}"/>
              </a:ext>
            </a:extLst>
          </p:cNvPr>
          <p:cNvCxnSpPr>
            <a:cxnSpLocks/>
          </p:cNvCxnSpPr>
          <p:nvPr/>
        </p:nvCxnSpPr>
        <p:spPr>
          <a:xfrm>
            <a:off x="3157419" y="4620060"/>
            <a:ext cx="4921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4BD0A680-6D31-B034-D198-E70DD27F013D}"/>
              </a:ext>
            </a:extLst>
          </p:cNvPr>
          <p:cNvSpPr txBox="1">
            <a:spLocks/>
          </p:cNvSpPr>
          <p:nvPr/>
        </p:nvSpPr>
        <p:spPr>
          <a:xfrm>
            <a:off x="3756559" y="4372061"/>
            <a:ext cx="236020" cy="436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8785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10A9C61A-5950-6F2F-DE2B-7DA82D49D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83" y="1462042"/>
            <a:ext cx="2015083" cy="4818675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アプリ　</a:t>
            </a:r>
            <a:r>
              <a:rPr lang="ja-JP" altLang="en-US" dirty="0"/>
              <a:t>申請・精算（ヘッダ入力）</a:t>
            </a:r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11</a:t>
            </a:fld>
            <a:endParaRPr lang="en-GB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E9E27C5-FD70-8A0E-03BE-8836D80D7E3F}"/>
              </a:ext>
            </a:extLst>
          </p:cNvPr>
          <p:cNvGrpSpPr/>
          <p:nvPr/>
        </p:nvGrpSpPr>
        <p:grpSpPr>
          <a:xfrm>
            <a:off x="684744" y="2195316"/>
            <a:ext cx="2015083" cy="4047030"/>
            <a:chOff x="7445046" y="1414959"/>
            <a:chExt cx="2629784" cy="5281577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60C5B5F-EBE6-5D0C-4472-E3FDFF466EE1}"/>
                </a:ext>
              </a:extLst>
            </p:cNvPr>
            <p:cNvSpPr/>
            <p:nvPr/>
          </p:nvSpPr>
          <p:spPr>
            <a:xfrm>
              <a:off x="7446714" y="1414959"/>
              <a:ext cx="2628116" cy="1610019"/>
            </a:xfrm>
            <a:prstGeom prst="rect">
              <a:avLst/>
            </a:prstGeom>
            <a:noFill/>
            <a:ln w="38100">
              <a:solidFill>
                <a:srgbClr val="FAE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4C4948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64A69757-2678-1FDE-C1CC-A2468E435885}"/>
                </a:ext>
              </a:extLst>
            </p:cNvPr>
            <p:cNvSpPr/>
            <p:nvPr/>
          </p:nvSpPr>
          <p:spPr>
            <a:xfrm>
              <a:off x="7446714" y="3112833"/>
              <a:ext cx="2628116" cy="916864"/>
            </a:xfrm>
            <a:prstGeom prst="rect">
              <a:avLst/>
            </a:prstGeom>
            <a:noFill/>
            <a:ln w="38100">
              <a:solidFill>
                <a:srgbClr val="FAE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4C4948"/>
                </a:solidFill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AD0FA71-854E-C321-C9D7-4A24E46F4FF9}"/>
                </a:ext>
              </a:extLst>
            </p:cNvPr>
            <p:cNvSpPr/>
            <p:nvPr/>
          </p:nvSpPr>
          <p:spPr>
            <a:xfrm>
              <a:off x="7445046" y="5981739"/>
              <a:ext cx="2629784" cy="714797"/>
            </a:xfrm>
            <a:prstGeom prst="rect">
              <a:avLst/>
            </a:prstGeom>
            <a:noFill/>
            <a:ln w="38100">
              <a:solidFill>
                <a:srgbClr val="FAE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4C4948"/>
                </a:solidFill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70BF35D-047E-278A-6003-C21865B8FBD9}"/>
              </a:ext>
            </a:extLst>
          </p:cNvPr>
          <p:cNvGrpSpPr/>
          <p:nvPr/>
        </p:nvGrpSpPr>
        <p:grpSpPr>
          <a:xfrm>
            <a:off x="2699827" y="2243750"/>
            <a:ext cx="962962" cy="436710"/>
            <a:chOff x="3484464" y="1272953"/>
            <a:chExt cx="962962" cy="436710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5A125E81-A517-BC5F-E606-C769E29B722B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コンテンツ プレースホルダー 2">
              <a:extLst>
                <a:ext uri="{FF2B5EF4-FFF2-40B4-BE49-F238E27FC236}">
                  <a16:creationId xmlns:a16="http://schemas.microsoft.com/office/drawing/2014/main" id="{2E4753AD-9D8F-C73A-12DA-1D4721361E9D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1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6F3E9F0-D665-3265-BDD2-1C3D87C4929F}"/>
              </a:ext>
            </a:extLst>
          </p:cNvPr>
          <p:cNvGrpSpPr/>
          <p:nvPr/>
        </p:nvGrpSpPr>
        <p:grpSpPr>
          <a:xfrm>
            <a:off x="2679071" y="3617312"/>
            <a:ext cx="962962" cy="436710"/>
            <a:chOff x="3484464" y="1272953"/>
            <a:chExt cx="962962" cy="436710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F9649AC0-DDA0-EE9A-89F9-916A6BEF739D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コンテンツ プレースホルダー 2">
              <a:extLst>
                <a:ext uri="{FF2B5EF4-FFF2-40B4-BE49-F238E27FC236}">
                  <a16:creationId xmlns:a16="http://schemas.microsoft.com/office/drawing/2014/main" id="{75542FED-EF64-0C96-BBF2-11E941056DE1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2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0D84FB7E-A9EF-3EDF-63CA-0BE0D2797FFA}"/>
              </a:ext>
            </a:extLst>
          </p:cNvPr>
          <p:cNvGrpSpPr/>
          <p:nvPr/>
        </p:nvGrpSpPr>
        <p:grpSpPr>
          <a:xfrm>
            <a:off x="2690774" y="5685292"/>
            <a:ext cx="962962" cy="436710"/>
            <a:chOff x="3484464" y="1272953"/>
            <a:chExt cx="962962" cy="436710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BD8CF9CE-06D8-8C99-F69F-7FF9B668D4E3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コンテンツ プレースホルダー 2">
              <a:extLst>
                <a:ext uri="{FF2B5EF4-FFF2-40B4-BE49-F238E27FC236}">
                  <a16:creationId xmlns:a16="http://schemas.microsoft.com/office/drawing/2014/main" id="{93621946-40A1-9AF6-05F0-E9B268CCB560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3</a:t>
              </a:r>
            </a:p>
          </p:txBody>
        </p:sp>
      </p:grp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F56688A-6D19-1D51-DF41-903379FFA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13" y="1376363"/>
            <a:ext cx="5795962" cy="4932362"/>
          </a:xfrm>
        </p:spPr>
        <p:txBody>
          <a:bodyPr/>
          <a:lstStyle/>
          <a:p>
            <a:pPr marL="0" indent="0">
              <a:buNone/>
            </a:pP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ヘッダ項目　入力欄</a:t>
            </a:r>
          </a:p>
          <a:p>
            <a:pPr marL="0" indent="0">
              <a:buNone/>
            </a:pP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明細項目　入力欄</a:t>
            </a: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「明細の追加」ボタンをタップすると明細の入力画面になります。</a:t>
            </a: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（次ページ参照）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ja-JP" altLang="en-US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申請・一時保存</a:t>
            </a: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入力が完了したら「申請する」もしくは「一時保存」をタップします。</a:t>
            </a:r>
          </a:p>
          <a:p>
            <a:pPr marL="0" indent="0">
              <a:buNone/>
            </a:pP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10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1BEE96D4-8950-CD21-E123-A4E3D766D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0" y="1472614"/>
            <a:ext cx="2507613" cy="4836110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76605164-799B-5993-4ED8-E5C4373D8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836" y="1461279"/>
            <a:ext cx="2234892" cy="647795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アプリ　</a:t>
            </a:r>
            <a:r>
              <a:rPr lang="ja-JP" altLang="en-US" dirty="0"/>
              <a:t>申請・精算（明細入力）</a:t>
            </a:r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12</a:t>
            </a:fld>
            <a:endParaRPr lang="en-GB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0C72921-E2B4-B2CC-4A34-73C1FEC95A13}"/>
              </a:ext>
            </a:extLst>
          </p:cNvPr>
          <p:cNvGrpSpPr/>
          <p:nvPr/>
        </p:nvGrpSpPr>
        <p:grpSpPr>
          <a:xfrm>
            <a:off x="534057" y="5201141"/>
            <a:ext cx="2576596" cy="309067"/>
            <a:chOff x="0" y="0"/>
            <a:chExt cx="6087718" cy="447261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0FC76B8B-6849-5196-7D19-4ED87B8EAFE2}"/>
                </a:ext>
              </a:extLst>
            </p:cNvPr>
            <p:cNvGrpSpPr/>
            <p:nvPr/>
          </p:nvGrpSpPr>
          <p:grpSpPr>
            <a:xfrm>
              <a:off x="7307" y="42082"/>
              <a:ext cx="6045817" cy="297392"/>
              <a:chOff x="7307" y="40876"/>
              <a:chExt cx="6083818" cy="288000"/>
            </a:xfrm>
          </p:grpSpPr>
          <p:sp>
            <p:nvSpPr>
              <p:cNvPr id="23" name="フローチャート : 判断 193">
                <a:extLst>
                  <a:ext uri="{FF2B5EF4-FFF2-40B4-BE49-F238E27FC236}">
                    <a16:creationId xmlns:a16="http://schemas.microsoft.com/office/drawing/2014/main" id="{B472CAD1-B5D4-2127-977D-16AAB202ED87}"/>
                  </a:ext>
                </a:extLst>
              </p:cNvPr>
              <p:cNvSpPr/>
              <p:nvPr/>
            </p:nvSpPr>
            <p:spPr>
              <a:xfrm>
                <a:off x="2963976" y="59928"/>
                <a:ext cx="190501" cy="262800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solidFill>
                    <a:srgbClr val="4C4948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9" name="フローチャート : 判断 189">
                <a:extLst>
                  <a:ext uri="{FF2B5EF4-FFF2-40B4-BE49-F238E27FC236}">
                    <a16:creationId xmlns:a16="http://schemas.microsoft.com/office/drawing/2014/main" id="{A7BA8FC0-46DB-C522-4F77-7B65BEEE67D2}"/>
                  </a:ext>
                </a:extLst>
              </p:cNvPr>
              <p:cNvSpPr/>
              <p:nvPr/>
            </p:nvSpPr>
            <p:spPr>
              <a:xfrm>
                <a:off x="5911125" y="40876"/>
                <a:ext cx="180000" cy="288000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solidFill>
                    <a:srgbClr val="4C4948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20" name="フローチャート : 判断 190">
                <a:extLst>
                  <a:ext uri="{FF2B5EF4-FFF2-40B4-BE49-F238E27FC236}">
                    <a16:creationId xmlns:a16="http://schemas.microsoft.com/office/drawing/2014/main" id="{AF6446AB-F177-3D45-D0F2-0568DB2B421F}"/>
                  </a:ext>
                </a:extLst>
              </p:cNvPr>
              <p:cNvSpPr/>
              <p:nvPr/>
            </p:nvSpPr>
            <p:spPr>
              <a:xfrm>
                <a:off x="7307" y="50401"/>
                <a:ext cx="190501" cy="262800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solidFill>
                    <a:srgbClr val="4C4948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E7FB40E-DB76-BA2F-18A2-214E61A06DD3}"/>
                </a:ext>
              </a:extLst>
            </p:cNvPr>
            <p:cNvSpPr/>
            <p:nvPr/>
          </p:nvSpPr>
          <p:spPr>
            <a:xfrm>
              <a:off x="5963478" y="1"/>
              <a:ext cx="124240" cy="44726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rgbClr val="4C4948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14E975AE-9E59-5ADF-87E3-AD3D1C57B9CB}"/>
                </a:ext>
              </a:extLst>
            </p:cNvPr>
            <p:cNvSpPr/>
            <p:nvPr/>
          </p:nvSpPr>
          <p:spPr>
            <a:xfrm>
              <a:off x="0" y="0"/>
              <a:ext cx="124240" cy="44726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rgbClr val="4C4948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9AB8F75-D394-A008-B629-8D687B1132B4}"/>
              </a:ext>
            </a:extLst>
          </p:cNvPr>
          <p:cNvSpPr/>
          <p:nvPr/>
        </p:nvSpPr>
        <p:spPr>
          <a:xfrm>
            <a:off x="688592" y="5499688"/>
            <a:ext cx="2331711" cy="669629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C4948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8E7CBFA-D206-576E-4736-0CB55BEE25F4}"/>
              </a:ext>
            </a:extLst>
          </p:cNvPr>
          <p:cNvSpPr/>
          <p:nvPr/>
        </p:nvSpPr>
        <p:spPr>
          <a:xfrm>
            <a:off x="5935688" y="1848548"/>
            <a:ext cx="1084594" cy="235218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C4948"/>
              </a:solidFill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7AC7BD5-7358-ACB5-FC7F-21C6E3798674}"/>
              </a:ext>
            </a:extLst>
          </p:cNvPr>
          <p:cNvGrpSpPr/>
          <p:nvPr/>
        </p:nvGrpSpPr>
        <p:grpSpPr>
          <a:xfrm>
            <a:off x="3060785" y="3630274"/>
            <a:ext cx="962962" cy="436710"/>
            <a:chOff x="3484464" y="1272953"/>
            <a:chExt cx="962962" cy="436710"/>
          </a:xfrm>
        </p:grpSpPr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EA127A85-2E79-2FA3-1411-91F592C69CA1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コンテンツ プレースホルダー 2">
              <a:extLst>
                <a:ext uri="{FF2B5EF4-FFF2-40B4-BE49-F238E27FC236}">
                  <a16:creationId xmlns:a16="http://schemas.microsoft.com/office/drawing/2014/main" id="{C433FD4E-826A-4030-56CF-E4277DD857FA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1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2E40B65D-EDFD-14A5-6043-61361393EC17}"/>
              </a:ext>
            </a:extLst>
          </p:cNvPr>
          <p:cNvGrpSpPr/>
          <p:nvPr/>
        </p:nvGrpSpPr>
        <p:grpSpPr>
          <a:xfrm>
            <a:off x="3046447" y="5424539"/>
            <a:ext cx="962962" cy="436710"/>
            <a:chOff x="3484464" y="1272953"/>
            <a:chExt cx="962962" cy="436710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9D1AC238-7A24-C8EA-B3EA-415AA5B6DDDC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コンテンツ プレースホルダー 2">
              <a:extLst>
                <a:ext uri="{FF2B5EF4-FFF2-40B4-BE49-F238E27FC236}">
                  <a16:creationId xmlns:a16="http://schemas.microsoft.com/office/drawing/2014/main" id="{1E3EB0D4-EE16-3AAD-C4AA-81776506F5B2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2</a:t>
              </a:r>
            </a:p>
          </p:txBody>
        </p:sp>
      </p:grp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7875482-A14D-DED5-637A-2DE8CF64A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13" y="2272419"/>
            <a:ext cx="5795962" cy="403630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カードオプション」をご利用の場合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marL="0" indent="0">
              <a:buNone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「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カード取り込み」ボタンが表示され、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取り込んだ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カードの利用明細を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呼び出せます。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明細項目　入力欄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乗換案内も利用できます。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追加する・連続追加する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入力が完了したら「追加する」もしくは「連続追加する」をタップします。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明細のみ追加する場合　　　　　　　　　　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「追加する」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明細追加後、続けて明細を登録する場合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「連続追加する」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D77E29D5-BEF3-9B2C-3CCE-0923DA166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43" y="4942306"/>
            <a:ext cx="2479368" cy="489032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1FAAF0B5-12C1-67CD-2285-EF4B7179B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23" y="5178012"/>
            <a:ext cx="2680062" cy="272363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A36243B-4531-3FC8-3AAF-32FD955AC156}"/>
              </a:ext>
            </a:extLst>
          </p:cNvPr>
          <p:cNvSpPr/>
          <p:nvPr/>
        </p:nvSpPr>
        <p:spPr>
          <a:xfrm>
            <a:off x="633042" y="1932250"/>
            <a:ext cx="2462970" cy="3040459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4C4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9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4EB48EC-1EB1-DCDA-F78C-504F1C74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41" y="1509989"/>
            <a:ext cx="2509293" cy="2761318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ja-JP" altLang="en-US" dirty="0"/>
              <a:t>アプリ　代理申請</a:t>
            </a:r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13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A2313B7-A373-0174-5A85-5E8AE2E9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13" y="1387920"/>
            <a:ext cx="5795961" cy="194435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申請画面ヘッダの「申請者」虫眼鏡マークをタップすると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あらかじめ設定されている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「代理申請者（入力のみ）」「代理申請者」の一覧が表示されます。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代理申請したいユーザーを選択してください。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以降の操作は通常の申請と同様です。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3BE1E03-3C38-7C11-4288-0411FF559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482" y="1972755"/>
            <a:ext cx="2326937" cy="1456245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29A98E5-C3F1-A693-3A19-C0BEAFA451D5}"/>
              </a:ext>
            </a:extLst>
          </p:cNvPr>
          <p:cNvGrpSpPr/>
          <p:nvPr/>
        </p:nvGrpSpPr>
        <p:grpSpPr>
          <a:xfrm>
            <a:off x="529887" y="2396087"/>
            <a:ext cx="2518436" cy="418231"/>
            <a:chOff x="7431205" y="2656434"/>
            <a:chExt cx="3415813" cy="567257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E6B72C15-601F-E6B7-E116-CCA697D254BE}"/>
                </a:ext>
              </a:extLst>
            </p:cNvPr>
            <p:cNvSpPr/>
            <p:nvPr/>
          </p:nvSpPr>
          <p:spPr>
            <a:xfrm>
              <a:off x="10271944" y="2864352"/>
              <a:ext cx="575074" cy="359339"/>
            </a:xfrm>
            <a:prstGeom prst="rect">
              <a:avLst/>
            </a:prstGeom>
            <a:noFill/>
            <a:ln w="38100">
              <a:solidFill>
                <a:srgbClr val="FAE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FB0B684-9EA4-5CF3-39DD-B6C7B68FDA31}"/>
                </a:ext>
              </a:extLst>
            </p:cNvPr>
            <p:cNvSpPr/>
            <p:nvPr/>
          </p:nvSpPr>
          <p:spPr>
            <a:xfrm>
              <a:off x="7431205" y="2656434"/>
              <a:ext cx="809648" cy="232722"/>
            </a:xfrm>
            <a:prstGeom prst="rect">
              <a:avLst/>
            </a:prstGeom>
            <a:noFill/>
            <a:ln w="38100">
              <a:solidFill>
                <a:srgbClr val="FAE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16" name="Google Shape;266;p7">
            <a:extLst>
              <a:ext uri="{FF2B5EF4-FFF2-40B4-BE49-F238E27FC236}">
                <a16:creationId xmlns:a16="http://schemas.microsoft.com/office/drawing/2014/main" id="{5DE803EF-8213-4175-957F-3AFAC83821D0}"/>
              </a:ext>
            </a:extLst>
          </p:cNvPr>
          <p:cNvCxnSpPr>
            <a:cxnSpLocks/>
          </p:cNvCxnSpPr>
          <p:nvPr/>
        </p:nvCxnSpPr>
        <p:spPr>
          <a:xfrm>
            <a:off x="3030817" y="2677080"/>
            <a:ext cx="363506" cy="0"/>
          </a:xfrm>
          <a:prstGeom prst="straightConnector1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8273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ja-JP" altLang="en-US" dirty="0"/>
              <a:t>アプリ　「承認」タブ</a:t>
            </a:r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14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A2313B7-A373-0174-5A85-5E8AE2E9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13" y="1376364"/>
            <a:ext cx="5795962" cy="4454068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本タブは「承認権限」が付与されている場合のみ表示されます。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未承認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自身が承認者に設定されている伝票がある場合に表示され、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対象の申請種別の伝票を承認できます。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未承認（代理承認）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自身が代理承認者に設定されている伝票がある場合に表示され、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対象の申請種別の伝票を代理承認できます。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承認済み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自身が過去に承認した伝票を一覧で確認できます。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8FA449E-EF5D-421C-B99E-4436DA92A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58" y="1441012"/>
            <a:ext cx="2317442" cy="4787771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B83E78B-7FD0-6E16-97DB-B9661589EB86}"/>
              </a:ext>
            </a:extLst>
          </p:cNvPr>
          <p:cNvSpPr/>
          <p:nvPr/>
        </p:nvSpPr>
        <p:spPr>
          <a:xfrm>
            <a:off x="2064190" y="5767920"/>
            <a:ext cx="425510" cy="389094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F5D30DD-B693-DA72-43A9-104AE80E892F}"/>
              </a:ext>
            </a:extLst>
          </p:cNvPr>
          <p:cNvSpPr/>
          <p:nvPr/>
        </p:nvSpPr>
        <p:spPr>
          <a:xfrm>
            <a:off x="805758" y="1898096"/>
            <a:ext cx="2317442" cy="352243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99A7DDA-4904-105E-65F4-BBE129B22623}"/>
              </a:ext>
            </a:extLst>
          </p:cNvPr>
          <p:cNvCxnSpPr>
            <a:cxnSpLocks/>
          </p:cNvCxnSpPr>
          <p:nvPr/>
        </p:nvCxnSpPr>
        <p:spPr>
          <a:xfrm>
            <a:off x="3104515" y="2066297"/>
            <a:ext cx="4921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1739A6C-6B9E-DDC2-DF39-E0A5507FC37C}"/>
              </a:ext>
            </a:extLst>
          </p:cNvPr>
          <p:cNvSpPr txBox="1">
            <a:spLocks/>
          </p:cNvSpPr>
          <p:nvPr/>
        </p:nvSpPr>
        <p:spPr>
          <a:xfrm>
            <a:off x="3703655" y="1815819"/>
            <a:ext cx="236020" cy="436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1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C4E95F5-2F62-6C5B-944B-C4A56F45CBB8}"/>
              </a:ext>
            </a:extLst>
          </p:cNvPr>
          <p:cNvCxnSpPr>
            <a:cxnSpLocks/>
          </p:cNvCxnSpPr>
          <p:nvPr/>
        </p:nvCxnSpPr>
        <p:spPr>
          <a:xfrm>
            <a:off x="3104515" y="2754677"/>
            <a:ext cx="4921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A48B1AD9-7D74-4AF2-3D44-31B01D9BFA8C}"/>
              </a:ext>
            </a:extLst>
          </p:cNvPr>
          <p:cNvSpPr txBox="1">
            <a:spLocks/>
          </p:cNvSpPr>
          <p:nvPr/>
        </p:nvSpPr>
        <p:spPr>
          <a:xfrm>
            <a:off x="3703655" y="2504199"/>
            <a:ext cx="236020" cy="436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3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B092E37-ADA1-6BD7-BFB0-9950C82AA7FA}"/>
              </a:ext>
            </a:extLst>
          </p:cNvPr>
          <p:cNvCxnSpPr>
            <a:cxnSpLocks/>
          </p:cNvCxnSpPr>
          <p:nvPr/>
        </p:nvCxnSpPr>
        <p:spPr>
          <a:xfrm>
            <a:off x="3104515" y="2408380"/>
            <a:ext cx="4921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B184AF04-EC67-900D-6DC4-C4654226624E}"/>
              </a:ext>
            </a:extLst>
          </p:cNvPr>
          <p:cNvSpPr txBox="1">
            <a:spLocks/>
          </p:cNvSpPr>
          <p:nvPr/>
        </p:nvSpPr>
        <p:spPr>
          <a:xfrm>
            <a:off x="3703655" y="2157902"/>
            <a:ext cx="236020" cy="436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2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8471F80-3471-D9D0-1511-1C80C4C3D598}"/>
              </a:ext>
            </a:extLst>
          </p:cNvPr>
          <p:cNvSpPr/>
          <p:nvPr/>
        </p:nvSpPr>
        <p:spPr>
          <a:xfrm>
            <a:off x="805758" y="2243079"/>
            <a:ext cx="2317442" cy="338498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9A49892-07D3-7034-B1BC-A9FCE1E9E81F}"/>
              </a:ext>
            </a:extLst>
          </p:cNvPr>
          <p:cNvSpPr/>
          <p:nvPr/>
        </p:nvSpPr>
        <p:spPr>
          <a:xfrm>
            <a:off x="805758" y="2580949"/>
            <a:ext cx="2317442" cy="352243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45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69BB052-A2C9-8316-5407-AF4BE55E1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31" y="1589567"/>
            <a:ext cx="1779260" cy="3659086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アプリ　未</a:t>
            </a:r>
            <a:r>
              <a:rPr lang="ja-JP" altLang="en-US" dirty="0"/>
              <a:t>承認／未承認（代理承認）</a:t>
            </a:r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15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A2313B7-A373-0174-5A85-5E8AE2E9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137" y="1376363"/>
            <a:ext cx="5795962" cy="4932362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自身が承認者に設定されている伝票がある申請種別、伝票のみが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一覧に表示されます。</a:t>
            </a:r>
            <a:endParaRPr lang="en-US" altLang="ja-JP" sz="1400" b="1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伝票</a:t>
            </a:r>
            <a:endParaRPr lang="en-US" altLang="ja-JP" sz="1600" b="1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チェックボックスにチェックを入れて、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「承認する」もしくは「差し戻す」をタップします。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＞マーク</a:t>
            </a: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タップすると伝票内容の詳細を確認できます。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BA3B27-8EB6-DE63-3CE5-B3D34EA8E76B}"/>
              </a:ext>
            </a:extLst>
          </p:cNvPr>
          <p:cNvSpPr/>
          <p:nvPr/>
        </p:nvSpPr>
        <p:spPr>
          <a:xfrm>
            <a:off x="558231" y="1889189"/>
            <a:ext cx="1779260" cy="251786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4BCD4C-EB0F-554D-F1AF-467921D6F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348" y="1589567"/>
            <a:ext cx="2338604" cy="2890993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cxnSp>
        <p:nvCxnSpPr>
          <p:cNvPr id="7" name="Google Shape;266;p7">
            <a:extLst>
              <a:ext uri="{FF2B5EF4-FFF2-40B4-BE49-F238E27FC236}">
                <a16:creationId xmlns:a16="http://schemas.microsoft.com/office/drawing/2014/main" id="{60572CFC-97E5-48CE-ACBE-095C4F0F64A5}"/>
              </a:ext>
            </a:extLst>
          </p:cNvPr>
          <p:cNvCxnSpPr>
            <a:cxnSpLocks/>
          </p:cNvCxnSpPr>
          <p:nvPr/>
        </p:nvCxnSpPr>
        <p:spPr>
          <a:xfrm>
            <a:off x="2364923" y="2000424"/>
            <a:ext cx="300890" cy="0"/>
          </a:xfrm>
          <a:prstGeom prst="straightConnector1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F1EC073-EDEB-BDB9-1AF7-7BE78A8CA4F4}"/>
              </a:ext>
            </a:extLst>
          </p:cNvPr>
          <p:cNvSpPr/>
          <p:nvPr/>
        </p:nvSpPr>
        <p:spPr>
          <a:xfrm>
            <a:off x="2693605" y="2226418"/>
            <a:ext cx="267025" cy="1513463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6C9A89D-2199-F2FA-CD9C-8C1254663BF7}"/>
              </a:ext>
            </a:extLst>
          </p:cNvPr>
          <p:cNvSpPr/>
          <p:nvPr/>
        </p:nvSpPr>
        <p:spPr>
          <a:xfrm>
            <a:off x="4882896" y="2456197"/>
            <a:ext cx="174056" cy="1080599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5A6C376-22E4-CCB3-EB76-0B015515BE23}"/>
              </a:ext>
            </a:extLst>
          </p:cNvPr>
          <p:cNvGrpSpPr/>
          <p:nvPr/>
        </p:nvGrpSpPr>
        <p:grpSpPr>
          <a:xfrm>
            <a:off x="2952826" y="2034741"/>
            <a:ext cx="2709028" cy="436710"/>
            <a:chOff x="3592026" y="1254847"/>
            <a:chExt cx="535095" cy="436710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A3ABEF52-93F1-7316-CE44-4FD1F7A59394}"/>
                </a:ext>
              </a:extLst>
            </p:cNvPr>
            <p:cNvCxnSpPr>
              <a:cxnSpLocks/>
            </p:cNvCxnSpPr>
            <p:nvPr/>
          </p:nvCxnSpPr>
          <p:spPr>
            <a:xfrm>
              <a:off x="3592026" y="1485142"/>
              <a:ext cx="473129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コンテンツ プレースホルダー 2">
              <a:extLst>
                <a:ext uri="{FF2B5EF4-FFF2-40B4-BE49-F238E27FC236}">
                  <a16:creationId xmlns:a16="http://schemas.microsoft.com/office/drawing/2014/main" id="{637E4F5F-E566-95F5-77B3-B427BD276135}"/>
                </a:ext>
              </a:extLst>
            </p:cNvPr>
            <p:cNvSpPr txBox="1">
              <a:spLocks/>
            </p:cNvSpPr>
            <p:nvPr/>
          </p:nvSpPr>
          <p:spPr>
            <a:xfrm>
              <a:off x="4074681" y="1254847"/>
              <a:ext cx="52440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solidFill>
                    <a:srgbClr val="464646"/>
                  </a:solidFill>
                  <a:latin typeface="+mj-ea"/>
                  <a:ea typeface="+mj-ea"/>
                </a:rPr>
                <a:t>1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5AD6FAA-C594-9D26-4DFB-D5D3735526EB}"/>
              </a:ext>
            </a:extLst>
          </p:cNvPr>
          <p:cNvGrpSpPr/>
          <p:nvPr/>
        </p:nvGrpSpPr>
        <p:grpSpPr>
          <a:xfrm>
            <a:off x="5058278" y="2764794"/>
            <a:ext cx="606646" cy="436710"/>
            <a:chOff x="3659846" y="1272953"/>
            <a:chExt cx="606646" cy="436710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5F4684D3-7203-A285-7815-CC417F498BB9}"/>
                </a:ext>
              </a:extLst>
            </p:cNvPr>
            <p:cNvCxnSpPr>
              <a:cxnSpLocks/>
            </p:cNvCxnSpPr>
            <p:nvPr/>
          </p:nvCxnSpPr>
          <p:spPr>
            <a:xfrm>
              <a:off x="3659846" y="1512574"/>
              <a:ext cx="260433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コンテンツ プレースホルダー 2">
              <a:extLst>
                <a:ext uri="{FF2B5EF4-FFF2-40B4-BE49-F238E27FC236}">
                  <a16:creationId xmlns:a16="http://schemas.microsoft.com/office/drawing/2014/main" id="{94472308-8847-51FE-2E08-A18EA770DCC0}"/>
                </a:ext>
              </a:extLst>
            </p:cNvPr>
            <p:cNvSpPr txBox="1">
              <a:spLocks/>
            </p:cNvSpPr>
            <p:nvPr/>
          </p:nvSpPr>
          <p:spPr>
            <a:xfrm>
              <a:off x="4001003" y="1272953"/>
              <a:ext cx="265489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solidFill>
                    <a:srgbClr val="464646"/>
                  </a:solidFill>
                  <a:latin typeface="+mj-ea"/>
                  <a:ea typeface="+mj-ea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1177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9BDAD57-F2A9-18F2-1E23-08E803762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51" y="1419403"/>
            <a:ext cx="2376719" cy="4787882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ja-JP" altLang="en-US" dirty="0"/>
              <a:t>アプリ　「その他」タブ</a:t>
            </a:r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16</a:t>
            </a:fld>
            <a:endParaRPr lang="en-GB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686DDE4-C2BE-3B9C-6BEC-7D3EB4C1D1C0}"/>
              </a:ext>
            </a:extLst>
          </p:cNvPr>
          <p:cNvSpPr/>
          <p:nvPr/>
        </p:nvSpPr>
        <p:spPr>
          <a:xfrm>
            <a:off x="787651" y="2253048"/>
            <a:ext cx="2376718" cy="344754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B83E78B-7FD0-6E16-97DB-B9661589EB86}"/>
              </a:ext>
            </a:extLst>
          </p:cNvPr>
          <p:cNvSpPr/>
          <p:nvPr/>
        </p:nvSpPr>
        <p:spPr>
          <a:xfrm>
            <a:off x="2697935" y="5835031"/>
            <a:ext cx="371192" cy="348510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4AF847D-5BAD-E320-031D-0DBFC614B331}"/>
              </a:ext>
            </a:extLst>
          </p:cNvPr>
          <p:cNvCxnSpPr>
            <a:cxnSpLocks/>
          </p:cNvCxnSpPr>
          <p:nvPr/>
        </p:nvCxnSpPr>
        <p:spPr>
          <a:xfrm>
            <a:off x="3176943" y="2426486"/>
            <a:ext cx="4921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394C1D45-8010-BA88-E762-E2FD5C411422}"/>
              </a:ext>
            </a:extLst>
          </p:cNvPr>
          <p:cNvSpPr txBox="1">
            <a:spLocks/>
          </p:cNvSpPr>
          <p:nvPr/>
        </p:nvSpPr>
        <p:spPr>
          <a:xfrm>
            <a:off x="3776083" y="2176008"/>
            <a:ext cx="236020" cy="436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1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757C090-E0B9-2EF7-576C-0848DD6434BC}"/>
              </a:ext>
            </a:extLst>
          </p:cNvPr>
          <p:cNvCxnSpPr>
            <a:cxnSpLocks/>
          </p:cNvCxnSpPr>
          <p:nvPr/>
        </p:nvCxnSpPr>
        <p:spPr>
          <a:xfrm>
            <a:off x="3176943" y="2772027"/>
            <a:ext cx="4921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26726648-6720-7B40-BC29-CDE55E8C345C}"/>
              </a:ext>
            </a:extLst>
          </p:cNvPr>
          <p:cNvSpPr txBox="1">
            <a:spLocks/>
          </p:cNvSpPr>
          <p:nvPr/>
        </p:nvSpPr>
        <p:spPr>
          <a:xfrm>
            <a:off x="3776083" y="2521549"/>
            <a:ext cx="236020" cy="436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2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1D215DC-FE00-695D-45B6-C6C6E8970481}"/>
              </a:ext>
            </a:extLst>
          </p:cNvPr>
          <p:cNvCxnSpPr>
            <a:cxnSpLocks/>
          </p:cNvCxnSpPr>
          <p:nvPr/>
        </p:nvCxnSpPr>
        <p:spPr>
          <a:xfrm>
            <a:off x="3176943" y="3108509"/>
            <a:ext cx="4921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8D2A2EEE-3922-78AB-405F-47FC7C8DBC65}"/>
              </a:ext>
            </a:extLst>
          </p:cNvPr>
          <p:cNvSpPr txBox="1">
            <a:spLocks/>
          </p:cNvSpPr>
          <p:nvPr/>
        </p:nvSpPr>
        <p:spPr>
          <a:xfrm>
            <a:off x="3776083" y="2858031"/>
            <a:ext cx="236020" cy="436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3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0D9902A-3872-2E6D-8600-786938F77078}"/>
              </a:ext>
            </a:extLst>
          </p:cNvPr>
          <p:cNvCxnSpPr>
            <a:cxnSpLocks/>
          </p:cNvCxnSpPr>
          <p:nvPr/>
        </p:nvCxnSpPr>
        <p:spPr>
          <a:xfrm>
            <a:off x="3176943" y="3446967"/>
            <a:ext cx="4921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B499FCC-FC93-037A-7EE0-51ACF91C361F}"/>
              </a:ext>
            </a:extLst>
          </p:cNvPr>
          <p:cNvSpPr txBox="1">
            <a:spLocks/>
          </p:cNvSpPr>
          <p:nvPr/>
        </p:nvSpPr>
        <p:spPr>
          <a:xfrm>
            <a:off x="3776083" y="3196489"/>
            <a:ext cx="236020" cy="436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4</a:t>
            </a: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8FC17692-3DE2-18AF-BB81-6B219FC1E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13" y="1385417"/>
            <a:ext cx="5795962" cy="4923308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表示項目は運用や設定内容により異なります。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パスワード変更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パスワードの変更ができます。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所属の切り替え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複数の部門に所属している場合、所属の切り替えができます。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仮払金残高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自身の仮払金の残高を確認できます。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ログアウト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アプリからログアウトします。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1EEEDDD-B13E-A86A-E9C6-2A85866CB034}"/>
              </a:ext>
            </a:extLst>
          </p:cNvPr>
          <p:cNvSpPr/>
          <p:nvPr/>
        </p:nvSpPr>
        <p:spPr>
          <a:xfrm>
            <a:off x="787651" y="2608287"/>
            <a:ext cx="2376718" cy="344754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2FE6BBB-88F7-6BFA-2589-07946215C102}"/>
              </a:ext>
            </a:extLst>
          </p:cNvPr>
          <p:cNvSpPr/>
          <p:nvPr/>
        </p:nvSpPr>
        <p:spPr>
          <a:xfrm>
            <a:off x="787651" y="2942265"/>
            <a:ext cx="2376718" cy="344754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079F6CC-75CA-B006-A868-C825C7DED575}"/>
              </a:ext>
            </a:extLst>
          </p:cNvPr>
          <p:cNvSpPr/>
          <p:nvPr/>
        </p:nvSpPr>
        <p:spPr>
          <a:xfrm>
            <a:off x="787651" y="3276243"/>
            <a:ext cx="2376718" cy="344754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20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ブラウザ版　ログイン方法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17</a:t>
            </a:fld>
            <a:endParaRPr lang="en-GB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B11AD7-D9FF-CADA-78BB-86ECB9715015}"/>
              </a:ext>
            </a:extLst>
          </p:cNvPr>
          <p:cNvSpPr txBox="1">
            <a:spLocks/>
          </p:cNvSpPr>
          <p:nvPr/>
        </p:nvSpPr>
        <p:spPr>
          <a:xfrm>
            <a:off x="488478" y="1382005"/>
            <a:ext cx="11224097" cy="1868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indent="-360000">
              <a:tabLst>
                <a:tab pos="0" algn="l"/>
              </a:tabLst>
            </a:pPr>
            <a:r>
              <a:rPr lang="ja-JP" altLang="en-US" sz="1800" b="1" dirty="0">
                <a:solidFill>
                  <a:srgbClr val="007BC7"/>
                </a:solidFill>
              </a:rPr>
              <a:t>スマートフォンブラウザからのログイン</a:t>
            </a:r>
            <a:endParaRPr lang="en-US" altLang="ja-JP" sz="1800" b="1" dirty="0">
              <a:solidFill>
                <a:srgbClr val="007BC7"/>
              </a:solidFill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en-US" altLang="ja-JP" sz="1400" dirty="0"/>
              <a:t>iPhone</a:t>
            </a:r>
            <a:r>
              <a:rPr lang="ja-JP" altLang="en-US" sz="1400" dirty="0"/>
              <a:t>端末は</a:t>
            </a:r>
            <a:r>
              <a:rPr lang="en-US" altLang="ja-JP" sz="1400" dirty="0"/>
              <a:t>Safari</a:t>
            </a:r>
            <a:r>
              <a:rPr lang="ja-JP" altLang="en-US" sz="1400" dirty="0"/>
              <a:t>、</a:t>
            </a:r>
            <a:r>
              <a:rPr lang="en-US" altLang="ja-JP" sz="1400" dirty="0"/>
              <a:t>Android</a:t>
            </a:r>
            <a:r>
              <a:rPr lang="ja-JP" altLang="en-US" sz="1400" dirty="0"/>
              <a:t>端末は</a:t>
            </a:r>
            <a:r>
              <a:rPr lang="en-US" altLang="ja-JP" sz="1400" dirty="0"/>
              <a:t>Google</a:t>
            </a:r>
            <a:r>
              <a:rPr lang="ja-JP" altLang="en-US" sz="1400" dirty="0"/>
              <a:t> </a:t>
            </a:r>
            <a:r>
              <a:rPr lang="en-US" altLang="ja-JP" sz="1400" dirty="0"/>
              <a:t>Chrome</a:t>
            </a:r>
            <a:r>
              <a:rPr lang="ja-JP" altLang="en-US" sz="1400" dirty="0"/>
              <a:t>から、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スマートフォンブラウザ版「楽楽精算」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）を開き、ご自身のログイン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・パスワードでログインしてください。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）スマートフォンブラウザ版とパソコン版の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は異なります。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パソコン版の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末尾「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a/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」を「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m/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」に変更するとスマートフォンブラウザ版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となります。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53EEE60-1377-1D71-A84C-92FA65A12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2408" y="3429000"/>
            <a:ext cx="3438696" cy="2754687"/>
          </a:xfrm>
          <a:prstGeom prst="rect">
            <a:avLst/>
          </a:prstGeom>
          <a:noFill/>
          <a:ln w="12700">
            <a:solidFill>
              <a:srgbClr val="D2D2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3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62FBAAA-CC1A-1F84-A234-176B8DE7E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73" y="1439942"/>
            <a:ext cx="2749211" cy="4731358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ブラウザ版　トップ画面（上）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18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A2313B7-A373-0174-5A85-5E8AE2E9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12" y="1376363"/>
            <a:ext cx="5414869" cy="100824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個人設定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複数の部門に所属している場合は、部門の切り替えができます。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パスワードの変更やログアウトもこちらから行います。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FB1BE99-457E-2E3B-4783-3D76892C7354}"/>
              </a:ext>
            </a:extLst>
          </p:cNvPr>
          <p:cNvSpPr/>
          <p:nvPr/>
        </p:nvSpPr>
        <p:spPr>
          <a:xfrm>
            <a:off x="2620836" y="1467108"/>
            <a:ext cx="791848" cy="218355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BA3B27-8EB6-DE63-3CE5-B3D34EA8E76B}"/>
              </a:ext>
            </a:extLst>
          </p:cNvPr>
          <p:cNvSpPr/>
          <p:nvPr/>
        </p:nvSpPr>
        <p:spPr>
          <a:xfrm>
            <a:off x="710600" y="2862072"/>
            <a:ext cx="2688983" cy="3244899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E2E489E-0F69-9672-7EB0-C47504EFD988}"/>
              </a:ext>
            </a:extLst>
          </p:cNvPr>
          <p:cNvGrpSpPr/>
          <p:nvPr/>
        </p:nvGrpSpPr>
        <p:grpSpPr>
          <a:xfrm>
            <a:off x="3422769" y="1333798"/>
            <a:ext cx="962962" cy="436710"/>
            <a:chOff x="3484464" y="1272953"/>
            <a:chExt cx="962962" cy="436710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DA8C36CA-A4EB-EDB6-C4F2-5AB6281C6295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コンテンツ プレースホルダー 2">
              <a:extLst>
                <a:ext uri="{FF2B5EF4-FFF2-40B4-BE49-F238E27FC236}">
                  <a16:creationId xmlns:a16="http://schemas.microsoft.com/office/drawing/2014/main" id="{7ED7C12B-E6BA-DB7A-8FE1-D708B45531BB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1</a:t>
              </a:r>
            </a:p>
          </p:txBody>
        </p:sp>
      </p:grp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9D71A135-CB04-9053-A66E-622B58BB0F2D}"/>
              </a:ext>
            </a:extLst>
          </p:cNvPr>
          <p:cNvSpPr txBox="1">
            <a:spLocks/>
          </p:cNvSpPr>
          <p:nvPr/>
        </p:nvSpPr>
        <p:spPr>
          <a:xfrm>
            <a:off x="5916613" y="2957623"/>
            <a:ext cx="5414869" cy="436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申請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スマートフォンで申請できる申請種別の一覧が表示されます。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A032D16E-A6CC-3C4A-4A67-B77DC1315861}"/>
              </a:ext>
            </a:extLst>
          </p:cNvPr>
          <p:cNvSpPr txBox="1">
            <a:spLocks/>
          </p:cNvSpPr>
          <p:nvPr/>
        </p:nvSpPr>
        <p:spPr>
          <a:xfrm>
            <a:off x="4019109" y="2791688"/>
            <a:ext cx="428317" cy="436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2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420F8331-DB1B-7A29-75BA-894943AF656C}"/>
              </a:ext>
            </a:extLst>
          </p:cNvPr>
          <p:cNvGrpSpPr/>
          <p:nvPr/>
        </p:nvGrpSpPr>
        <p:grpSpPr>
          <a:xfrm>
            <a:off x="569974" y="6079838"/>
            <a:ext cx="2983336" cy="228887"/>
            <a:chOff x="0" y="0"/>
            <a:chExt cx="6087718" cy="447261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85CDD80E-EE49-9FD5-46E9-06A34BD43A3A}"/>
                </a:ext>
              </a:extLst>
            </p:cNvPr>
            <p:cNvGrpSpPr/>
            <p:nvPr/>
          </p:nvGrpSpPr>
          <p:grpSpPr>
            <a:xfrm>
              <a:off x="7307" y="3897"/>
              <a:ext cx="6045817" cy="370282"/>
              <a:chOff x="7307" y="3897"/>
              <a:chExt cx="6083818" cy="358588"/>
            </a:xfrm>
          </p:grpSpPr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9D4BDEA9-04BB-864A-538D-7317C4262F99}"/>
                  </a:ext>
                </a:extLst>
              </p:cNvPr>
              <p:cNvGrpSpPr/>
              <p:nvPr/>
            </p:nvGrpSpPr>
            <p:grpSpPr>
              <a:xfrm>
                <a:off x="106478" y="3897"/>
                <a:ext cx="5894295" cy="358588"/>
                <a:chOff x="106478" y="3897"/>
                <a:chExt cx="5894295" cy="358588"/>
              </a:xfrm>
            </p:grpSpPr>
            <p:sp>
              <p:nvSpPr>
                <p:cNvPr id="38" name="小波 37">
                  <a:extLst>
                    <a:ext uri="{FF2B5EF4-FFF2-40B4-BE49-F238E27FC236}">
                      <a16:creationId xmlns:a16="http://schemas.microsoft.com/office/drawing/2014/main" id="{2B53C17D-0BD1-8073-CA8F-91F2DD6958DA}"/>
                    </a:ext>
                  </a:extLst>
                </p:cNvPr>
                <p:cNvSpPr/>
                <p:nvPr/>
              </p:nvSpPr>
              <p:spPr>
                <a:xfrm>
                  <a:off x="106478" y="3897"/>
                  <a:ext cx="2947147" cy="358588"/>
                </a:xfrm>
                <a:prstGeom prst="doubleWave">
                  <a:avLst>
                    <a:gd name="adj1" fmla="val 12500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rgbClr val="D2D2D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39" name="小波 38">
                  <a:extLst>
                    <a:ext uri="{FF2B5EF4-FFF2-40B4-BE49-F238E27FC236}">
                      <a16:creationId xmlns:a16="http://schemas.microsoft.com/office/drawing/2014/main" id="{8E946026-EFC7-4D91-A505-D7C2F604AE1E}"/>
                    </a:ext>
                  </a:extLst>
                </p:cNvPr>
                <p:cNvSpPr/>
                <p:nvPr/>
              </p:nvSpPr>
              <p:spPr>
                <a:xfrm>
                  <a:off x="3053626" y="3897"/>
                  <a:ext cx="2947147" cy="358588"/>
                </a:xfrm>
                <a:prstGeom prst="doubleWave">
                  <a:avLst>
                    <a:gd name="adj1" fmla="val 12500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rgbClr val="D2D2D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40" name="フローチャート : 判断 193">
                  <a:extLst>
                    <a:ext uri="{FF2B5EF4-FFF2-40B4-BE49-F238E27FC236}">
                      <a16:creationId xmlns:a16="http://schemas.microsoft.com/office/drawing/2014/main" id="{1F4B1E23-86BE-999D-70D1-CC8836BBA1A0}"/>
                    </a:ext>
                  </a:extLst>
                </p:cNvPr>
                <p:cNvSpPr/>
                <p:nvPr/>
              </p:nvSpPr>
              <p:spPr>
                <a:xfrm>
                  <a:off x="2963978" y="59927"/>
                  <a:ext cx="190501" cy="262800"/>
                </a:xfrm>
                <a:prstGeom prst="flowChartDecisi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</p:grpSp>
          <p:sp>
            <p:nvSpPr>
              <p:cNvPr id="36" name="フローチャート : 判断 189">
                <a:extLst>
                  <a:ext uri="{FF2B5EF4-FFF2-40B4-BE49-F238E27FC236}">
                    <a16:creationId xmlns:a16="http://schemas.microsoft.com/office/drawing/2014/main" id="{A29909D2-ADF7-7501-DB1B-82B6683EC0A2}"/>
                  </a:ext>
                </a:extLst>
              </p:cNvPr>
              <p:cNvSpPr/>
              <p:nvPr/>
            </p:nvSpPr>
            <p:spPr>
              <a:xfrm>
                <a:off x="5911125" y="40876"/>
                <a:ext cx="180000" cy="288000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37" name="フローチャート : 判断 190">
                <a:extLst>
                  <a:ext uri="{FF2B5EF4-FFF2-40B4-BE49-F238E27FC236}">
                    <a16:creationId xmlns:a16="http://schemas.microsoft.com/office/drawing/2014/main" id="{BE745055-9E44-FDBF-8B25-0343EB5E5DE8}"/>
                  </a:ext>
                </a:extLst>
              </p:cNvPr>
              <p:cNvSpPr/>
              <p:nvPr/>
            </p:nvSpPr>
            <p:spPr>
              <a:xfrm>
                <a:off x="7307" y="50401"/>
                <a:ext cx="190501" cy="262800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0D0533A7-A169-4BF7-8BCA-2A53B0CB439D}"/>
                </a:ext>
              </a:extLst>
            </p:cNvPr>
            <p:cNvSpPr/>
            <p:nvPr/>
          </p:nvSpPr>
          <p:spPr>
            <a:xfrm>
              <a:off x="5963478" y="1"/>
              <a:ext cx="124240" cy="44726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E1151556-0E8A-FC34-9265-973A65EA2C3B}"/>
                </a:ext>
              </a:extLst>
            </p:cNvPr>
            <p:cNvSpPr/>
            <p:nvPr/>
          </p:nvSpPr>
          <p:spPr>
            <a:xfrm>
              <a:off x="0" y="0"/>
              <a:ext cx="124240" cy="44726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9B49F63-96CF-41F9-CD1F-FCACBB2170E6}"/>
              </a:ext>
            </a:extLst>
          </p:cNvPr>
          <p:cNvCxnSpPr>
            <a:cxnSpLocks/>
          </p:cNvCxnSpPr>
          <p:nvPr/>
        </p:nvCxnSpPr>
        <p:spPr>
          <a:xfrm>
            <a:off x="3422768" y="3025934"/>
            <a:ext cx="42831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175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8AD6C5CE-398A-73D6-E4E3-A02C1D5A5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870" y="1524573"/>
            <a:ext cx="2767974" cy="4593855"/>
          </a:xfrm>
          <a:prstGeom prst="rect">
            <a:avLst/>
          </a:prstGeom>
          <a:noFill/>
          <a:ln w="12700">
            <a:solidFill>
              <a:srgbClr val="D2D2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ブラウザ版　トップ画面（上）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19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A2313B7-A373-0174-5A85-5E8AE2E9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13" y="1454677"/>
            <a:ext cx="5795961" cy="100824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個人設定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パスワード変更やログアウト、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また複数の部門に所属している場合は部門の切替ができます。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2B20676-5A0E-6D4D-7CF6-7BE77234FAB7}"/>
              </a:ext>
            </a:extLst>
          </p:cNvPr>
          <p:cNvSpPr txBox="1">
            <a:spLocks/>
          </p:cNvSpPr>
          <p:nvPr/>
        </p:nvSpPr>
        <p:spPr>
          <a:xfrm>
            <a:off x="5916613" y="4951623"/>
            <a:ext cx="5795962" cy="1008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申請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スマートフォンで申請できる申請種別の一覧が表示されます。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0C3DF1E-B737-E607-37E4-605057960236}"/>
              </a:ext>
            </a:extLst>
          </p:cNvPr>
          <p:cNvSpPr txBox="1">
            <a:spLocks/>
          </p:cNvSpPr>
          <p:nvPr/>
        </p:nvSpPr>
        <p:spPr>
          <a:xfrm>
            <a:off x="5916613" y="3079027"/>
            <a:ext cx="5795961" cy="1008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領収書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請求書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「電子帳簿保存法オプション」をご利用の場合のみ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カメラで撮影した領収書データを「楽楽精算」にアップロードできます。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294769C-1884-0625-2F69-3F032661C384}"/>
              </a:ext>
            </a:extLst>
          </p:cNvPr>
          <p:cNvGrpSpPr/>
          <p:nvPr/>
        </p:nvGrpSpPr>
        <p:grpSpPr>
          <a:xfrm>
            <a:off x="639475" y="1550465"/>
            <a:ext cx="2902579" cy="4777224"/>
            <a:chOff x="7968929" y="1503726"/>
            <a:chExt cx="3138301" cy="5087762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A08CBECE-6119-4FDB-85C0-7ED20C33F125}"/>
                </a:ext>
              </a:extLst>
            </p:cNvPr>
            <p:cNvGrpSpPr/>
            <p:nvPr/>
          </p:nvGrpSpPr>
          <p:grpSpPr>
            <a:xfrm>
              <a:off x="8233582" y="6362601"/>
              <a:ext cx="2873648" cy="228887"/>
              <a:chOff x="0" y="0"/>
              <a:chExt cx="6087718" cy="447261"/>
            </a:xfrm>
          </p:grpSpPr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6D4C5B99-734F-36AE-A07C-695BDC4192B7}"/>
                  </a:ext>
                </a:extLst>
              </p:cNvPr>
              <p:cNvGrpSpPr/>
              <p:nvPr/>
            </p:nvGrpSpPr>
            <p:grpSpPr>
              <a:xfrm>
                <a:off x="7307" y="42082"/>
                <a:ext cx="6045817" cy="297392"/>
                <a:chOff x="7307" y="40876"/>
                <a:chExt cx="6083818" cy="288000"/>
              </a:xfrm>
            </p:grpSpPr>
            <p:sp>
              <p:nvSpPr>
                <p:cNvPr id="26" name="フローチャート : 判断 193">
                  <a:extLst>
                    <a:ext uri="{FF2B5EF4-FFF2-40B4-BE49-F238E27FC236}">
                      <a16:creationId xmlns:a16="http://schemas.microsoft.com/office/drawing/2014/main" id="{C17ADAA9-7200-C12C-79F5-DD10524EAC6C}"/>
                    </a:ext>
                  </a:extLst>
                </p:cNvPr>
                <p:cNvSpPr/>
                <p:nvPr/>
              </p:nvSpPr>
              <p:spPr>
                <a:xfrm>
                  <a:off x="2963980" y="59927"/>
                  <a:ext cx="190500" cy="262801"/>
                </a:xfrm>
                <a:prstGeom prst="flowChartDecisi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22" name="フローチャート : 判断 189">
                  <a:extLst>
                    <a:ext uri="{FF2B5EF4-FFF2-40B4-BE49-F238E27FC236}">
                      <a16:creationId xmlns:a16="http://schemas.microsoft.com/office/drawing/2014/main" id="{1C517A85-CCB6-C469-451A-9E1167245DE3}"/>
                    </a:ext>
                  </a:extLst>
                </p:cNvPr>
                <p:cNvSpPr/>
                <p:nvPr/>
              </p:nvSpPr>
              <p:spPr>
                <a:xfrm>
                  <a:off x="5911125" y="40876"/>
                  <a:ext cx="180000" cy="288000"/>
                </a:xfrm>
                <a:prstGeom prst="flowChartDecisi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23" name="フローチャート : 判断 190">
                  <a:extLst>
                    <a:ext uri="{FF2B5EF4-FFF2-40B4-BE49-F238E27FC236}">
                      <a16:creationId xmlns:a16="http://schemas.microsoft.com/office/drawing/2014/main" id="{37E070C3-9D48-FB35-34D1-046807AEE8B9}"/>
                    </a:ext>
                  </a:extLst>
                </p:cNvPr>
                <p:cNvSpPr/>
                <p:nvPr/>
              </p:nvSpPr>
              <p:spPr>
                <a:xfrm>
                  <a:off x="7307" y="50401"/>
                  <a:ext cx="190501" cy="262800"/>
                </a:xfrm>
                <a:prstGeom prst="flowChartDecisi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</p:grp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7408006-E225-D19A-405A-AC873977946F}"/>
                  </a:ext>
                </a:extLst>
              </p:cNvPr>
              <p:cNvSpPr/>
              <p:nvPr/>
            </p:nvSpPr>
            <p:spPr>
              <a:xfrm>
                <a:off x="5963478" y="1"/>
                <a:ext cx="124240" cy="44726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370ADC94-F8AC-231C-CE03-B4BF6F7AD7C3}"/>
                  </a:ext>
                </a:extLst>
              </p:cNvPr>
              <p:cNvSpPr/>
              <p:nvPr/>
            </p:nvSpPr>
            <p:spPr>
              <a:xfrm>
                <a:off x="0" y="0"/>
                <a:ext cx="124240" cy="44726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FB1BE99-457E-2E3B-4783-3D76892C7354}"/>
                </a:ext>
              </a:extLst>
            </p:cNvPr>
            <p:cNvSpPr/>
            <p:nvPr/>
          </p:nvSpPr>
          <p:spPr>
            <a:xfrm>
              <a:off x="10093587" y="1503726"/>
              <a:ext cx="730048" cy="202797"/>
            </a:xfrm>
            <a:prstGeom prst="rect">
              <a:avLst/>
            </a:prstGeom>
            <a:noFill/>
            <a:ln w="38100">
              <a:solidFill>
                <a:srgbClr val="FAE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3BA3B27-8EB6-DE63-3CE5-B3D34EA8E76B}"/>
                </a:ext>
              </a:extLst>
            </p:cNvPr>
            <p:cNvSpPr/>
            <p:nvPr/>
          </p:nvSpPr>
          <p:spPr>
            <a:xfrm>
              <a:off x="7968929" y="2834229"/>
              <a:ext cx="2835562" cy="1606305"/>
            </a:xfrm>
            <a:prstGeom prst="rect">
              <a:avLst/>
            </a:prstGeom>
            <a:noFill/>
            <a:ln w="38100">
              <a:solidFill>
                <a:srgbClr val="FAE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66917F7C-F5F0-60EB-D7A3-E0AF99D2823A}"/>
                </a:ext>
              </a:extLst>
            </p:cNvPr>
            <p:cNvSpPr/>
            <p:nvPr/>
          </p:nvSpPr>
          <p:spPr>
            <a:xfrm>
              <a:off x="7980890" y="5005088"/>
              <a:ext cx="2823600" cy="1395256"/>
            </a:xfrm>
            <a:prstGeom prst="rect">
              <a:avLst/>
            </a:prstGeom>
            <a:noFill/>
            <a:ln w="38100">
              <a:solidFill>
                <a:srgbClr val="FAE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5DC853E9-2BB1-AABD-66BC-5ECD9F6CAC52}"/>
              </a:ext>
            </a:extLst>
          </p:cNvPr>
          <p:cNvSpPr txBox="1">
            <a:spLocks/>
          </p:cNvSpPr>
          <p:nvPr/>
        </p:nvSpPr>
        <p:spPr>
          <a:xfrm>
            <a:off x="479425" y="798982"/>
            <a:ext cx="11233149" cy="264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360000"/>
            <a:r>
              <a:rPr lang="ja-JP" altLang="en-US" sz="2300" dirty="0">
                <a:latin typeface="+mj-lt"/>
              </a:rPr>
              <a:t>「電子帳簿保存法オプション」をご利用の場合</a:t>
            </a:r>
            <a:endParaRPr lang="en-US" altLang="ja-JP" sz="2300" dirty="0">
              <a:latin typeface="+mj-lt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4CF34897-B58B-336F-9978-9059211D0772}"/>
              </a:ext>
            </a:extLst>
          </p:cNvPr>
          <p:cNvGrpSpPr/>
          <p:nvPr/>
        </p:nvGrpSpPr>
        <p:grpSpPr>
          <a:xfrm>
            <a:off x="3262054" y="1431051"/>
            <a:ext cx="932327" cy="429251"/>
            <a:chOff x="3484463" y="1272953"/>
            <a:chExt cx="962963" cy="436710"/>
          </a:xfrm>
        </p:grpSpPr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969CD662-AF06-990B-A330-9B0A17121FE7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3" y="1503021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コンテンツ プレースホルダー 2">
              <a:extLst>
                <a:ext uri="{FF2B5EF4-FFF2-40B4-BE49-F238E27FC236}">
                  <a16:creationId xmlns:a16="http://schemas.microsoft.com/office/drawing/2014/main" id="{2A7978AC-8B61-3C1E-CC82-55879A2F9B99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1</a:t>
              </a: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85666036-9C80-8AE0-5D4D-D78E8A085A73}"/>
              </a:ext>
            </a:extLst>
          </p:cNvPr>
          <p:cNvGrpSpPr/>
          <p:nvPr/>
        </p:nvGrpSpPr>
        <p:grpSpPr>
          <a:xfrm>
            <a:off x="3238239" y="3001623"/>
            <a:ext cx="932326" cy="429251"/>
            <a:chOff x="3484464" y="1272953"/>
            <a:chExt cx="962962" cy="436710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F901795C-C8F5-E6DD-D657-B2428097C922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コンテンツ プレースホルダー 2">
              <a:extLst>
                <a:ext uri="{FF2B5EF4-FFF2-40B4-BE49-F238E27FC236}">
                  <a16:creationId xmlns:a16="http://schemas.microsoft.com/office/drawing/2014/main" id="{8A4BFB86-89B7-757E-A9D5-B45B65461565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2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415BBE1B-01E1-53B4-5C18-87CAAF94EEDD}"/>
              </a:ext>
            </a:extLst>
          </p:cNvPr>
          <p:cNvGrpSpPr/>
          <p:nvPr/>
        </p:nvGrpSpPr>
        <p:grpSpPr>
          <a:xfrm>
            <a:off x="3262054" y="5080103"/>
            <a:ext cx="932326" cy="429251"/>
            <a:chOff x="3484464" y="1272953"/>
            <a:chExt cx="962962" cy="436710"/>
          </a:xfrm>
        </p:grpSpPr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94D95EFE-E36B-3595-1B5A-B365BF397E3C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コンテンツ プレースホルダー 2">
              <a:extLst>
                <a:ext uri="{FF2B5EF4-FFF2-40B4-BE49-F238E27FC236}">
                  <a16:creationId xmlns:a16="http://schemas.microsoft.com/office/drawing/2014/main" id="{ECE8332A-EFE1-868E-52F5-36B45D34AB13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3</a:t>
              </a: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5DDFC3BC-8B39-B9BB-2B4B-2A43B2B78A14}"/>
              </a:ext>
            </a:extLst>
          </p:cNvPr>
          <p:cNvGrpSpPr/>
          <p:nvPr/>
        </p:nvGrpSpPr>
        <p:grpSpPr>
          <a:xfrm>
            <a:off x="504477" y="6079838"/>
            <a:ext cx="2983336" cy="228887"/>
            <a:chOff x="0" y="0"/>
            <a:chExt cx="6087718" cy="447261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065ACA8F-BFBE-537D-EBE9-F1CBC89A72A7}"/>
                </a:ext>
              </a:extLst>
            </p:cNvPr>
            <p:cNvGrpSpPr/>
            <p:nvPr/>
          </p:nvGrpSpPr>
          <p:grpSpPr>
            <a:xfrm>
              <a:off x="7307" y="3897"/>
              <a:ext cx="6045817" cy="370282"/>
              <a:chOff x="7307" y="3897"/>
              <a:chExt cx="6083818" cy="358588"/>
            </a:xfrm>
          </p:grpSpPr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43806E1A-6D16-5770-48BE-AD750AC63CD8}"/>
                  </a:ext>
                </a:extLst>
              </p:cNvPr>
              <p:cNvGrpSpPr/>
              <p:nvPr/>
            </p:nvGrpSpPr>
            <p:grpSpPr>
              <a:xfrm>
                <a:off x="106478" y="3897"/>
                <a:ext cx="5894295" cy="358588"/>
                <a:chOff x="106478" y="3897"/>
                <a:chExt cx="5894295" cy="358588"/>
              </a:xfrm>
            </p:grpSpPr>
            <p:sp>
              <p:nvSpPr>
                <p:cNvPr id="50" name="小波 49">
                  <a:extLst>
                    <a:ext uri="{FF2B5EF4-FFF2-40B4-BE49-F238E27FC236}">
                      <a16:creationId xmlns:a16="http://schemas.microsoft.com/office/drawing/2014/main" id="{53FCE7E2-E36D-94F4-D6FB-F8C35E995BC7}"/>
                    </a:ext>
                  </a:extLst>
                </p:cNvPr>
                <p:cNvSpPr/>
                <p:nvPr/>
              </p:nvSpPr>
              <p:spPr>
                <a:xfrm>
                  <a:off x="106478" y="3897"/>
                  <a:ext cx="2947147" cy="358588"/>
                </a:xfrm>
                <a:prstGeom prst="doubleWave">
                  <a:avLst>
                    <a:gd name="adj1" fmla="val 12500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rgbClr val="D2D2D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51" name="小波 50">
                  <a:extLst>
                    <a:ext uri="{FF2B5EF4-FFF2-40B4-BE49-F238E27FC236}">
                      <a16:creationId xmlns:a16="http://schemas.microsoft.com/office/drawing/2014/main" id="{0ACF1C74-9FD8-DCAB-5456-2B4EC63FA3DB}"/>
                    </a:ext>
                  </a:extLst>
                </p:cNvPr>
                <p:cNvSpPr/>
                <p:nvPr/>
              </p:nvSpPr>
              <p:spPr>
                <a:xfrm>
                  <a:off x="3053626" y="3897"/>
                  <a:ext cx="2947147" cy="358588"/>
                </a:xfrm>
                <a:prstGeom prst="doubleWave">
                  <a:avLst>
                    <a:gd name="adj1" fmla="val 12500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rgbClr val="D2D2D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52" name="フローチャート : 判断 193">
                  <a:extLst>
                    <a:ext uri="{FF2B5EF4-FFF2-40B4-BE49-F238E27FC236}">
                      <a16:creationId xmlns:a16="http://schemas.microsoft.com/office/drawing/2014/main" id="{92E9D42E-343D-6649-5FAF-F66F227E5538}"/>
                    </a:ext>
                  </a:extLst>
                </p:cNvPr>
                <p:cNvSpPr/>
                <p:nvPr/>
              </p:nvSpPr>
              <p:spPr>
                <a:xfrm>
                  <a:off x="2963978" y="59927"/>
                  <a:ext cx="190501" cy="262800"/>
                </a:xfrm>
                <a:prstGeom prst="flowChartDecisi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</p:grpSp>
          <p:sp>
            <p:nvSpPr>
              <p:cNvPr id="48" name="フローチャート : 判断 189">
                <a:extLst>
                  <a:ext uri="{FF2B5EF4-FFF2-40B4-BE49-F238E27FC236}">
                    <a16:creationId xmlns:a16="http://schemas.microsoft.com/office/drawing/2014/main" id="{1A5B085C-F761-02A7-0D31-B8B6DFA5FE9B}"/>
                  </a:ext>
                </a:extLst>
              </p:cNvPr>
              <p:cNvSpPr/>
              <p:nvPr/>
            </p:nvSpPr>
            <p:spPr>
              <a:xfrm>
                <a:off x="5911125" y="40876"/>
                <a:ext cx="180000" cy="288000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49" name="フローチャート : 判断 190">
                <a:extLst>
                  <a:ext uri="{FF2B5EF4-FFF2-40B4-BE49-F238E27FC236}">
                    <a16:creationId xmlns:a16="http://schemas.microsoft.com/office/drawing/2014/main" id="{B50B4B8E-03FC-7F80-7C0B-2677A39D6015}"/>
                  </a:ext>
                </a:extLst>
              </p:cNvPr>
              <p:cNvSpPr/>
              <p:nvPr/>
            </p:nvSpPr>
            <p:spPr>
              <a:xfrm>
                <a:off x="7307" y="50401"/>
                <a:ext cx="190501" cy="262800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6FE43A45-8187-A514-4CA2-8A0E26CA23B4}"/>
                </a:ext>
              </a:extLst>
            </p:cNvPr>
            <p:cNvSpPr/>
            <p:nvPr/>
          </p:nvSpPr>
          <p:spPr>
            <a:xfrm>
              <a:off x="5963478" y="1"/>
              <a:ext cx="124240" cy="44726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07B45E77-41E8-525A-23F1-939BD19240BF}"/>
                </a:ext>
              </a:extLst>
            </p:cNvPr>
            <p:cNvSpPr/>
            <p:nvPr/>
          </p:nvSpPr>
          <p:spPr>
            <a:xfrm>
              <a:off x="0" y="0"/>
              <a:ext cx="124240" cy="44726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553A4E-95A3-9330-B4E7-A369BDAD4E00}"/>
              </a:ext>
            </a:extLst>
          </p:cNvPr>
          <p:cNvSpPr/>
          <p:nvPr/>
        </p:nvSpPr>
        <p:spPr>
          <a:xfrm>
            <a:off x="6390458" y="377353"/>
            <a:ext cx="5308565" cy="89172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en-US" altLang="ja-JP" sz="1400" b="1" dirty="0">
                <a:solidFill>
                  <a:schemeClr val="tx1"/>
                </a:solidFill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4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chemeClr val="tx1"/>
                </a:solidFill>
              </a:rPr>
              <a:t>オプションをご契約いただいていない場合は削除してください。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12337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44A61E-3478-7649-27F9-5266467E6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812280"/>
            <a:ext cx="5795963" cy="1466106"/>
          </a:xfrm>
          <a:noFill/>
        </p:spPr>
        <p:txBody>
          <a:bodyPr/>
          <a:lstStyle/>
          <a:p>
            <a:pPr>
              <a:lnSpc>
                <a:spcPct val="130000"/>
              </a:lnSpc>
            </a:pPr>
            <a:r>
              <a:rPr lang="ja-JP" altLang="en-US" sz="36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</a:t>
            </a:r>
            <a:br>
              <a:rPr lang="en-US" altLang="ja-JP" sz="36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36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利用マニュアル</a:t>
            </a:r>
            <a:endParaRPr lang="en-US" altLang="ja-JP" sz="3600" b="1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7E89C53-5FE4-168F-7809-D05D602D94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73623" y="6527549"/>
            <a:ext cx="938951" cy="191363"/>
          </a:xfrm>
        </p:spPr>
        <p:txBody>
          <a:bodyPr/>
          <a:lstStyle/>
          <a:p>
            <a:r>
              <a:rPr kumimoji="1" lang="en-US" altLang="ja-JP" dirty="0"/>
              <a:t>2026/02</a:t>
            </a:r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4810C42-4C6A-6187-F3C7-ED52E9495D55}"/>
              </a:ext>
            </a:extLst>
          </p:cNvPr>
          <p:cNvSpPr/>
          <p:nvPr/>
        </p:nvSpPr>
        <p:spPr>
          <a:xfrm>
            <a:off x="479427" y="1282059"/>
            <a:ext cx="5265766" cy="1296814"/>
          </a:xfrm>
          <a:prstGeom prst="rect">
            <a:avLst/>
          </a:prstGeom>
          <a:solidFill>
            <a:srgbClr val="EDF7FF"/>
          </a:solidFill>
        </p:spPr>
        <p:txBody>
          <a:bodyPr wrap="square" lIns="180000" rIns="46800" anchor="ctr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ja-JP" sz="1600" b="1" kern="100" dirty="0">
                <a:ea typeface="BIZ UDPゴシック" panose="020B0400000000000000" pitchFamily="50" charset="-128"/>
                <a:cs typeface="メイリオ" panose="020B0604030504040204" pitchFamily="50" charset="-128"/>
              </a:rPr>
              <a:t>本マニュアルの前提</a:t>
            </a:r>
            <a:endParaRPr lang="ja-JP" altLang="ja-JP" sz="1600" kern="100" dirty="0"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1200" kern="100" dirty="0">
                <a:ea typeface="BIZ UDPゴシック" panose="020B0400000000000000" pitchFamily="50" charset="-128"/>
                <a:cs typeface="メイリオ" panose="020B0604030504040204" pitchFamily="50" charset="-128"/>
              </a:rPr>
              <a:t>本</a:t>
            </a:r>
            <a:r>
              <a:rPr lang="ja-JP" altLang="ja-JP" sz="1200" kern="100" dirty="0">
                <a:ea typeface="BIZ UDPゴシック" panose="020B0400000000000000" pitchFamily="50" charset="-128"/>
                <a:cs typeface="メイリオ" panose="020B0604030504040204" pitchFamily="50" charset="-128"/>
              </a:rPr>
              <a:t>マニュアル</a:t>
            </a:r>
            <a:r>
              <a:rPr lang="ja-JP" altLang="en-US" sz="1200" kern="100" dirty="0">
                <a:ea typeface="BIZ UDPゴシック" panose="020B0400000000000000" pitchFamily="50" charset="-128"/>
                <a:cs typeface="メイリオ" panose="020B0604030504040204" pitchFamily="50" charset="-128"/>
              </a:rPr>
              <a:t>はひな形</a:t>
            </a:r>
            <a:r>
              <a:rPr lang="ja-JP" altLang="ja-JP" sz="1200" kern="100" dirty="0">
                <a:ea typeface="BIZ UDPゴシック" panose="020B0400000000000000" pitchFamily="50" charset="-128"/>
                <a:cs typeface="メイリオ" panose="020B0604030504040204" pitchFamily="50" charset="-128"/>
              </a:rPr>
              <a:t>です。</a:t>
            </a:r>
            <a:endParaRPr lang="en-US" altLang="ja-JP" sz="1200" kern="100" dirty="0"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ja-JP" sz="1200" kern="100" dirty="0">
                <a:ea typeface="BIZ UDPゴシック" panose="020B0400000000000000" pitchFamily="50" charset="-128"/>
                <a:cs typeface="メイリオ" panose="020B0604030504040204" pitchFamily="50" charset="-128"/>
              </a:rPr>
              <a:t>設定内容により画面や操作方法が異な</a:t>
            </a:r>
            <a:r>
              <a:rPr lang="ja-JP" altLang="en-US" sz="1200" kern="100" dirty="0">
                <a:ea typeface="BIZ UDPゴシック" panose="020B0400000000000000" pitchFamily="50" charset="-128"/>
                <a:cs typeface="メイリオ" panose="020B0604030504040204" pitchFamily="50" charset="-128"/>
              </a:rPr>
              <a:t>ります。</a:t>
            </a:r>
            <a:endParaRPr lang="en-US" altLang="ja-JP" sz="1200" kern="100" dirty="0"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ja-JP" sz="1200" kern="100" dirty="0">
                <a:ea typeface="BIZ UDPゴシック" panose="020B0400000000000000" pitchFamily="50" charset="-128"/>
                <a:cs typeface="メイリオ" panose="020B0604030504040204" pitchFamily="50" charset="-128"/>
              </a:rPr>
              <a:t>自社の運用に合わせ</a:t>
            </a:r>
            <a:r>
              <a:rPr lang="ja-JP" altLang="en-US" sz="1200" kern="100" dirty="0">
                <a:ea typeface="BIZ UDPゴシック" panose="020B0400000000000000" pitchFamily="50" charset="-128"/>
                <a:cs typeface="メイリオ" panose="020B0604030504040204" pitchFamily="50" charset="-128"/>
              </a:rPr>
              <a:t>て適宜編集してください</a:t>
            </a:r>
            <a:r>
              <a:rPr lang="ja-JP" altLang="ja-JP" sz="1200" kern="100" dirty="0">
                <a:ea typeface="BIZ UDPゴシック" panose="020B0400000000000000" pitchFamily="50" charset="-128"/>
                <a:cs typeface="メイリオ" panose="020B0604030504040204" pitchFamily="50" charset="-128"/>
              </a:rPr>
              <a:t>。</a:t>
            </a:r>
            <a:endParaRPr lang="ja-JP" altLang="ja-JP" sz="1100" kern="100" dirty="0"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84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ブラウザ版　</a:t>
            </a:r>
            <a:r>
              <a:rPr lang="ja-JP" altLang="en-US" dirty="0"/>
              <a:t>トップ画面（下）</a:t>
            </a:r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20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A2313B7-A373-0174-5A85-5E8AE2E9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822" y="1475774"/>
            <a:ext cx="3224791" cy="723997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自身が申請した伝票の一覧や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一次保存、差戻し伝票を確認できます。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0C3DF1E-B737-E607-37E4-605057960236}"/>
              </a:ext>
            </a:extLst>
          </p:cNvPr>
          <p:cNvSpPr txBox="1">
            <a:spLocks/>
          </p:cNvSpPr>
          <p:nvPr/>
        </p:nvSpPr>
        <p:spPr>
          <a:xfrm>
            <a:off x="8545757" y="1437250"/>
            <a:ext cx="3107022" cy="1008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承認者のみ表示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未承認の承認待ち伝票を確認できます。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EF4A0C38-190D-642C-483A-500FECCB8E34}"/>
              </a:ext>
            </a:extLst>
          </p:cNvPr>
          <p:cNvGrpSpPr/>
          <p:nvPr/>
        </p:nvGrpSpPr>
        <p:grpSpPr>
          <a:xfrm>
            <a:off x="456788" y="5176946"/>
            <a:ext cx="2179152" cy="230605"/>
            <a:chOff x="0" y="0"/>
            <a:chExt cx="6087718" cy="447261"/>
          </a:xfrm>
        </p:grpSpPr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B02F11A0-9122-0455-4CFE-88933A1F2B96}"/>
                </a:ext>
              </a:extLst>
            </p:cNvPr>
            <p:cNvGrpSpPr/>
            <p:nvPr/>
          </p:nvGrpSpPr>
          <p:grpSpPr>
            <a:xfrm>
              <a:off x="7307" y="42082"/>
              <a:ext cx="6045817" cy="297392"/>
              <a:chOff x="7307" y="40876"/>
              <a:chExt cx="6083818" cy="288000"/>
            </a:xfrm>
          </p:grpSpPr>
          <p:sp>
            <p:nvSpPr>
              <p:cNvPr id="45" name="フローチャート : 判断 193">
                <a:extLst>
                  <a:ext uri="{FF2B5EF4-FFF2-40B4-BE49-F238E27FC236}">
                    <a16:creationId xmlns:a16="http://schemas.microsoft.com/office/drawing/2014/main" id="{D444094E-189C-EFAD-000A-FA9EEFCAFF2B}"/>
                  </a:ext>
                </a:extLst>
              </p:cNvPr>
              <p:cNvSpPr/>
              <p:nvPr/>
            </p:nvSpPr>
            <p:spPr>
              <a:xfrm>
                <a:off x="2963977" y="59927"/>
                <a:ext cx="190502" cy="262800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41" name="フローチャート : 判断 189">
                <a:extLst>
                  <a:ext uri="{FF2B5EF4-FFF2-40B4-BE49-F238E27FC236}">
                    <a16:creationId xmlns:a16="http://schemas.microsoft.com/office/drawing/2014/main" id="{57361ADB-4D3B-41DE-4A5C-C4BAB6000732}"/>
                  </a:ext>
                </a:extLst>
              </p:cNvPr>
              <p:cNvSpPr/>
              <p:nvPr/>
            </p:nvSpPr>
            <p:spPr>
              <a:xfrm>
                <a:off x="5911125" y="40876"/>
                <a:ext cx="180000" cy="288000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42" name="フローチャート : 判断 190">
                <a:extLst>
                  <a:ext uri="{FF2B5EF4-FFF2-40B4-BE49-F238E27FC236}">
                    <a16:creationId xmlns:a16="http://schemas.microsoft.com/office/drawing/2014/main" id="{4141A04E-FF77-639E-1DCE-F5A764BF416C}"/>
                  </a:ext>
                </a:extLst>
              </p:cNvPr>
              <p:cNvSpPr/>
              <p:nvPr/>
            </p:nvSpPr>
            <p:spPr>
              <a:xfrm>
                <a:off x="7307" y="50401"/>
                <a:ext cx="190501" cy="262800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3A92E2B5-584E-32A0-9F73-1B37FB3AE7DA}"/>
                </a:ext>
              </a:extLst>
            </p:cNvPr>
            <p:cNvSpPr/>
            <p:nvPr/>
          </p:nvSpPr>
          <p:spPr>
            <a:xfrm>
              <a:off x="5963478" y="1"/>
              <a:ext cx="124240" cy="44726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6095D7BB-5EEF-A4D7-AEDF-8E60C679DDFF}"/>
                </a:ext>
              </a:extLst>
            </p:cNvPr>
            <p:cNvSpPr/>
            <p:nvPr/>
          </p:nvSpPr>
          <p:spPr>
            <a:xfrm>
              <a:off x="0" y="0"/>
              <a:ext cx="124240" cy="44726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F4AD12F5-AEF4-5062-64A0-FFE251740977}"/>
              </a:ext>
            </a:extLst>
          </p:cNvPr>
          <p:cNvGrpSpPr/>
          <p:nvPr/>
        </p:nvGrpSpPr>
        <p:grpSpPr>
          <a:xfrm>
            <a:off x="437547" y="3719895"/>
            <a:ext cx="2179152" cy="230605"/>
            <a:chOff x="0" y="0"/>
            <a:chExt cx="6087718" cy="447261"/>
          </a:xfrm>
        </p:grpSpPr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7D106809-D34D-42B5-AF02-B92AEAFABFC6}"/>
                </a:ext>
              </a:extLst>
            </p:cNvPr>
            <p:cNvGrpSpPr/>
            <p:nvPr/>
          </p:nvGrpSpPr>
          <p:grpSpPr>
            <a:xfrm>
              <a:off x="7307" y="42082"/>
              <a:ext cx="6045817" cy="297392"/>
              <a:chOff x="7307" y="40876"/>
              <a:chExt cx="6083818" cy="288000"/>
            </a:xfrm>
          </p:grpSpPr>
          <p:sp>
            <p:nvSpPr>
              <p:cNvPr id="55" name="フローチャート : 判断 193">
                <a:extLst>
                  <a:ext uri="{FF2B5EF4-FFF2-40B4-BE49-F238E27FC236}">
                    <a16:creationId xmlns:a16="http://schemas.microsoft.com/office/drawing/2014/main" id="{5CDC05CC-199D-465D-71FD-B71807FC34E2}"/>
                  </a:ext>
                </a:extLst>
              </p:cNvPr>
              <p:cNvSpPr/>
              <p:nvPr/>
            </p:nvSpPr>
            <p:spPr>
              <a:xfrm>
                <a:off x="2963977" y="59927"/>
                <a:ext cx="190502" cy="262800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51" name="フローチャート : 判断 189">
                <a:extLst>
                  <a:ext uri="{FF2B5EF4-FFF2-40B4-BE49-F238E27FC236}">
                    <a16:creationId xmlns:a16="http://schemas.microsoft.com/office/drawing/2014/main" id="{DA75D3B2-7D04-6C03-BAEA-E1DD5314534B}"/>
                  </a:ext>
                </a:extLst>
              </p:cNvPr>
              <p:cNvSpPr/>
              <p:nvPr/>
            </p:nvSpPr>
            <p:spPr>
              <a:xfrm>
                <a:off x="5911125" y="40876"/>
                <a:ext cx="180000" cy="288000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52" name="フローチャート : 判断 190">
                <a:extLst>
                  <a:ext uri="{FF2B5EF4-FFF2-40B4-BE49-F238E27FC236}">
                    <a16:creationId xmlns:a16="http://schemas.microsoft.com/office/drawing/2014/main" id="{9DE927B9-0ABD-EB5A-CED5-7FB15576C8F4}"/>
                  </a:ext>
                </a:extLst>
              </p:cNvPr>
              <p:cNvSpPr/>
              <p:nvPr/>
            </p:nvSpPr>
            <p:spPr>
              <a:xfrm>
                <a:off x="7307" y="50401"/>
                <a:ext cx="190501" cy="262800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363675E-6D9F-402F-6826-8B86C77F51DA}"/>
                </a:ext>
              </a:extLst>
            </p:cNvPr>
            <p:cNvSpPr/>
            <p:nvPr/>
          </p:nvSpPr>
          <p:spPr>
            <a:xfrm>
              <a:off x="5963478" y="1"/>
              <a:ext cx="124240" cy="44726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DEB53933-75C8-FE6D-9186-274433A518E3}"/>
                </a:ext>
              </a:extLst>
            </p:cNvPr>
            <p:cNvSpPr/>
            <p:nvPr/>
          </p:nvSpPr>
          <p:spPr>
            <a:xfrm>
              <a:off x="0" y="0"/>
              <a:ext cx="124240" cy="44726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59" name="コンテンツ プレースホルダー 2">
            <a:extLst>
              <a:ext uri="{FF2B5EF4-FFF2-40B4-BE49-F238E27FC236}">
                <a16:creationId xmlns:a16="http://schemas.microsoft.com/office/drawing/2014/main" id="{1DCF1D52-5ADB-223A-059D-ECE6FA918C70}"/>
              </a:ext>
            </a:extLst>
          </p:cNvPr>
          <p:cNvSpPr txBox="1">
            <a:spLocks/>
          </p:cNvSpPr>
          <p:nvPr/>
        </p:nvSpPr>
        <p:spPr>
          <a:xfrm>
            <a:off x="8545757" y="3386745"/>
            <a:ext cx="2984827" cy="1008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承認者のみ表示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自身が承認した伝票を確認できます。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 descr="グラフ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479EA9B-4CB8-0E0B-4E82-42F372B31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21" y="1475774"/>
            <a:ext cx="2058162" cy="2639710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pic>
        <p:nvPicPr>
          <p:cNvPr id="8" name="図 7" descr="テーブ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097425B-1C9A-3B2A-55BA-AF413CBD9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6371364" y="3386745"/>
            <a:ext cx="2058162" cy="2496967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pic>
        <p:nvPicPr>
          <p:cNvPr id="10" name="図 9" descr="グラフ, 散布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E04B5DE-C740-319B-9AA5-FE555A119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097" y="1506001"/>
            <a:ext cx="2140695" cy="1225689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</p:spTree>
    <p:extLst>
      <p:ext uri="{BB962C8B-B14F-4D97-AF65-F5344CB8AC3E}">
        <p14:creationId xmlns:p14="http://schemas.microsoft.com/office/powerpoint/2010/main" val="2971148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F0D872BD-C867-02B2-C958-8387CE5F8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24" y="1449515"/>
            <a:ext cx="1852416" cy="4823619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ブラウザ版　</a:t>
            </a:r>
            <a:r>
              <a:rPr lang="ja-JP" altLang="en-US" dirty="0"/>
              <a:t>申請・精算（ヘッダ入力）</a:t>
            </a:r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21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A2313B7-A373-0174-5A85-5E8AE2E9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13" y="2158317"/>
            <a:ext cx="3788618" cy="51222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ヘッダ項目　入力欄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0C3DF1E-B737-E607-37E4-605057960236}"/>
              </a:ext>
            </a:extLst>
          </p:cNvPr>
          <p:cNvSpPr txBox="1">
            <a:spLocks/>
          </p:cNvSpPr>
          <p:nvPr/>
        </p:nvSpPr>
        <p:spPr>
          <a:xfrm>
            <a:off x="5916613" y="3676017"/>
            <a:ext cx="5704991" cy="1008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明細項目　入力欄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「明細の追加」ボタンをタップすると明細の入力画面になります。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（次ページ参照）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コンテンツ プレースホルダー 2">
            <a:extLst>
              <a:ext uri="{FF2B5EF4-FFF2-40B4-BE49-F238E27FC236}">
                <a16:creationId xmlns:a16="http://schemas.microsoft.com/office/drawing/2014/main" id="{1DCF1D52-5ADB-223A-059D-ECE6FA918C70}"/>
              </a:ext>
            </a:extLst>
          </p:cNvPr>
          <p:cNvSpPr txBox="1">
            <a:spLocks/>
          </p:cNvSpPr>
          <p:nvPr/>
        </p:nvSpPr>
        <p:spPr>
          <a:xfrm>
            <a:off x="5916613" y="5429059"/>
            <a:ext cx="5577400" cy="6588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申請・一時保存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入力が完了したら「申請する」もしくは「一時保存」をタップします。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60C5B5F-EBE6-5D0C-4472-E3FDFF466EE1}"/>
              </a:ext>
            </a:extLst>
          </p:cNvPr>
          <p:cNvSpPr/>
          <p:nvPr/>
        </p:nvSpPr>
        <p:spPr>
          <a:xfrm>
            <a:off x="745904" y="2137279"/>
            <a:ext cx="1852416" cy="1539593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C4948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A69757-2678-1FDE-C1CC-A2468E435885}"/>
              </a:ext>
            </a:extLst>
          </p:cNvPr>
          <p:cNvSpPr/>
          <p:nvPr/>
        </p:nvSpPr>
        <p:spPr>
          <a:xfrm>
            <a:off x="745905" y="3741821"/>
            <a:ext cx="1852416" cy="622816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4C4948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D0FA71-854E-C321-C9D7-4A24E46F4FF9}"/>
              </a:ext>
            </a:extLst>
          </p:cNvPr>
          <p:cNvSpPr/>
          <p:nvPr/>
        </p:nvSpPr>
        <p:spPr>
          <a:xfrm>
            <a:off x="723225" y="5651232"/>
            <a:ext cx="1875096" cy="621902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C4948"/>
              </a:solidFill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70BF35D-047E-278A-6003-C21865B8FBD9}"/>
              </a:ext>
            </a:extLst>
          </p:cNvPr>
          <p:cNvGrpSpPr/>
          <p:nvPr/>
        </p:nvGrpSpPr>
        <p:grpSpPr>
          <a:xfrm>
            <a:off x="2614205" y="2580229"/>
            <a:ext cx="962962" cy="436710"/>
            <a:chOff x="3484464" y="1272953"/>
            <a:chExt cx="962962" cy="436710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5A125E81-A517-BC5F-E606-C769E29B722B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コンテンツ プレースホルダー 2">
              <a:extLst>
                <a:ext uri="{FF2B5EF4-FFF2-40B4-BE49-F238E27FC236}">
                  <a16:creationId xmlns:a16="http://schemas.microsoft.com/office/drawing/2014/main" id="{2E4753AD-9D8F-C73A-12DA-1D4721361E9D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1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6F3E9F0-D665-3265-BDD2-1C3D87C4929F}"/>
              </a:ext>
            </a:extLst>
          </p:cNvPr>
          <p:cNvGrpSpPr/>
          <p:nvPr/>
        </p:nvGrpSpPr>
        <p:grpSpPr>
          <a:xfrm>
            <a:off x="2575640" y="3795711"/>
            <a:ext cx="962962" cy="436710"/>
            <a:chOff x="3484464" y="1272953"/>
            <a:chExt cx="962962" cy="436710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F9649AC0-DDA0-EE9A-89F9-916A6BEF739D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コンテンツ プレースホルダー 2">
              <a:extLst>
                <a:ext uri="{FF2B5EF4-FFF2-40B4-BE49-F238E27FC236}">
                  <a16:creationId xmlns:a16="http://schemas.microsoft.com/office/drawing/2014/main" id="{75542FED-EF64-0C96-BBF2-11E941056DE1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2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0D84FB7E-A9EF-3EDF-63CA-0BE0D2797FFA}"/>
              </a:ext>
            </a:extLst>
          </p:cNvPr>
          <p:cNvGrpSpPr/>
          <p:nvPr/>
        </p:nvGrpSpPr>
        <p:grpSpPr>
          <a:xfrm>
            <a:off x="2606503" y="5651232"/>
            <a:ext cx="962962" cy="436710"/>
            <a:chOff x="3484464" y="1272953"/>
            <a:chExt cx="962962" cy="436710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BD8CF9CE-06D8-8C99-F69F-7FF9B668D4E3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コンテンツ プレースホルダー 2">
              <a:extLst>
                <a:ext uri="{FF2B5EF4-FFF2-40B4-BE49-F238E27FC236}">
                  <a16:creationId xmlns:a16="http://schemas.microsoft.com/office/drawing/2014/main" id="{93621946-40A1-9AF6-05F0-E9B268CCB560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5012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ABACA0D5-CF16-BC70-B1B6-9891A2749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980" y="4658033"/>
            <a:ext cx="2714550" cy="899734"/>
          </a:xfrm>
          <a:prstGeom prst="rect">
            <a:avLst/>
          </a:prstGeom>
          <a:noFill/>
          <a:ln w="12700">
            <a:solidFill>
              <a:srgbClr val="D2D2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7EA41F7-C913-366C-7549-7CB570750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7063" y="1444813"/>
            <a:ext cx="2522959" cy="800328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ブラウザ版　</a:t>
            </a:r>
            <a:r>
              <a:rPr lang="ja-JP" altLang="en-US" dirty="0"/>
              <a:t>申請・精算（明細入力）</a:t>
            </a:r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22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A2313B7-A373-0174-5A85-5E8AE2E9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13" y="2332908"/>
            <a:ext cx="5803721" cy="95514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カードオプション」をご利用の場合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marL="0" indent="0">
              <a:buNone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カード取り込み」ボタンが表示され、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取り込んだ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カードの利用明細を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呼び出せます。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0C3DF1E-B737-E607-37E4-605057960236}"/>
              </a:ext>
            </a:extLst>
          </p:cNvPr>
          <p:cNvSpPr txBox="1">
            <a:spLocks/>
          </p:cNvSpPr>
          <p:nvPr/>
        </p:nvSpPr>
        <p:spPr>
          <a:xfrm>
            <a:off x="5908853" y="3714705"/>
            <a:ext cx="4051126" cy="79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明細項目　入力欄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乗換案内も利用できます。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コンテンツ プレースホルダー 2">
            <a:extLst>
              <a:ext uri="{FF2B5EF4-FFF2-40B4-BE49-F238E27FC236}">
                <a16:creationId xmlns:a16="http://schemas.microsoft.com/office/drawing/2014/main" id="{1DCF1D52-5ADB-223A-059D-ECE6FA918C70}"/>
              </a:ext>
            </a:extLst>
          </p:cNvPr>
          <p:cNvSpPr txBox="1">
            <a:spLocks/>
          </p:cNvSpPr>
          <p:nvPr/>
        </p:nvSpPr>
        <p:spPr>
          <a:xfrm>
            <a:off x="5926959" y="5481452"/>
            <a:ext cx="5635061" cy="593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追加する・連続追加する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入力が完了したら「追加する」もしくは「連続追加する」をタップします。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8E7CBFA-D206-576E-4736-0CB55BEE25F4}"/>
              </a:ext>
            </a:extLst>
          </p:cNvPr>
          <p:cNvSpPr/>
          <p:nvPr/>
        </p:nvSpPr>
        <p:spPr>
          <a:xfrm>
            <a:off x="5983618" y="1941300"/>
            <a:ext cx="1276718" cy="235218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C4948"/>
              </a:solidFill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7AC7BD5-7358-ACB5-FC7F-21C6E3798674}"/>
              </a:ext>
            </a:extLst>
          </p:cNvPr>
          <p:cNvGrpSpPr/>
          <p:nvPr/>
        </p:nvGrpSpPr>
        <p:grpSpPr>
          <a:xfrm>
            <a:off x="3344530" y="3003990"/>
            <a:ext cx="962962" cy="436710"/>
            <a:chOff x="3484464" y="1272953"/>
            <a:chExt cx="962962" cy="436710"/>
          </a:xfrm>
        </p:grpSpPr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EA127A85-2E79-2FA3-1411-91F592C69CA1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コンテンツ プレースホルダー 2">
              <a:extLst>
                <a:ext uri="{FF2B5EF4-FFF2-40B4-BE49-F238E27FC236}">
                  <a16:creationId xmlns:a16="http://schemas.microsoft.com/office/drawing/2014/main" id="{C433FD4E-826A-4030-56CF-E4277DD857FA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1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2E40B65D-EDFD-14A5-6043-61361393EC17}"/>
              </a:ext>
            </a:extLst>
          </p:cNvPr>
          <p:cNvGrpSpPr/>
          <p:nvPr/>
        </p:nvGrpSpPr>
        <p:grpSpPr>
          <a:xfrm>
            <a:off x="3344530" y="4830300"/>
            <a:ext cx="962962" cy="436710"/>
            <a:chOff x="3484464" y="1272953"/>
            <a:chExt cx="962962" cy="436710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9D1AC238-7A24-C8EA-B3EA-415AA5B6DDDC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コンテンツ プレースホルダー 2">
              <a:extLst>
                <a:ext uri="{FF2B5EF4-FFF2-40B4-BE49-F238E27FC236}">
                  <a16:creationId xmlns:a16="http://schemas.microsoft.com/office/drawing/2014/main" id="{1E3EB0D4-EE16-3AAD-C4AA-81776506F5B2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2</a:t>
              </a:r>
            </a:p>
          </p:txBody>
        </p:sp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D79966C5-C131-7D32-7285-109C299F3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3" y="1555749"/>
            <a:ext cx="2706398" cy="3009304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665C9EE-A288-95DE-CF5D-D467A1E0E35A}"/>
              </a:ext>
            </a:extLst>
          </p:cNvPr>
          <p:cNvSpPr/>
          <p:nvPr/>
        </p:nvSpPr>
        <p:spPr>
          <a:xfrm>
            <a:off x="639124" y="2067776"/>
            <a:ext cx="2705406" cy="2418695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C4948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B3992F-C58E-3958-67E3-B2F96AF01749}"/>
              </a:ext>
            </a:extLst>
          </p:cNvPr>
          <p:cNvSpPr/>
          <p:nvPr/>
        </p:nvSpPr>
        <p:spPr>
          <a:xfrm>
            <a:off x="652615" y="4748081"/>
            <a:ext cx="2705406" cy="733372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C4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39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0216A8-C80C-94BB-3F34-BF3D3DED3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018" y="1475363"/>
            <a:ext cx="2376522" cy="3160646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ja-JP" altLang="en-US" dirty="0"/>
              <a:t>ブラウザ版　代理申請</a:t>
            </a:r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23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A2313B7-A373-0174-5A85-5E8AE2E9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811" y="1387920"/>
            <a:ext cx="5428763" cy="194435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申請画面ヘッダの「申請者」虫眼鏡マークをタップすると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あらかじめ設定されている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「代理申請者（入力のみ）」「代理申請者」の一覧が表示されます。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代理申請したいユーザーを選択してください。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以降の操作は通常の申請と同様です。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" name="Google Shape;266;p7">
            <a:extLst>
              <a:ext uri="{FF2B5EF4-FFF2-40B4-BE49-F238E27FC236}">
                <a16:creationId xmlns:a16="http://schemas.microsoft.com/office/drawing/2014/main" id="{5DE803EF-8213-4175-957F-3AFAC83821D0}"/>
              </a:ext>
            </a:extLst>
          </p:cNvPr>
          <p:cNvCxnSpPr>
            <a:cxnSpLocks/>
          </p:cNvCxnSpPr>
          <p:nvPr/>
        </p:nvCxnSpPr>
        <p:spPr>
          <a:xfrm>
            <a:off x="3036931" y="2658792"/>
            <a:ext cx="509845" cy="0"/>
          </a:xfrm>
          <a:prstGeom prst="straightConnector1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" name="図 4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B40473F-B64A-2F77-743C-57D20D35C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4302" y="1821245"/>
            <a:ext cx="2223888" cy="1607752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D8814C7-5BC1-979C-27DB-8E97CD1F4640}"/>
              </a:ext>
            </a:extLst>
          </p:cNvPr>
          <p:cNvSpPr/>
          <p:nvPr/>
        </p:nvSpPr>
        <p:spPr>
          <a:xfrm>
            <a:off x="595019" y="2360097"/>
            <a:ext cx="648566" cy="200224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9E43F8B-1EE8-E56C-6249-C74DB003A8A1}"/>
              </a:ext>
            </a:extLst>
          </p:cNvPr>
          <p:cNvSpPr/>
          <p:nvPr/>
        </p:nvSpPr>
        <p:spPr>
          <a:xfrm>
            <a:off x="2527086" y="2532889"/>
            <a:ext cx="509845" cy="265169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1F0ED96-E8D3-1F47-F31F-8434E82F7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302" y="3392418"/>
            <a:ext cx="222388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6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A2852C-D9F0-D813-0EB8-2D7B10B3F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187" y="1582199"/>
            <a:ext cx="3168981" cy="3799198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ブラウザ版　</a:t>
            </a:r>
            <a:r>
              <a:rPr lang="ja-JP" altLang="en-US" dirty="0"/>
              <a:t>承認</a:t>
            </a:r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24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A2313B7-A373-0174-5A85-5E8AE2E9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137" y="2179761"/>
            <a:ext cx="5795962" cy="260407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4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伝票</a:t>
            </a:r>
            <a:endParaRPr lang="en-US" altLang="ja-JP" sz="1400" b="1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チェックボックスにチェックを入れて、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「承認する」もしくは「差し戻す」をタップします。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＞マーク</a:t>
            </a:r>
          </a:p>
          <a:p>
            <a:pPr marL="0" indent="0">
              <a:buNone/>
            </a:pPr>
            <a:r>
              <a:rPr lang="ja-JP" altLang="en-US" sz="16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タップすると伝票内容の詳細を確認できます。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BA3B27-8EB6-DE63-3CE5-B3D34EA8E76B}"/>
              </a:ext>
            </a:extLst>
          </p:cNvPr>
          <p:cNvSpPr/>
          <p:nvPr/>
        </p:nvSpPr>
        <p:spPr>
          <a:xfrm>
            <a:off x="573372" y="2437488"/>
            <a:ext cx="331543" cy="1905910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B9A89C2-13E8-C490-0EF1-E306E335A7B3}"/>
              </a:ext>
            </a:extLst>
          </p:cNvPr>
          <p:cNvGrpSpPr/>
          <p:nvPr/>
        </p:nvGrpSpPr>
        <p:grpSpPr>
          <a:xfrm>
            <a:off x="904915" y="2329000"/>
            <a:ext cx="3773581" cy="436710"/>
            <a:chOff x="3367305" y="1254847"/>
            <a:chExt cx="745368" cy="436710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827CBCA9-75AA-A8D1-8296-61B50756CCA0}"/>
                </a:ext>
              </a:extLst>
            </p:cNvPr>
            <p:cNvCxnSpPr>
              <a:cxnSpLocks/>
            </p:cNvCxnSpPr>
            <p:nvPr/>
          </p:nvCxnSpPr>
          <p:spPr>
            <a:xfrm>
              <a:off x="3367305" y="1512574"/>
              <a:ext cx="676935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コンテンツ プレースホルダー 2">
              <a:extLst>
                <a:ext uri="{FF2B5EF4-FFF2-40B4-BE49-F238E27FC236}">
                  <a16:creationId xmlns:a16="http://schemas.microsoft.com/office/drawing/2014/main" id="{531BB10E-BF0A-C074-4573-F667D347A14B}"/>
                </a:ext>
              </a:extLst>
            </p:cNvPr>
            <p:cNvSpPr txBox="1">
              <a:spLocks/>
            </p:cNvSpPr>
            <p:nvPr/>
          </p:nvSpPr>
          <p:spPr>
            <a:xfrm>
              <a:off x="4060233" y="1254847"/>
              <a:ext cx="52440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solidFill>
                    <a:srgbClr val="464646"/>
                  </a:solidFill>
                  <a:latin typeface="+mj-ea"/>
                  <a:ea typeface="+mj-ea"/>
                </a:rPr>
                <a:t>1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C15F8836-A5F8-589B-F460-64074D2770BF}"/>
              </a:ext>
            </a:extLst>
          </p:cNvPr>
          <p:cNvGrpSpPr/>
          <p:nvPr/>
        </p:nvGrpSpPr>
        <p:grpSpPr>
          <a:xfrm>
            <a:off x="3763724" y="3172088"/>
            <a:ext cx="914772" cy="436710"/>
            <a:chOff x="3484464" y="1272953"/>
            <a:chExt cx="914772" cy="436710"/>
          </a:xfrm>
        </p:grpSpPr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F6D190B5-0E3F-1788-5365-B8E48C7E72A4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568316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コンテンツ プレースホルダー 2">
              <a:extLst>
                <a:ext uri="{FF2B5EF4-FFF2-40B4-BE49-F238E27FC236}">
                  <a16:creationId xmlns:a16="http://schemas.microsoft.com/office/drawing/2014/main" id="{7C4A3237-1BBC-2249-D8DC-8DB0CDC652FA}"/>
                </a:ext>
              </a:extLst>
            </p:cNvPr>
            <p:cNvSpPr txBox="1">
              <a:spLocks/>
            </p:cNvSpPr>
            <p:nvPr/>
          </p:nvSpPr>
          <p:spPr>
            <a:xfrm>
              <a:off x="4133747" y="1272953"/>
              <a:ext cx="265489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solidFill>
                    <a:srgbClr val="464646"/>
                  </a:solidFill>
                  <a:latin typeface="+mj-ea"/>
                  <a:ea typeface="+mj-ea"/>
                </a:rPr>
                <a:t>2</a:t>
              </a: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6917F7C-F5F0-60EB-D7A3-E0AF99D2823A}"/>
              </a:ext>
            </a:extLst>
          </p:cNvPr>
          <p:cNvSpPr/>
          <p:nvPr/>
        </p:nvSpPr>
        <p:spPr>
          <a:xfrm>
            <a:off x="3429379" y="2708230"/>
            <a:ext cx="331543" cy="1635168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490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2472323-FA77-9A2D-FB71-E161A6EBD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035" y="1606766"/>
            <a:ext cx="2690983" cy="4462472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ブラウザ版　</a:t>
            </a:r>
            <a:r>
              <a:rPr lang="ja-JP" altLang="en-US" dirty="0"/>
              <a:t>代理承認</a:t>
            </a:r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25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A2313B7-A373-0174-5A85-5E8AE2E9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13" y="3210750"/>
            <a:ext cx="5616575" cy="19731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自身が代理承認者に設定されている伝票がある場合は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トップ画面に「代理承認待ち」として表示されます。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タップすると代理承認対象の伝票が表示されます。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以降の操作は通常の承認と同様です。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DC173BE-7E28-6A94-1B5B-CF4D673D16DB}"/>
              </a:ext>
            </a:extLst>
          </p:cNvPr>
          <p:cNvGrpSpPr/>
          <p:nvPr/>
        </p:nvGrpSpPr>
        <p:grpSpPr>
          <a:xfrm>
            <a:off x="658812" y="1544344"/>
            <a:ext cx="4062065" cy="4706046"/>
            <a:chOff x="7135421" y="1394043"/>
            <a:chExt cx="4062065" cy="4706046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5757AB2-76ED-494F-52B2-3F4BD24504B7}"/>
                </a:ext>
              </a:extLst>
            </p:cNvPr>
            <p:cNvGrpSpPr/>
            <p:nvPr/>
          </p:nvGrpSpPr>
          <p:grpSpPr>
            <a:xfrm>
              <a:off x="7164953" y="5878549"/>
              <a:ext cx="4032533" cy="221540"/>
              <a:chOff x="0" y="0"/>
              <a:chExt cx="6087718" cy="447261"/>
            </a:xfrm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6117CB25-883C-497E-FBAA-DF4A4C9B7808}"/>
                  </a:ext>
                </a:extLst>
              </p:cNvPr>
              <p:cNvGrpSpPr/>
              <p:nvPr/>
            </p:nvGrpSpPr>
            <p:grpSpPr>
              <a:xfrm>
                <a:off x="7307" y="42082"/>
                <a:ext cx="6045817" cy="297392"/>
                <a:chOff x="7307" y="40876"/>
                <a:chExt cx="6083818" cy="288000"/>
              </a:xfrm>
            </p:grpSpPr>
            <p:sp>
              <p:nvSpPr>
                <p:cNvPr id="31" name="フローチャート : 判断 193">
                  <a:extLst>
                    <a:ext uri="{FF2B5EF4-FFF2-40B4-BE49-F238E27FC236}">
                      <a16:creationId xmlns:a16="http://schemas.microsoft.com/office/drawing/2014/main" id="{113E16E0-DBB2-60C5-F426-C84F9EEB4637}"/>
                    </a:ext>
                  </a:extLst>
                </p:cNvPr>
                <p:cNvSpPr/>
                <p:nvPr/>
              </p:nvSpPr>
              <p:spPr>
                <a:xfrm>
                  <a:off x="2963979" y="59927"/>
                  <a:ext cx="190502" cy="262799"/>
                </a:xfrm>
                <a:prstGeom prst="flowChartDecisi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27" name="フローチャート : 判断 189">
                  <a:extLst>
                    <a:ext uri="{FF2B5EF4-FFF2-40B4-BE49-F238E27FC236}">
                      <a16:creationId xmlns:a16="http://schemas.microsoft.com/office/drawing/2014/main" id="{100EE6C8-0627-7D3B-6209-93EAEFCDFE37}"/>
                    </a:ext>
                  </a:extLst>
                </p:cNvPr>
                <p:cNvSpPr/>
                <p:nvPr/>
              </p:nvSpPr>
              <p:spPr>
                <a:xfrm>
                  <a:off x="5911125" y="40876"/>
                  <a:ext cx="180000" cy="288000"/>
                </a:xfrm>
                <a:prstGeom prst="flowChartDecisi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28" name="フローチャート : 判断 190">
                  <a:extLst>
                    <a:ext uri="{FF2B5EF4-FFF2-40B4-BE49-F238E27FC236}">
                      <a16:creationId xmlns:a16="http://schemas.microsoft.com/office/drawing/2014/main" id="{88275BA1-863C-4FC6-CDD6-7CE20529F2EA}"/>
                    </a:ext>
                  </a:extLst>
                </p:cNvPr>
                <p:cNvSpPr/>
                <p:nvPr/>
              </p:nvSpPr>
              <p:spPr>
                <a:xfrm>
                  <a:off x="7307" y="50401"/>
                  <a:ext cx="190501" cy="262799"/>
                </a:xfrm>
                <a:prstGeom prst="flowChartDecisi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</p:grp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C5DF8565-2139-1CED-4029-38D7B1C1FF28}"/>
                  </a:ext>
                </a:extLst>
              </p:cNvPr>
              <p:cNvSpPr/>
              <p:nvPr/>
            </p:nvSpPr>
            <p:spPr>
              <a:xfrm>
                <a:off x="5963478" y="1"/>
                <a:ext cx="124240" cy="44726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6515DE2B-B6EC-D9C1-FF56-B34DB2D2AEEB}"/>
                  </a:ext>
                </a:extLst>
              </p:cNvPr>
              <p:cNvSpPr/>
              <p:nvPr/>
            </p:nvSpPr>
            <p:spPr>
              <a:xfrm>
                <a:off x="0" y="0"/>
                <a:ext cx="124240" cy="44726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4805C2F6-17B2-8924-4A45-50B503BB2BF8}"/>
                </a:ext>
              </a:extLst>
            </p:cNvPr>
            <p:cNvGrpSpPr/>
            <p:nvPr/>
          </p:nvGrpSpPr>
          <p:grpSpPr>
            <a:xfrm>
              <a:off x="7135421" y="1394043"/>
              <a:ext cx="4032533" cy="221539"/>
              <a:chOff x="0" y="0"/>
              <a:chExt cx="6087718" cy="447261"/>
            </a:xfrm>
          </p:grpSpPr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4B980D52-2267-8CAD-F8E9-505B0E3BED58}"/>
                  </a:ext>
                </a:extLst>
              </p:cNvPr>
              <p:cNvGrpSpPr/>
              <p:nvPr/>
            </p:nvGrpSpPr>
            <p:grpSpPr>
              <a:xfrm>
                <a:off x="7307" y="42082"/>
                <a:ext cx="6045817" cy="297392"/>
                <a:chOff x="7307" y="40876"/>
                <a:chExt cx="6083818" cy="288000"/>
              </a:xfrm>
            </p:grpSpPr>
            <p:sp>
              <p:nvSpPr>
                <p:cNvPr id="41" name="フローチャート : 判断 193">
                  <a:extLst>
                    <a:ext uri="{FF2B5EF4-FFF2-40B4-BE49-F238E27FC236}">
                      <a16:creationId xmlns:a16="http://schemas.microsoft.com/office/drawing/2014/main" id="{9C50DF55-5C10-B8B3-E5BE-64EA21F7A5E9}"/>
                    </a:ext>
                  </a:extLst>
                </p:cNvPr>
                <p:cNvSpPr/>
                <p:nvPr/>
              </p:nvSpPr>
              <p:spPr>
                <a:xfrm>
                  <a:off x="2963979" y="59927"/>
                  <a:ext cx="190502" cy="262800"/>
                </a:xfrm>
                <a:prstGeom prst="flowChartDecisi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37" name="フローチャート : 判断 189">
                  <a:extLst>
                    <a:ext uri="{FF2B5EF4-FFF2-40B4-BE49-F238E27FC236}">
                      <a16:creationId xmlns:a16="http://schemas.microsoft.com/office/drawing/2014/main" id="{27C90593-2A6F-10E1-0E43-8D6BC76E6F5F}"/>
                    </a:ext>
                  </a:extLst>
                </p:cNvPr>
                <p:cNvSpPr/>
                <p:nvPr/>
              </p:nvSpPr>
              <p:spPr>
                <a:xfrm>
                  <a:off x="5911125" y="40876"/>
                  <a:ext cx="180000" cy="288000"/>
                </a:xfrm>
                <a:prstGeom prst="flowChartDecisi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38" name="フローチャート : 判断 190">
                  <a:extLst>
                    <a:ext uri="{FF2B5EF4-FFF2-40B4-BE49-F238E27FC236}">
                      <a16:creationId xmlns:a16="http://schemas.microsoft.com/office/drawing/2014/main" id="{5417A834-0574-E336-3E6A-74F1AC7FDF3F}"/>
                    </a:ext>
                  </a:extLst>
                </p:cNvPr>
                <p:cNvSpPr/>
                <p:nvPr/>
              </p:nvSpPr>
              <p:spPr>
                <a:xfrm>
                  <a:off x="7307" y="50401"/>
                  <a:ext cx="190501" cy="262799"/>
                </a:xfrm>
                <a:prstGeom prst="flowChartDecision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</p:grp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CF4AB942-B6BA-5534-C05C-93221B5DCAEC}"/>
                  </a:ext>
                </a:extLst>
              </p:cNvPr>
              <p:cNvSpPr/>
              <p:nvPr/>
            </p:nvSpPr>
            <p:spPr>
              <a:xfrm>
                <a:off x="5963478" y="1"/>
                <a:ext cx="124240" cy="44726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C70B17AC-FBA4-6A7E-96FE-6FA3E30CCE02}"/>
                  </a:ext>
                </a:extLst>
              </p:cNvPr>
              <p:cNvSpPr/>
              <p:nvPr/>
            </p:nvSpPr>
            <p:spPr>
              <a:xfrm>
                <a:off x="0" y="0"/>
                <a:ext cx="124240" cy="44726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D1E5063F-5C35-4EE6-4FC5-60746587F124}"/>
                </a:ext>
              </a:extLst>
            </p:cNvPr>
            <p:cNvSpPr/>
            <p:nvPr/>
          </p:nvSpPr>
          <p:spPr>
            <a:xfrm>
              <a:off x="7479661" y="3722690"/>
              <a:ext cx="2668199" cy="827025"/>
            </a:xfrm>
            <a:prstGeom prst="rect">
              <a:avLst/>
            </a:prstGeom>
            <a:noFill/>
            <a:ln w="38100">
              <a:solidFill>
                <a:srgbClr val="FAE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DBEB9039-AC83-38B4-BEFE-7D4E32ABB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85" y="5966954"/>
            <a:ext cx="2981325" cy="2286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2B89AD96-10F8-921F-163C-048C6535D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59" y="1492466"/>
            <a:ext cx="29813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81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2A858-F9AB-69FF-39E3-73D766CEE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8DC24-00E8-C23C-75C1-8668F837A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r>
              <a:rPr lang="ja-JP" altLang="en-US" dirty="0"/>
              <a:t>「ワークフローオプション」ご利用中の方向け</a:t>
            </a:r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C5FB7D9-DECC-64DD-031E-E2D001FA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26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BADBFA3-DFF2-E510-1D30-4D650B62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77" y="1394651"/>
            <a:ext cx="11224097" cy="2025205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「ワークフローオプション」に関して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iPhone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／</a:t>
            </a:r>
            <a: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版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「楽楽精算」アプリから承認／差戻し／承認済み伝票の閲覧ができます。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スマートフォンブラウザ版は対象外です。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「管理」タブ 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 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「ワークフローの設定」で「有効」の設定がされており、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ワークフローの未承認伝票が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件以上ある場合に「未承認」一覧画面に表示されます。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ワークフローの「承認権限」が付与されている場合のみ、承認／差戻しを行うことができます。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dirty="0"/>
              <a:t>ワークフローの「</a:t>
            </a:r>
            <a:r>
              <a:rPr lang="ja-JP" altLang="en-US" sz="1400" dirty="0"/>
              <a:t>承認データ一覧権限」が付与されている場合のみ、「承認済み」一覧画面が表示されます。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62F7DD1-363C-F639-F786-5CD836C3365E}"/>
              </a:ext>
            </a:extLst>
          </p:cNvPr>
          <p:cNvSpPr/>
          <p:nvPr/>
        </p:nvSpPr>
        <p:spPr>
          <a:xfrm>
            <a:off x="6390458" y="377353"/>
            <a:ext cx="5308565" cy="89172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en-US" altLang="ja-JP" sz="1400" b="1" dirty="0">
                <a:solidFill>
                  <a:schemeClr val="tx1"/>
                </a:solidFill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4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chemeClr val="tx1"/>
                </a:solidFill>
              </a:rPr>
              <a:t>オプションをご契約いただいていない場合は削除してください。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574546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86CEE-8E7A-965C-6F72-183E16ABB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98676A-0F4B-3F3E-F635-558CC0CB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r>
              <a:rPr lang="ja-JP" altLang="en-US" dirty="0"/>
              <a:t>「ワークフローオプション」ご利用中の方向け</a:t>
            </a:r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BD2E10-4132-B9CE-065B-BF4D9D64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27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FD8D8E9-5C2D-A7C7-C885-76E0F2EC6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78" y="1376363"/>
            <a:ext cx="8637234" cy="580453"/>
          </a:xfrm>
        </p:spPr>
        <p:txBody>
          <a:bodyPr/>
          <a:lstStyle/>
          <a:p>
            <a:pPr marL="0" indent="0">
              <a:buNone/>
            </a:pPr>
            <a:endParaRPr lang="en-US" altLang="ja-JP" sz="2000" dirty="0">
              <a:solidFill>
                <a:srgbClr val="464646"/>
              </a:solidFill>
              <a:latin typeface="+mn-ea"/>
            </a:endParaRPr>
          </a:p>
          <a:p>
            <a:pPr marL="0" indent="0">
              <a:buNone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9" name="図 28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48C7B82-63C6-56CA-A2F4-57E6AEAAB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848" y="2162076"/>
            <a:ext cx="2378952" cy="4084675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D83C622C-B945-E559-3C9D-A01608521765}"/>
              </a:ext>
            </a:extLst>
          </p:cNvPr>
          <p:cNvSpPr/>
          <p:nvPr/>
        </p:nvSpPr>
        <p:spPr>
          <a:xfrm>
            <a:off x="592849" y="3650151"/>
            <a:ext cx="2378952" cy="336633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ｃ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1A8A7783-D011-8131-4DB6-265BAB10BC35}"/>
              </a:ext>
            </a:extLst>
          </p:cNvPr>
          <p:cNvGrpSpPr/>
          <p:nvPr/>
        </p:nvGrpSpPr>
        <p:grpSpPr>
          <a:xfrm>
            <a:off x="2971800" y="3550074"/>
            <a:ext cx="962962" cy="436710"/>
            <a:chOff x="3484464" y="1272953"/>
            <a:chExt cx="962962" cy="436710"/>
          </a:xfrm>
        </p:grpSpPr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ED484BDF-954C-4EF2-4126-A255FC42D61D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コンテンツ プレースホルダー 2">
              <a:extLst>
                <a:ext uri="{FF2B5EF4-FFF2-40B4-BE49-F238E27FC236}">
                  <a16:creationId xmlns:a16="http://schemas.microsoft.com/office/drawing/2014/main" id="{19D17A17-DEEC-2F5F-EB9B-CF1FABCBEC64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1</a:t>
              </a:r>
            </a:p>
          </p:txBody>
        </p:sp>
      </p:grpSp>
      <p:sp>
        <p:nvSpPr>
          <p:cNvPr id="55" name="コンテンツ プレースホルダー 2">
            <a:extLst>
              <a:ext uri="{FF2B5EF4-FFF2-40B4-BE49-F238E27FC236}">
                <a16:creationId xmlns:a16="http://schemas.microsoft.com/office/drawing/2014/main" id="{F2B94775-95EB-BD1A-9FB2-55D782F29664}"/>
              </a:ext>
            </a:extLst>
          </p:cNvPr>
          <p:cNvSpPr txBox="1">
            <a:spLocks/>
          </p:cNvSpPr>
          <p:nvPr/>
        </p:nvSpPr>
        <p:spPr>
          <a:xfrm>
            <a:off x="7130119" y="2105363"/>
            <a:ext cx="4469033" cy="11024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未承認一覧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未承認のワークフロー伝票がある場合、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未承認一覧画面からワークフローの伝票内容を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確認できます。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コンテンツ プレースホルダー 2">
            <a:extLst>
              <a:ext uri="{FF2B5EF4-FFF2-40B4-BE49-F238E27FC236}">
                <a16:creationId xmlns:a16="http://schemas.microsoft.com/office/drawing/2014/main" id="{A4370B39-3807-A29C-30E4-38B08A1138F5}"/>
              </a:ext>
            </a:extLst>
          </p:cNvPr>
          <p:cNvSpPr txBox="1">
            <a:spLocks/>
          </p:cNvSpPr>
          <p:nvPr/>
        </p:nvSpPr>
        <p:spPr>
          <a:xfrm>
            <a:off x="7147589" y="3495429"/>
            <a:ext cx="4300700" cy="9743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ワークフロー一覧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400" dirty="0"/>
              <a:t>表示順は、「ワークフロー設定一覧」画面の表示順に</a:t>
            </a:r>
            <a:br>
              <a:rPr lang="en-US" altLang="ja-JP" sz="1400" dirty="0"/>
            </a:br>
            <a:r>
              <a:rPr lang="ja-JP" altLang="en-US" sz="1400" dirty="0"/>
              <a:t>基づいて表示されます。</a:t>
            </a:r>
            <a:endParaRPr lang="en-US" altLang="ja-JP" sz="1400" dirty="0"/>
          </a:p>
        </p:txBody>
      </p:sp>
      <p:pic>
        <p:nvPicPr>
          <p:cNvPr id="58" name="図 57" descr="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CC7FC89-905F-2CE3-BE77-DBDDB7783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0603" y="2162076"/>
            <a:ext cx="2398831" cy="4084675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F719C5FC-8C92-B408-9D63-833444C36082}"/>
              </a:ext>
            </a:extLst>
          </p:cNvPr>
          <p:cNvSpPr/>
          <p:nvPr/>
        </p:nvSpPr>
        <p:spPr>
          <a:xfrm>
            <a:off x="3717048" y="2519442"/>
            <a:ext cx="2378952" cy="1951974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039C73CE-3A7C-A343-9808-6BC00CC12A72}"/>
              </a:ext>
            </a:extLst>
          </p:cNvPr>
          <p:cNvGrpSpPr/>
          <p:nvPr/>
        </p:nvGrpSpPr>
        <p:grpSpPr>
          <a:xfrm>
            <a:off x="6078298" y="3550074"/>
            <a:ext cx="962962" cy="436710"/>
            <a:chOff x="3484464" y="1272953"/>
            <a:chExt cx="962962" cy="436710"/>
          </a:xfrm>
        </p:grpSpPr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74F01315-2BBE-6DA6-CE21-2E4B16A8E934}"/>
                </a:ext>
              </a:extLst>
            </p:cNvPr>
            <p:cNvCxnSpPr>
              <a:cxnSpLocks/>
            </p:cNvCxnSpPr>
            <p:nvPr/>
          </p:nvCxnSpPr>
          <p:spPr>
            <a:xfrm>
              <a:off x="3484464" y="1512574"/>
              <a:ext cx="428317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コンテンツ プレースホルダー 2">
              <a:extLst>
                <a:ext uri="{FF2B5EF4-FFF2-40B4-BE49-F238E27FC236}">
                  <a16:creationId xmlns:a16="http://schemas.microsoft.com/office/drawing/2014/main" id="{6FD45D9E-260F-021D-A5C3-6713AEB3BA49}"/>
                </a:ext>
              </a:extLst>
            </p:cNvPr>
            <p:cNvSpPr txBox="1">
              <a:spLocks/>
            </p:cNvSpPr>
            <p:nvPr/>
          </p:nvSpPr>
          <p:spPr>
            <a:xfrm>
              <a:off x="4019109" y="1272953"/>
              <a:ext cx="428317" cy="4367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2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Tx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kumimoji="1" sz="53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360000" algn="l" defTabSz="914400" rtl="0" eaLnBrk="1" latinLnBrk="0" hangingPunct="1">
                <a:lnSpc>
                  <a:spcPct val="135000"/>
                </a:lnSpc>
                <a:spcBef>
                  <a:spcPts val="0"/>
                </a:spcBef>
                <a:buFont typeface="BIZ UDPGothic" panose="020B0400000000000000" pitchFamily="34" charset="-128"/>
                <a:buChar char="—"/>
                <a:defRPr kumimoji="1"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BIZ UDPGothic" panose="020B0400000000000000" pitchFamily="34" charset="-128"/>
                <a:buNone/>
              </a:pPr>
              <a:r>
                <a:rPr lang="en-US" altLang="ja-JP" sz="1800" b="1" dirty="0">
                  <a:latin typeface="+mj-ea"/>
                  <a:ea typeface="+mj-ea"/>
                </a:rPr>
                <a:t>2</a:t>
              </a:r>
            </a:p>
          </p:txBody>
        </p:sp>
      </p:grpSp>
      <p:cxnSp>
        <p:nvCxnSpPr>
          <p:cNvPr id="64" name="コネクタ: カギ線 63">
            <a:extLst>
              <a:ext uri="{FF2B5EF4-FFF2-40B4-BE49-F238E27FC236}">
                <a16:creationId xmlns:a16="http://schemas.microsoft.com/office/drawing/2014/main" id="{3575E12D-362F-D829-3C7E-4AFB0E4FBA4B}"/>
              </a:ext>
            </a:extLst>
          </p:cNvPr>
          <p:cNvCxnSpPr>
            <a:cxnSpLocks/>
            <a:stCxn id="39" idx="2"/>
            <a:endCxn id="59" idx="2"/>
          </p:cNvCxnSpPr>
          <p:nvPr/>
        </p:nvCxnSpPr>
        <p:spPr>
          <a:xfrm rot="16200000" flipH="1">
            <a:off x="3102108" y="2667000"/>
            <a:ext cx="484632" cy="3124199"/>
          </a:xfrm>
          <a:prstGeom prst="bentConnector3">
            <a:avLst>
              <a:gd name="adj1" fmla="val 147170"/>
            </a:avLst>
          </a:prstGeom>
          <a:ln>
            <a:solidFill>
              <a:srgbClr val="007B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B20713-B252-6A00-7D3B-9ECDBC3F29C4}"/>
              </a:ext>
            </a:extLst>
          </p:cNvPr>
          <p:cNvSpPr txBox="1"/>
          <p:nvPr/>
        </p:nvSpPr>
        <p:spPr>
          <a:xfrm>
            <a:off x="488478" y="1390860"/>
            <a:ext cx="11215044" cy="627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■承認／差戻しの手順（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／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版共通）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5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①「承認」タブ 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 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「未承認」一覧画面の「ワークフロー」をタップすると。ワークフローの一覧画面に遷移します。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AD8F161-8159-A94E-C1C6-2B73502FA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77" y="4469745"/>
            <a:ext cx="3378374" cy="173998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B2C9A7E-4C4A-576D-27D8-F56F5C5EFB8C}"/>
              </a:ext>
            </a:extLst>
          </p:cNvPr>
          <p:cNvSpPr/>
          <p:nvPr/>
        </p:nvSpPr>
        <p:spPr>
          <a:xfrm>
            <a:off x="6390458" y="377353"/>
            <a:ext cx="5308565" cy="89172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en-US" altLang="ja-JP" sz="1400" b="1" dirty="0">
                <a:solidFill>
                  <a:schemeClr val="tx1"/>
                </a:solidFill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4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chemeClr val="tx1"/>
                </a:solidFill>
              </a:rPr>
              <a:t>オプションをご契約いただいていない場合は削除してください。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462832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17E0C-41E0-610D-932D-AF3FF2107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04E91FF-4B12-5D56-39CF-8836E56E1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731" y="2330297"/>
            <a:ext cx="2295995" cy="3931347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pic>
        <p:nvPicPr>
          <p:cNvPr id="5" name="図 4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1486B2-FAFD-BBAC-58EC-BF6F046BB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1038" y="2336579"/>
            <a:ext cx="2305575" cy="3931348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714CA21-D94D-EB66-5BD8-5B70FA54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「ワークフローオプション」ご利用中の方向け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CB2411E-BED2-0E36-EE50-17DC922C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4726" y="5642322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28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CFDBBBE-C575-9D79-B1D1-8D3AC8A8B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78" y="1376363"/>
            <a:ext cx="8637234" cy="580453"/>
          </a:xfrm>
        </p:spPr>
        <p:txBody>
          <a:bodyPr/>
          <a:lstStyle/>
          <a:p>
            <a:pPr marL="0" indent="0">
              <a:buNone/>
            </a:pPr>
            <a:endParaRPr lang="en-US" altLang="ja-JP" sz="2000" dirty="0">
              <a:solidFill>
                <a:srgbClr val="464646"/>
              </a:solidFill>
              <a:latin typeface="+mn-ea"/>
            </a:endParaRPr>
          </a:p>
          <a:p>
            <a:pPr marL="0" indent="0">
              <a:buNone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8D20871-9CF3-8966-4343-11CA0CC356CC}"/>
              </a:ext>
            </a:extLst>
          </p:cNvPr>
          <p:cNvSpPr/>
          <p:nvPr/>
        </p:nvSpPr>
        <p:spPr>
          <a:xfrm>
            <a:off x="3609828" y="3281002"/>
            <a:ext cx="2305575" cy="581845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ｃ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015FB01D-283A-1F7D-3197-3D8094E87F80}"/>
              </a:ext>
            </a:extLst>
          </p:cNvPr>
          <p:cNvSpPr/>
          <p:nvPr/>
        </p:nvSpPr>
        <p:spPr>
          <a:xfrm>
            <a:off x="6020312" y="5879593"/>
            <a:ext cx="2295995" cy="382051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4CA366-64EA-B8A7-69E9-56A826FC183B}"/>
              </a:ext>
            </a:extLst>
          </p:cNvPr>
          <p:cNvSpPr txBox="1"/>
          <p:nvPr/>
        </p:nvSpPr>
        <p:spPr>
          <a:xfrm>
            <a:off x="488478" y="1393565"/>
            <a:ext cx="11115258" cy="918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■承認／差戻しの手順（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／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版共通）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②承認／差戻しをしたいワークフロー名をタップし、該当のワークフロー伝票をタップすると、申請内容が表示されます。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内容を確認後、承認または差戻しが可能です。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A3EEE3-801F-1B8C-732A-76F43D2D447B}"/>
              </a:ext>
            </a:extLst>
          </p:cNvPr>
          <p:cNvSpPr/>
          <p:nvPr/>
        </p:nvSpPr>
        <p:spPr>
          <a:xfrm>
            <a:off x="6020312" y="2579095"/>
            <a:ext cx="2295995" cy="2605555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0E65815A-7587-F87D-4A1D-C6203B4F3E50}"/>
              </a:ext>
            </a:extLst>
          </p:cNvPr>
          <p:cNvCxnSpPr>
            <a:cxnSpLocks/>
            <a:stCxn id="39" idx="2"/>
            <a:endCxn id="22" idx="2"/>
          </p:cNvCxnSpPr>
          <p:nvPr/>
        </p:nvCxnSpPr>
        <p:spPr>
          <a:xfrm rot="16200000" flipH="1">
            <a:off x="5304562" y="3320901"/>
            <a:ext cx="1321803" cy="2405694"/>
          </a:xfrm>
          <a:prstGeom prst="bentConnector3">
            <a:avLst>
              <a:gd name="adj1" fmla="val 117295"/>
            </a:avLst>
          </a:prstGeom>
          <a:ln>
            <a:solidFill>
              <a:srgbClr val="007B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 descr="グラフィカル ユーザー インターフェイス, テキスト, アプリケーション, チャットまたはテキスト メッセージ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A36ECB5-7999-AFCC-1C23-55FBE2B90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875" y="2330297"/>
            <a:ext cx="2312006" cy="3931347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DB56081-852E-C626-5F27-2F90CE7411EC}"/>
              </a:ext>
            </a:extLst>
          </p:cNvPr>
          <p:cNvSpPr/>
          <p:nvPr/>
        </p:nvSpPr>
        <p:spPr>
          <a:xfrm>
            <a:off x="8649685" y="3896679"/>
            <a:ext cx="1773936" cy="748475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34" name="図 33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04DF0DB-D6AA-042C-1478-D6BCF7D63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5058" y="2330297"/>
            <a:ext cx="2289652" cy="3931347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A3640FB-6645-8613-EE4C-ED8C9B7F68A3}"/>
              </a:ext>
            </a:extLst>
          </p:cNvPr>
          <p:cNvSpPr/>
          <p:nvPr/>
        </p:nvSpPr>
        <p:spPr>
          <a:xfrm>
            <a:off x="1213639" y="3758183"/>
            <a:ext cx="2305575" cy="329185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ｃ</a:t>
            </a:r>
          </a:p>
        </p:txBody>
      </p: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6442AC78-97EA-F279-78CB-798A16EB728C}"/>
              </a:ext>
            </a:extLst>
          </p:cNvPr>
          <p:cNvCxnSpPr>
            <a:cxnSpLocks/>
            <a:stCxn id="35" idx="0"/>
            <a:endCxn id="39" idx="0"/>
          </p:cNvCxnSpPr>
          <p:nvPr/>
        </p:nvCxnSpPr>
        <p:spPr>
          <a:xfrm rot="5400000" flipH="1" flipV="1">
            <a:off x="3325931" y="2321499"/>
            <a:ext cx="477181" cy="2396189"/>
          </a:xfrm>
          <a:prstGeom prst="bentConnector3">
            <a:avLst>
              <a:gd name="adj1" fmla="val 147906"/>
            </a:avLst>
          </a:prstGeom>
          <a:ln>
            <a:solidFill>
              <a:srgbClr val="007B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コネクタ: カギ線 40">
            <a:extLst>
              <a:ext uri="{FF2B5EF4-FFF2-40B4-BE49-F238E27FC236}">
                <a16:creationId xmlns:a16="http://schemas.microsoft.com/office/drawing/2014/main" id="{C5A138C3-C6B6-E478-9482-716BA940B75E}"/>
              </a:ext>
            </a:extLst>
          </p:cNvPr>
          <p:cNvCxnSpPr>
            <a:cxnSpLocks/>
            <a:stCxn id="59" idx="0"/>
            <a:endCxn id="33" idx="2"/>
          </p:cNvCxnSpPr>
          <p:nvPr/>
        </p:nvCxnSpPr>
        <p:spPr>
          <a:xfrm rot="5400000" flipH="1" flipV="1">
            <a:off x="7735262" y="4078203"/>
            <a:ext cx="1234439" cy="2368343"/>
          </a:xfrm>
          <a:prstGeom prst="bentConnector3">
            <a:avLst>
              <a:gd name="adj1" fmla="val 21852"/>
            </a:avLst>
          </a:prstGeom>
          <a:ln>
            <a:solidFill>
              <a:srgbClr val="007B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367532-FD8F-FB8C-5DD3-A5B9C8FE3173}"/>
              </a:ext>
            </a:extLst>
          </p:cNvPr>
          <p:cNvSpPr/>
          <p:nvPr/>
        </p:nvSpPr>
        <p:spPr>
          <a:xfrm>
            <a:off x="6390458" y="377353"/>
            <a:ext cx="5308565" cy="89172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en-US" altLang="ja-JP" sz="1400" b="1" dirty="0">
                <a:solidFill>
                  <a:schemeClr val="tx1"/>
                </a:solidFill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4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chemeClr val="tx1"/>
                </a:solidFill>
              </a:rPr>
              <a:t>オプションをご契約いただいていない場合は削除してください。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9FC155-0B5D-B419-1F4E-2DBA40180E87}"/>
              </a:ext>
            </a:extLst>
          </p:cNvPr>
          <p:cNvSpPr txBox="1">
            <a:spLocks/>
          </p:cNvSpPr>
          <p:nvPr/>
        </p:nvSpPr>
        <p:spPr>
          <a:xfrm>
            <a:off x="10834618" y="6510664"/>
            <a:ext cx="877957" cy="16164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A28372-6A5A-4399-8FC5-CCF396CD4981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75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1F27A-A432-B91C-3BB9-283F08EEB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35DF7FB-F5E9-7B15-1EAB-BFABD5FD3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440" y="2394095"/>
            <a:ext cx="2228358" cy="3794397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pic>
        <p:nvPicPr>
          <p:cNvPr id="9" name="図 8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B526BC1-C5D1-1F93-9821-A5A142176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7156" y="2394095"/>
            <a:ext cx="2222168" cy="3794398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pic>
        <p:nvPicPr>
          <p:cNvPr id="12" name="図 11" descr="背景パター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60C1C4F-D48C-5960-E1C8-6EAB8E9ED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934" y="2394094"/>
            <a:ext cx="2225259" cy="3794398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EEF46DD-0BEA-776D-29C3-00A552C1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「ワークフローオプション」ご利用中の方向け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7B823E-D8A9-91AE-F409-B11FB101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29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FE2B04FB-B021-3CAB-0978-37BB3F35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78" y="1376363"/>
            <a:ext cx="8637234" cy="580453"/>
          </a:xfrm>
        </p:spPr>
        <p:txBody>
          <a:bodyPr/>
          <a:lstStyle/>
          <a:p>
            <a:pPr marL="0" indent="0">
              <a:buNone/>
            </a:pPr>
            <a:endParaRPr lang="en-US" altLang="ja-JP" sz="2000" dirty="0">
              <a:solidFill>
                <a:srgbClr val="464646"/>
              </a:solidFill>
              <a:latin typeface="+mn-ea"/>
            </a:endParaRPr>
          </a:p>
          <a:p>
            <a:pPr marL="0" indent="0">
              <a:buNone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59DE79-44AF-2BB8-9734-458B26D4DCE9}"/>
              </a:ext>
            </a:extLst>
          </p:cNvPr>
          <p:cNvSpPr txBox="1"/>
          <p:nvPr/>
        </p:nvSpPr>
        <p:spPr>
          <a:xfrm>
            <a:off x="488478" y="1391867"/>
            <a:ext cx="11115258" cy="918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■承認履歴／承認フローの確認手順（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／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版共通）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ワークフローの伝票詳細画面からワークフローの承認履歴や承認フローの確認が可能です。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/>
              <a:t>承認済みワークフローの伝票も、承認履歴や承認フローは同じ手順で確認できます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E13BB12-AFCD-28C2-3F78-7CA8E7666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905" y="2711916"/>
            <a:ext cx="1546158" cy="2604601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4BD9BB9-01D9-ACEE-7516-68569498E354}"/>
              </a:ext>
            </a:extLst>
          </p:cNvPr>
          <p:cNvSpPr/>
          <p:nvPr/>
        </p:nvSpPr>
        <p:spPr>
          <a:xfrm>
            <a:off x="5686933" y="2618579"/>
            <a:ext cx="2189084" cy="3569913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38A7105-68C0-AB24-1E2B-59C00713F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170" y="2646011"/>
            <a:ext cx="2103957" cy="337334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D07E27E-5DED-06E0-2E8A-9F590DAB7C4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4965" b="33159"/>
          <a:stretch/>
        </p:blipFill>
        <p:spPr>
          <a:xfrm>
            <a:off x="786692" y="3353555"/>
            <a:ext cx="2137636" cy="872278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5F70252-E17A-B0EA-6FC8-3FE313BF8382}"/>
              </a:ext>
            </a:extLst>
          </p:cNvPr>
          <p:cNvSpPr/>
          <p:nvPr/>
        </p:nvSpPr>
        <p:spPr>
          <a:xfrm>
            <a:off x="1368891" y="2596865"/>
            <a:ext cx="1486165" cy="549688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1C93E5DB-4639-D866-079A-0E08FE88CBC1}"/>
              </a:ext>
            </a:extLst>
          </p:cNvPr>
          <p:cNvSpPr/>
          <p:nvPr/>
        </p:nvSpPr>
        <p:spPr>
          <a:xfrm>
            <a:off x="3180243" y="2585338"/>
            <a:ext cx="2259082" cy="3603154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47F4B40-BFF0-3984-4163-64DF2815D9FE}"/>
              </a:ext>
            </a:extLst>
          </p:cNvPr>
          <p:cNvSpPr/>
          <p:nvPr/>
        </p:nvSpPr>
        <p:spPr>
          <a:xfrm>
            <a:off x="2608481" y="2372381"/>
            <a:ext cx="315848" cy="167364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C85EAAB1-94E2-9E88-308C-80B80109E227}"/>
              </a:ext>
            </a:extLst>
          </p:cNvPr>
          <p:cNvCxnSpPr>
            <a:cxnSpLocks/>
            <a:stCxn id="35" idx="2"/>
            <a:endCxn id="59" idx="1"/>
          </p:cNvCxnSpPr>
          <p:nvPr/>
        </p:nvCxnSpPr>
        <p:spPr>
          <a:xfrm rot="16200000" flipH="1">
            <a:off x="2025927" y="3232599"/>
            <a:ext cx="1240362" cy="1068269"/>
          </a:xfrm>
          <a:prstGeom prst="bentConnector2">
            <a:avLst/>
          </a:prstGeom>
          <a:ln>
            <a:solidFill>
              <a:srgbClr val="007B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CDA5AE5E-E81B-1E46-0427-A070B50CE14D}"/>
              </a:ext>
            </a:extLst>
          </p:cNvPr>
          <p:cNvCxnSpPr>
            <a:cxnSpLocks/>
          </p:cNvCxnSpPr>
          <p:nvPr/>
        </p:nvCxnSpPr>
        <p:spPr>
          <a:xfrm>
            <a:off x="2111972" y="4386915"/>
            <a:ext cx="3538785" cy="1212756"/>
          </a:xfrm>
          <a:prstGeom prst="bentConnector3">
            <a:avLst>
              <a:gd name="adj1" fmla="val 130"/>
            </a:avLst>
          </a:prstGeom>
          <a:ln>
            <a:solidFill>
              <a:srgbClr val="007B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056B4E58-A027-9AF3-87F2-EE9CA79A23C7}"/>
              </a:ext>
            </a:extLst>
          </p:cNvPr>
          <p:cNvSpPr txBox="1">
            <a:spLocks/>
          </p:cNvSpPr>
          <p:nvPr/>
        </p:nvSpPr>
        <p:spPr>
          <a:xfrm>
            <a:off x="8084263" y="2646010"/>
            <a:ext cx="3614760" cy="2575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ワークフローの伝票詳細画面の右上の「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」をタップすると、「承認履歴」や「承認フロー」の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閲覧が可能です。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承認コメントがある場合は、「承認履歴」の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画面にて、コメントが全文表示されます。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F725160-B7C8-6EC7-7531-279D2830DC73}"/>
              </a:ext>
            </a:extLst>
          </p:cNvPr>
          <p:cNvSpPr/>
          <p:nvPr/>
        </p:nvSpPr>
        <p:spPr>
          <a:xfrm>
            <a:off x="6390458" y="377353"/>
            <a:ext cx="5308565" cy="89172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en-US" altLang="ja-JP" sz="1400" b="1" dirty="0">
                <a:solidFill>
                  <a:schemeClr val="tx1"/>
                </a:solidFill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4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chemeClr val="tx1"/>
                </a:solidFill>
              </a:rPr>
              <a:t>オプションをご契約いただいていない場合は削除してください。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99896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8994E-69C4-E073-CD0F-D90EEA7E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目次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F3526F-16E2-A9A8-F3A8-BB05FA3E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3</a:t>
            </a:fld>
            <a:endParaRPr lang="en-GB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D09771-A1F6-E4BD-23EC-1CE7713AB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tIns="0"/>
          <a:lstStyle/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lang="ja-JP" altLang="en-US" sz="1800" dirty="0"/>
              <a:t>はじめに</a:t>
            </a:r>
            <a:endParaRPr kumimoji="1" lang="en-US" altLang="ja-JP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lang="ja-JP" altLang="en-US" sz="1800" dirty="0"/>
              <a:t>ご利用時の注意事項</a:t>
            </a:r>
            <a:endParaRPr kumimoji="1" lang="en-US" altLang="ja-JP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lang="ja-JP" altLang="en-US" sz="1800" dirty="0"/>
              <a:t>前準備</a:t>
            </a:r>
            <a:endParaRPr lang="en-US" altLang="ja-JP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lang="ja-JP" altLang="en-US" sz="1800" dirty="0"/>
              <a:t>アプリ　ログイン方法</a:t>
            </a:r>
            <a:endParaRPr lang="en-US" altLang="ja-JP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lang="ja-JP" altLang="en-US" sz="1800" dirty="0"/>
              <a:t>アプリ　「書類」タブ</a:t>
            </a:r>
            <a:endParaRPr lang="en-US" altLang="ja-JP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lang="ja-JP" altLang="en-US" sz="1800" dirty="0"/>
              <a:t>アプリ　「申請」タブ</a:t>
            </a:r>
            <a:endParaRPr lang="en-US" altLang="ja-JP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lang="ja-JP" altLang="en-US" sz="1800" dirty="0"/>
              <a:t>アプリ　「承認」タブ</a:t>
            </a:r>
            <a:endParaRPr lang="en-US" altLang="ja-JP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lang="ja-JP" altLang="en-US" sz="1800" dirty="0"/>
              <a:t>アプリ　「その他」タブ</a:t>
            </a:r>
            <a:endParaRPr kumimoji="1" lang="en-US" altLang="ja-JP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kumimoji="1" lang="ja-JP" altLang="en-US" sz="1800" dirty="0"/>
              <a:t>ブラウザ版　ログイン方法</a:t>
            </a:r>
            <a:br>
              <a:rPr lang="en-US" altLang="ja-JP" sz="1800" dirty="0"/>
            </a:br>
            <a:br>
              <a:rPr lang="en-US" altLang="ja-JP" sz="1800" dirty="0"/>
            </a:br>
            <a:endParaRPr kumimoji="1" lang="ja-JP" altLang="en-US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kumimoji="1" lang="ja-JP" altLang="en-US" sz="1800" dirty="0"/>
              <a:t>ブラウザ版　トップ画面（上）</a:t>
            </a:r>
            <a:endParaRPr kumimoji="1" lang="en-US" altLang="ja-JP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kumimoji="1" lang="ja-JP" altLang="en-US" sz="1800" dirty="0"/>
              <a:t>ブラウザ版　トップ画面（下）</a:t>
            </a:r>
            <a:endParaRPr kumimoji="1" lang="en-US" altLang="ja-JP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kumimoji="1" lang="ja-JP" altLang="en-US" sz="1800" dirty="0"/>
              <a:t>ブラウザ版　</a:t>
            </a:r>
            <a:r>
              <a:rPr lang="ja-JP" altLang="en-US" sz="1800" dirty="0"/>
              <a:t>申請・精算（ヘッダ入力）</a:t>
            </a:r>
            <a:endParaRPr lang="en-US" altLang="ja-JP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kumimoji="1" lang="ja-JP" altLang="en-US" sz="1800" dirty="0"/>
              <a:t>ブラウザ版　申請・精算（明細入力）</a:t>
            </a:r>
            <a:endParaRPr kumimoji="1" lang="en-US" altLang="ja-JP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kumimoji="1" lang="ja-JP" altLang="en-US" sz="1800" dirty="0"/>
              <a:t>ブラウザ版　</a:t>
            </a:r>
            <a:r>
              <a:rPr lang="ja-JP" altLang="en-US" sz="1800" dirty="0"/>
              <a:t>代理申請</a:t>
            </a:r>
            <a:endParaRPr lang="en-US" altLang="ja-JP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kumimoji="1" lang="ja-JP" altLang="en-US" sz="1800" dirty="0"/>
              <a:t>ブラウザ版　承認</a:t>
            </a:r>
            <a:endParaRPr kumimoji="1" lang="en-US" altLang="ja-JP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kumimoji="1" lang="ja-JP" altLang="en-US" sz="1800" dirty="0"/>
              <a:t>ブラウザ版　</a:t>
            </a:r>
            <a:r>
              <a:rPr lang="ja-JP" altLang="en-US" sz="1800" dirty="0"/>
              <a:t>代理承認</a:t>
            </a:r>
            <a:endParaRPr lang="en-US" altLang="ja-JP" sz="1800" dirty="0"/>
          </a:p>
          <a:p>
            <a:pPr marL="360000" indent="-360000">
              <a:lnSpc>
                <a:spcPct val="140000"/>
              </a:lnSpc>
              <a:spcAft>
                <a:spcPts val="0"/>
              </a:spcAft>
            </a:pPr>
            <a:r>
              <a:rPr lang="ja-JP" altLang="en-US" sz="1800" dirty="0"/>
              <a:t>「ワークフローオプション」ご利用中の方向け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258564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EAF5F-80C2-4ACF-1CAC-A12EB66F1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7AA693CE-5B3C-DB00-B297-D44CA938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335" y="2518297"/>
            <a:ext cx="1773936" cy="3662975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5E4D1A0-95DC-7F8F-BF8C-119DB41B8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761" y="2518297"/>
            <a:ext cx="1795644" cy="3669885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4B176EB-5D99-FC07-BF02-FF67843E12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51"/>
          <a:stretch>
            <a:fillRect/>
          </a:stretch>
        </p:blipFill>
        <p:spPr>
          <a:xfrm>
            <a:off x="9371864" y="2502477"/>
            <a:ext cx="1798953" cy="3660217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DA46786-80B2-675F-17DD-B6241877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「ワークフローオプション」ご利用中の方向け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2F33B01-5BA9-AB3A-5E67-C24F40DBC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78" y="1376363"/>
            <a:ext cx="8637234" cy="580453"/>
          </a:xfrm>
        </p:spPr>
        <p:txBody>
          <a:bodyPr/>
          <a:lstStyle/>
          <a:p>
            <a:pPr marL="0" indent="0">
              <a:buNone/>
            </a:pPr>
            <a:endParaRPr lang="en-US" altLang="ja-JP" sz="2000" dirty="0">
              <a:solidFill>
                <a:srgbClr val="464646"/>
              </a:solidFill>
              <a:latin typeface="+mn-ea"/>
            </a:endParaRPr>
          </a:p>
          <a:p>
            <a:pPr marL="0" indent="0">
              <a:buNone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8263C36-0094-1C4A-23EF-FA206FC3141F}"/>
              </a:ext>
            </a:extLst>
          </p:cNvPr>
          <p:cNvSpPr/>
          <p:nvPr/>
        </p:nvSpPr>
        <p:spPr>
          <a:xfrm>
            <a:off x="3031193" y="2807208"/>
            <a:ext cx="1773937" cy="310896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ｃ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ED89D2-5D7D-075F-518E-5F428DB1F885}"/>
              </a:ext>
            </a:extLst>
          </p:cNvPr>
          <p:cNvSpPr txBox="1"/>
          <p:nvPr/>
        </p:nvSpPr>
        <p:spPr>
          <a:xfrm>
            <a:off x="488478" y="1393565"/>
            <a:ext cx="11115258" cy="918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■承認済みワークフローの閲覧手順（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／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版共通）</a:t>
            </a:r>
          </a:p>
          <a:p>
            <a:pPr marL="0" indent="0">
              <a:lnSpc>
                <a:spcPct val="135000"/>
              </a:lnSpc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「承認」タブ 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 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「承認済み」一覧画面の「ワークフロー」をタップすると、「ワークフロー」一覧画面に遷移します。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任意のワークフローをタップすると、承認済みのワークフロー伝票の内容を確認できます。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4FAD5A3-3CCC-6F5D-23D1-67149EC0D7B6}"/>
              </a:ext>
            </a:extLst>
          </p:cNvPr>
          <p:cNvSpPr/>
          <p:nvPr/>
        </p:nvSpPr>
        <p:spPr>
          <a:xfrm>
            <a:off x="7296470" y="2801184"/>
            <a:ext cx="1773936" cy="493778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63F8191-296D-8AB7-07E8-6131927A0418}"/>
              </a:ext>
            </a:extLst>
          </p:cNvPr>
          <p:cNvSpPr/>
          <p:nvPr/>
        </p:nvSpPr>
        <p:spPr>
          <a:xfrm>
            <a:off x="9371863" y="2795996"/>
            <a:ext cx="1773936" cy="3395363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cxnSp>
        <p:nvCxnSpPr>
          <p:cNvPr id="41" name="コネクタ: カギ線 40">
            <a:extLst>
              <a:ext uri="{FF2B5EF4-FFF2-40B4-BE49-F238E27FC236}">
                <a16:creationId xmlns:a16="http://schemas.microsoft.com/office/drawing/2014/main" id="{0C209670-E5B6-B604-1B95-237FD7B467C3}"/>
              </a:ext>
            </a:extLst>
          </p:cNvPr>
          <p:cNvCxnSpPr>
            <a:cxnSpLocks/>
            <a:stCxn id="22" idx="3"/>
            <a:endCxn id="33" idx="1"/>
          </p:cNvCxnSpPr>
          <p:nvPr/>
        </p:nvCxnSpPr>
        <p:spPr>
          <a:xfrm>
            <a:off x="9070406" y="3048073"/>
            <a:ext cx="301457" cy="1445605"/>
          </a:xfrm>
          <a:prstGeom prst="bentConnector3">
            <a:avLst>
              <a:gd name="adj1" fmla="val 50000"/>
            </a:avLst>
          </a:prstGeom>
          <a:ln>
            <a:solidFill>
              <a:srgbClr val="007B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0532357-FE9B-062C-90FB-850356F19392}"/>
              </a:ext>
            </a:extLst>
          </p:cNvPr>
          <p:cNvSpPr/>
          <p:nvPr/>
        </p:nvSpPr>
        <p:spPr>
          <a:xfrm>
            <a:off x="6390458" y="377353"/>
            <a:ext cx="5308565" cy="89172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en-US" altLang="ja-JP" sz="1400" b="1" dirty="0">
                <a:solidFill>
                  <a:schemeClr val="tx1"/>
                </a:solidFill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4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chemeClr val="tx1"/>
                </a:solidFill>
              </a:rPr>
              <a:t>オプションをご契約いただいていない場合は削除してください。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072561A-77C9-41C7-837B-3D542E5957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53" b="1014"/>
          <a:stretch>
            <a:fillRect/>
          </a:stretch>
        </p:blipFill>
        <p:spPr>
          <a:xfrm>
            <a:off x="820486" y="2508501"/>
            <a:ext cx="1834861" cy="3663700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FA3B524-D8F2-EC99-F71F-8EE9B16DAD3D}"/>
              </a:ext>
            </a:extLst>
          </p:cNvPr>
          <p:cNvSpPr/>
          <p:nvPr/>
        </p:nvSpPr>
        <p:spPr>
          <a:xfrm>
            <a:off x="827013" y="5508030"/>
            <a:ext cx="1834862" cy="234402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ｃ</a:t>
            </a:r>
          </a:p>
        </p:txBody>
      </p: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E785EF1A-ED62-86F2-6716-2FB104CD8116}"/>
              </a:ext>
            </a:extLst>
          </p:cNvPr>
          <p:cNvCxnSpPr>
            <a:cxnSpLocks/>
            <a:stCxn id="35" idx="0"/>
            <a:endCxn id="39" idx="1"/>
          </p:cNvCxnSpPr>
          <p:nvPr/>
        </p:nvCxnSpPr>
        <p:spPr>
          <a:xfrm rot="5400000" flipH="1" flipV="1">
            <a:off x="1115131" y="3591969"/>
            <a:ext cx="2545374" cy="1286749"/>
          </a:xfrm>
          <a:prstGeom prst="bentConnector2">
            <a:avLst/>
          </a:prstGeom>
          <a:ln>
            <a:solidFill>
              <a:srgbClr val="007B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角丸四角形吹き出し 24">
            <a:extLst>
              <a:ext uri="{FF2B5EF4-FFF2-40B4-BE49-F238E27FC236}">
                <a16:creationId xmlns:a16="http://schemas.microsoft.com/office/drawing/2014/main" id="{84BE6F24-ED5B-407B-B512-E6212446FE4A}"/>
              </a:ext>
            </a:extLst>
          </p:cNvPr>
          <p:cNvSpPr/>
          <p:nvPr/>
        </p:nvSpPr>
        <p:spPr>
          <a:xfrm>
            <a:off x="3955150" y="4537388"/>
            <a:ext cx="3213350" cy="1235801"/>
          </a:xfrm>
          <a:prstGeom prst="wedgeRoundRectCallout">
            <a:avLst>
              <a:gd name="adj1" fmla="val -44236"/>
              <a:gd name="adj2" fmla="val -75872"/>
              <a:gd name="adj3" fmla="val 16667"/>
            </a:avLst>
          </a:prstGeom>
          <a:solidFill>
            <a:srgbClr val="EDF7FF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solidFill>
                  <a:schemeClr val="tx1"/>
                </a:solidFill>
                <a:effectLst/>
                <a:latin typeface="IBM Plex Sans JP" panose="020B0503050203000203" pitchFamily="50" charset="-128"/>
                <a:ea typeface="IBM Plex Sans JP" panose="020B0503050203000203" pitchFamily="50" charset="-128"/>
              </a:rPr>
              <a:t>「ワークフロー」一覧画面では</a:t>
            </a:r>
            <a:r>
              <a:rPr lang="ja-JP" altLang="en-US" sz="1200" dirty="0">
                <a:solidFill>
                  <a:schemeClr val="tx1"/>
                </a:solidFill>
                <a:latin typeface="IBM Plex Sans JP" panose="020B0503050203000203" pitchFamily="50" charset="-128"/>
                <a:ea typeface="IBM Plex Sans JP" panose="020B0503050203000203" pitchFamily="50" charset="-128"/>
              </a:rPr>
              <a:t>パソコン版のようなカテゴリ設定は反映されません。すべて同じ階層で、ワークフロー名のみが一覧表示されます。</a:t>
            </a:r>
            <a:endParaRPr lang="en-US" altLang="ja-JP" sz="1200" dirty="0">
              <a:solidFill>
                <a:schemeClr val="tx1"/>
              </a:solidFill>
              <a:effectLst/>
              <a:latin typeface="IBM Plex Sans JP" panose="020B0503050203000203" pitchFamily="50" charset="-128"/>
              <a:ea typeface="IBM Plex Sans JP" panose="020B0503050203000203" pitchFamily="50" charset="-128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5F203D7-3797-AE9F-CDDA-38261F250E4E}"/>
              </a:ext>
            </a:extLst>
          </p:cNvPr>
          <p:cNvCxnSpPr>
            <a:stCxn id="39" idx="3"/>
          </p:cNvCxnSpPr>
          <p:nvPr/>
        </p:nvCxnSpPr>
        <p:spPr>
          <a:xfrm>
            <a:off x="4805130" y="2962656"/>
            <a:ext cx="2491340" cy="0"/>
          </a:xfrm>
          <a:prstGeom prst="straightConnector1">
            <a:avLst/>
          </a:prstGeom>
          <a:ln>
            <a:solidFill>
              <a:srgbClr val="007B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3427F9-F429-0644-E54E-75A9F004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6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6025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はじめに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4</a:t>
            </a:fld>
            <a:endParaRPr lang="en-GB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B11AD7-D9FF-CADA-78BB-86ECB9715015}"/>
              </a:ext>
            </a:extLst>
          </p:cNvPr>
          <p:cNvSpPr txBox="1">
            <a:spLocks/>
          </p:cNvSpPr>
          <p:nvPr/>
        </p:nvSpPr>
        <p:spPr>
          <a:xfrm>
            <a:off x="488478" y="1383136"/>
            <a:ext cx="11233149" cy="8914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indent="-360000"/>
            <a:r>
              <a:rPr lang="ja-JP" altLang="en-US" sz="1400" dirty="0"/>
              <a:t>スマートフォンから「楽楽精算」にアクセスし、申請および承認を行うことができます。</a:t>
            </a:r>
            <a:endParaRPr lang="en-US" altLang="ja-JP" sz="1400" dirty="0"/>
          </a:p>
          <a:p>
            <a:pPr lvl="4" indent="-360000"/>
            <a:r>
              <a:rPr lang="ja-JP" altLang="en-US" sz="1400" dirty="0"/>
              <a:t>スマートフォンからのアクセス方法は３つあります。</a:t>
            </a:r>
            <a:endParaRPr lang="en-US" altLang="ja-JP" sz="140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4BAAA022-EC39-F473-5B6D-0A3105092EF0}"/>
              </a:ext>
            </a:extLst>
          </p:cNvPr>
          <p:cNvSpPr txBox="1">
            <a:spLocks/>
          </p:cNvSpPr>
          <p:nvPr/>
        </p:nvSpPr>
        <p:spPr>
          <a:xfrm>
            <a:off x="479425" y="2843326"/>
            <a:ext cx="10963158" cy="8981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indent="-360000"/>
            <a:r>
              <a:rPr lang="ja-JP" altLang="en-US" sz="1400" dirty="0"/>
              <a:t>１</a:t>
            </a:r>
            <a:r>
              <a:rPr lang="en-US" altLang="ja-JP" sz="1400" dirty="0"/>
              <a:t>.</a:t>
            </a:r>
            <a:r>
              <a:rPr lang="ja-JP" altLang="en-US" sz="1400" dirty="0"/>
              <a:t>スマートフォンブラウザ版「楽楽精算」　　</a:t>
            </a:r>
            <a:r>
              <a:rPr lang="en-US" altLang="ja-JP" sz="1400" dirty="0"/>
              <a:t>※</a:t>
            </a:r>
            <a:r>
              <a:rPr lang="ja-JP" altLang="en-US" sz="1400" dirty="0"/>
              <a:t>利用ブラウザ：</a:t>
            </a:r>
            <a:r>
              <a:rPr lang="en-US" altLang="ja-JP" sz="1400" dirty="0"/>
              <a:t>Safari</a:t>
            </a:r>
            <a:r>
              <a:rPr lang="ja-JP" altLang="en-US" sz="1400" dirty="0"/>
              <a:t>（</a:t>
            </a:r>
            <a:r>
              <a:rPr lang="en-US" altLang="ja-JP" sz="1400" dirty="0"/>
              <a:t>iPhone</a:t>
            </a:r>
            <a:r>
              <a:rPr lang="ja-JP" altLang="en-US" sz="1400" dirty="0"/>
              <a:t>）、</a:t>
            </a:r>
            <a:r>
              <a:rPr lang="en-US" altLang="ja-JP" sz="1400" dirty="0"/>
              <a:t>Google</a:t>
            </a:r>
            <a:r>
              <a:rPr lang="ja-JP" altLang="en-US" sz="1400" dirty="0"/>
              <a:t> </a:t>
            </a:r>
            <a:r>
              <a:rPr lang="en-US" altLang="ja-JP" sz="1400" dirty="0"/>
              <a:t>Chrome</a:t>
            </a:r>
            <a:r>
              <a:rPr lang="ja-JP" altLang="en-US" sz="1400" dirty="0"/>
              <a:t>（</a:t>
            </a:r>
            <a:r>
              <a:rPr lang="en-US" altLang="ja-JP" sz="1400" dirty="0"/>
              <a:t>Android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lvl="4" indent="-360000"/>
            <a:r>
              <a:rPr lang="ja-JP" altLang="en-US" sz="1400" dirty="0"/>
              <a:t>２</a:t>
            </a:r>
            <a:r>
              <a:rPr lang="en-US" altLang="ja-JP" sz="1400" dirty="0"/>
              <a:t>.iPhone</a:t>
            </a:r>
            <a:r>
              <a:rPr lang="ja-JP" altLang="en-US" sz="1400" dirty="0"/>
              <a:t>版 「楽楽精算」アプリ</a:t>
            </a:r>
            <a:endParaRPr lang="en-US" altLang="ja-JP" sz="1400" dirty="0"/>
          </a:p>
          <a:p>
            <a:pPr lvl="4" indent="-360000"/>
            <a:r>
              <a:rPr lang="ja-JP" altLang="en-US" sz="1400" dirty="0"/>
              <a:t>３</a:t>
            </a:r>
            <a:r>
              <a:rPr lang="en-US" altLang="ja-JP" sz="1400" dirty="0"/>
              <a:t>.Android</a:t>
            </a:r>
            <a:r>
              <a:rPr lang="ja-JP" altLang="en-US" sz="1400" dirty="0"/>
              <a:t>版「楽楽精算」アプリ</a:t>
            </a:r>
            <a:endParaRPr lang="en-US" altLang="ja-JP" sz="1400" dirty="0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2A60DD71-800D-4A9F-22D0-A40F4CE80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2471652"/>
            <a:ext cx="11233149" cy="264179"/>
          </a:xfrm>
        </p:spPr>
        <p:txBody>
          <a:bodyPr/>
          <a:lstStyle/>
          <a:p>
            <a:pPr lvl="3" indent="-360000"/>
            <a:r>
              <a:rPr kumimoji="1" lang="ja-JP" altLang="en-US" sz="1800" dirty="0">
                <a:latin typeface="+mj-lt"/>
              </a:rPr>
              <a:t>スマートフォンからのアクセス方法</a:t>
            </a:r>
            <a:endParaRPr kumimoji="1" lang="en-US" altLang="ja-JP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978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ご利用時の注意事項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5</a:t>
            </a:fld>
            <a:endParaRPr lang="en-GB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B11AD7-D9FF-CADA-78BB-86ECB9715015}"/>
              </a:ext>
            </a:extLst>
          </p:cNvPr>
          <p:cNvSpPr txBox="1">
            <a:spLocks/>
          </p:cNvSpPr>
          <p:nvPr/>
        </p:nvSpPr>
        <p:spPr>
          <a:xfrm>
            <a:off x="479425" y="1382005"/>
            <a:ext cx="11233149" cy="11706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indent="-360000"/>
            <a:r>
              <a:rPr lang="ja-JP" altLang="en-US" sz="1800" b="1" dirty="0">
                <a:solidFill>
                  <a:srgbClr val="007BC7"/>
                </a:solidFill>
              </a:rPr>
              <a:t>「楽楽精算」の動作保証環境</a:t>
            </a:r>
            <a:b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以下のサイト</a:t>
            </a:r>
            <a:r>
              <a:rPr kumimoji="1"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をご覧ください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。（「楽楽精算」の製品サイトが開きます）</a:t>
            </a:r>
            <a:b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https://www.rakurakuseisan.jp/environment/index.php</a:t>
            </a:r>
            <a:endParaRPr kumimoji="1" lang="en-US" altLang="ja-JP" sz="14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4" indent="-360000"/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61596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ご利用時の注意事項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6</a:t>
            </a:fld>
            <a:endParaRPr lang="en-GB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B11AD7-D9FF-CADA-78BB-86ECB9715015}"/>
              </a:ext>
            </a:extLst>
          </p:cNvPr>
          <p:cNvSpPr txBox="1">
            <a:spLocks/>
          </p:cNvSpPr>
          <p:nvPr/>
        </p:nvSpPr>
        <p:spPr>
          <a:xfrm>
            <a:off x="479425" y="1382005"/>
            <a:ext cx="11233149" cy="2046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indent="-360000"/>
            <a:r>
              <a:rPr lang="ja-JP" altLang="en-US" sz="1800" b="1" dirty="0">
                <a:solidFill>
                  <a:srgbClr val="007BC7"/>
                </a:solidFill>
              </a:rPr>
              <a:t>オプション・他機能との兼ね合い</a:t>
            </a:r>
            <a:endParaRPr lang="en-US" altLang="ja-JP" sz="1800" b="1" dirty="0">
              <a:solidFill>
                <a:srgbClr val="007BC7"/>
              </a:solidFill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SSL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クライアント認証オプション」「</a:t>
            </a:r>
            <a: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アドレス制限オプション」「シングルサインオン機能」をご利用の場合は、</a:t>
            </a:r>
            <a:b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スマートフォン版の対応可否がそれぞれ異なります。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詳細は「楽楽精算サクセスナビ」にてご確認ください。　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dirty="0">
                <a:solidFill>
                  <a:srgbClr val="007BC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https://success-navi.rakurakucloud.jp/seisan/faq/detail/2296</a:t>
            </a:r>
            <a:endParaRPr lang="en-US" altLang="ja-JP" sz="1400" dirty="0">
              <a:solidFill>
                <a:srgbClr val="007BC7"/>
              </a:solidFill>
            </a:endParaRPr>
          </a:p>
          <a:p>
            <a:pPr marL="0" indent="0">
              <a:buNone/>
            </a:pPr>
            <a:endParaRPr lang="en-US" altLang="ja-JP" sz="140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4B92E90-67DC-AA23-0769-C7488A6D7452}"/>
              </a:ext>
            </a:extLst>
          </p:cNvPr>
          <p:cNvSpPr txBox="1">
            <a:spLocks/>
          </p:cNvSpPr>
          <p:nvPr/>
        </p:nvSpPr>
        <p:spPr>
          <a:xfrm>
            <a:off x="479426" y="3841378"/>
            <a:ext cx="11233149" cy="2046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>
                <a:solidFill>
                  <a:srgbClr val="007BC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パソコン版との機能差異</a:t>
            </a:r>
            <a:endParaRPr lang="en-US" altLang="ja-JP" sz="1800" b="1" dirty="0">
              <a:solidFill>
                <a:srgbClr val="007BC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スマートフォン版の機能は、基本的な申請・承認のみに制限されています。あらかじめご容赦ください。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詳細は「楽楽精算サクセスナビ」にてご確認ください。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dirty="0">
                <a:solidFill>
                  <a:srgbClr val="007BC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https://success-navi.rakurakucloud.jp/seisan/manual/detail/1295</a:t>
            </a:r>
            <a:endParaRPr lang="en-US" altLang="ja-JP" sz="1400" dirty="0">
              <a:solidFill>
                <a:srgbClr val="007BC7"/>
              </a:solidFill>
            </a:endParaRPr>
          </a:p>
          <a:p>
            <a:pPr marL="0" indent="0">
              <a:buNone/>
            </a:pPr>
            <a:endParaRPr lang="en-US" altLang="ja-JP" sz="1400" dirty="0">
              <a:solidFill>
                <a:srgbClr val="007B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前準備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7</a:t>
            </a:fld>
            <a:endParaRPr lang="en-GB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B11AD7-D9FF-CADA-78BB-86ECB9715015}"/>
              </a:ext>
            </a:extLst>
          </p:cNvPr>
          <p:cNvSpPr txBox="1">
            <a:spLocks/>
          </p:cNvSpPr>
          <p:nvPr/>
        </p:nvSpPr>
        <p:spPr>
          <a:xfrm>
            <a:off x="479425" y="1382005"/>
            <a:ext cx="11233149" cy="27115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indent="-360000"/>
            <a:r>
              <a:rPr lang="ja-JP" altLang="en-US" sz="1800" b="1" dirty="0">
                <a:solidFill>
                  <a:srgbClr val="007BC7"/>
                </a:solidFill>
              </a:rPr>
              <a:t>スマートフォンサイトの有効化</a:t>
            </a:r>
            <a:endParaRPr lang="en-US" altLang="ja-JP" sz="1800" b="1" dirty="0">
              <a:solidFill>
                <a:srgbClr val="007BC7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1"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ご利用の前に、必ず以下の設定手順にて管理者がスマートフォン利用の有効化設定を行ってください。</a:t>
            </a:r>
            <a:endParaRPr kumimoji="1"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16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6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設定手順</a:t>
            </a:r>
            <a:endParaRPr kumimoji="1" lang="en-US" altLang="ja-JP" sz="1600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１．「管理」タブ　</a:t>
            </a:r>
            <a: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&gt;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「システム設定」をクリック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２．「セキュリティタブ」の「スマートフォンサイト」を「有効にする」にチェック</a:t>
            </a: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初期値は「有効にする」となっています。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３．「確定」をクリック</a:t>
            </a: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≪完了≫</a:t>
            </a:r>
            <a:endParaRPr kumimoji="1"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6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4" indent="-360000"/>
            <a:endParaRPr lang="en-US" altLang="ja-JP" sz="1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8BF7559-6DBB-4D73-BCCE-51C4EB4B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50" y="4428880"/>
            <a:ext cx="5801535" cy="1381318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B74ED1D-7EBF-12E0-F335-2038455FEE5E}"/>
              </a:ext>
            </a:extLst>
          </p:cNvPr>
          <p:cNvSpPr/>
          <p:nvPr/>
        </p:nvSpPr>
        <p:spPr>
          <a:xfrm>
            <a:off x="2059481" y="4636951"/>
            <a:ext cx="840219" cy="250723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F9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アプリ　ログイン</a:t>
            </a:r>
            <a:r>
              <a:rPr lang="ja-JP" altLang="en-US" dirty="0"/>
              <a:t>方法</a:t>
            </a:r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8</a:t>
            </a:fld>
            <a:endParaRPr lang="en-GB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B11AD7-D9FF-CADA-78BB-86ECB9715015}"/>
              </a:ext>
            </a:extLst>
          </p:cNvPr>
          <p:cNvSpPr txBox="1">
            <a:spLocks/>
          </p:cNvSpPr>
          <p:nvPr/>
        </p:nvSpPr>
        <p:spPr>
          <a:xfrm>
            <a:off x="479425" y="1382005"/>
            <a:ext cx="11233149" cy="13930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indent="-360000"/>
            <a:r>
              <a:rPr lang="en-US" altLang="ja-JP" sz="1800" b="1" dirty="0">
                <a:solidFill>
                  <a:srgbClr val="007BC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</a:t>
            </a:r>
            <a:r>
              <a:rPr lang="ja-JP" altLang="en-US" sz="1800" b="1" dirty="0">
                <a:solidFill>
                  <a:srgbClr val="007BC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／</a:t>
            </a:r>
            <a:r>
              <a:rPr lang="en-US" altLang="ja-JP" sz="1800" b="1" dirty="0">
                <a:solidFill>
                  <a:srgbClr val="007BC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r>
              <a:rPr lang="ja-JP" altLang="en-US" sz="1800" b="1" dirty="0">
                <a:solidFill>
                  <a:srgbClr val="007BC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版「楽楽精算」アプリからのログイン</a:t>
            </a:r>
            <a:endParaRPr lang="en-US" altLang="ja-JP" sz="1800" b="1" dirty="0">
              <a:solidFill>
                <a:srgbClr val="007BC7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１．アプリをスマートフォンにインストール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２．ログイン画面に、「楽楽精算</a:t>
            </a:r>
            <a: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」（</a:t>
            </a:r>
            <a: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）、ご自身のログイン</a:t>
            </a:r>
            <a: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・パスワードを入力しログイン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</a:t>
            </a:r>
            <a: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）パソコン版、スマートフォンブラウザ版のどちらの</a:t>
            </a:r>
            <a:r>
              <a:rPr lang="en-US" altLang="ja-JP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lang="ja-JP" altLang="en-US" sz="1400" dirty="0">
                <a:solidFill>
                  <a:srgbClr val="46464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でもログイン可能です。</a:t>
            </a:r>
            <a:endParaRPr lang="en-US" altLang="ja-JP" sz="1400" dirty="0">
              <a:solidFill>
                <a:srgbClr val="46464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4" indent="-360000"/>
            <a:endParaRPr lang="en-US" altLang="ja-JP" sz="1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61D3A5D-660B-D0DF-14A5-DC47B85BB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4" y="2815297"/>
            <a:ext cx="4549775" cy="34934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16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F6C94729-9075-F78F-D7D4-59A6C585D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792" y="1401004"/>
            <a:ext cx="2441805" cy="4907721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4607-5765-F549-0425-C38C7BD9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78" y="377353"/>
            <a:ext cx="9507855" cy="79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アプリ　「書類」タブ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92C1C2-9A12-464E-ABD1-FA290DC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/>
          <a:p>
            <a:fld id="{D8A28372-6A5A-4399-8FC5-CCF396CD4981}" type="slidenum">
              <a:rPr lang="en-GB" smtClean="0"/>
              <a:t>9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A2313B7-A373-0174-5A85-5E8AE2E9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12" y="1376363"/>
            <a:ext cx="5795963" cy="493236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本タブは「電子帳簿保存法オプション」をご利用の場合のみ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表示されます。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領収書の読み取り（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枚）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領収書を撮影するためのカメラが起動します。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領収書の読み取り（連続）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領収書を連続撮影するためのカメラが起動します。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ファイルから登録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「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領収書／請求書」の登録画面に遷移します。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閲覧・編集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「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領収書／請求書」の一覧画面に遷移します。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FB1BE99-457E-2E3B-4783-3D76892C7354}"/>
              </a:ext>
            </a:extLst>
          </p:cNvPr>
          <p:cNvSpPr/>
          <p:nvPr/>
        </p:nvSpPr>
        <p:spPr>
          <a:xfrm>
            <a:off x="910608" y="5867755"/>
            <a:ext cx="451847" cy="440969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BA3B27-8EB6-DE63-3CE5-B3D34EA8E76B}"/>
              </a:ext>
            </a:extLst>
          </p:cNvPr>
          <p:cNvSpPr/>
          <p:nvPr/>
        </p:nvSpPr>
        <p:spPr>
          <a:xfrm>
            <a:off x="831791" y="2575393"/>
            <a:ext cx="2427085" cy="329971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5757C27-A9CA-E917-6F71-6812DEF9151D}"/>
              </a:ext>
            </a:extLst>
          </p:cNvPr>
          <p:cNvCxnSpPr>
            <a:cxnSpLocks/>
          </p:cNvCxnSpPr>
          <p:nvPr/>
        </p:nvCxnSpPr>
        <p:spPr>
          <a:xfrm>
            <a:off x="3258876" y="2727885"/>
            <a:ext cx="4921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A032D16E-A6CC-3C4A-4A67-B77DC1315861}"/>
              </a:ext>
            </a:extLst>
          </p:cNvPr>
          <p:cNvSpPr txBox="1">
            <a:spLocks/>
          </p:cNvSpPr>
          <p:nvPr/>
        </p:nvSpPr>
        <p:spPr>
          <a:xfrm>
            <a:off x="3861334" y="2137682"/>
            <a:ext cx="236020" cy="46357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2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23B05C-9854-FDDE-A4EA-F3B076D467D6}"/>
              </a:ext>
            </a:extLst>
          </p:cNvPr>
          <p:cNvSpPr/>
          <p:nvPr/>
        </p:nvSpPr>
        <p:spPr>
          <a:xfrm>
            <a:off x="828904" y="2239652"/>
            <a:ext cx="2430401" cy="319355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274C03B-6E36-6B8F-41C7-12C49EFEA5A8}"/>
              </a:ext>
            </a:extLst>
          </p:cNvPr>
          <p:cNvCxnSpPr>
            <a:cxnSpLocks/>
          </p:cNvCxnSpPr>
          <p:nvPr/>
        </p:nvCxnSpPr>
        <p:spPr>
          <a:xfrm>
            <a:off x="3262194" y="2403486"/>
            <a:ext cx="4921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09D2900-6A20-35FE-BE45-C54B0A41CCF6}"/>
              </a:ext>
            </a:extLst>
          </p:cNvPr>
          <p:cNvSpPr/>
          <p:nvPr/>
        </p:nvSpPr>
        <p:spPr>
          <a:xfrm>
            <a:off x="827025" y="1874717"/>
            <a:ext cx="2441805" cy="350271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5E1E9FA-1661-2551-ADA1-EB972D5D3846}"/>
              </a:ext>
            </a:extLst>
          </p:cNvPr>
          <p:cNvCxnSpPr>
            <a:cxnSpLocks/>
          </p:cNvCxnSpPr>
          <p:nvPr/>
        </p:nvCxnSpPr>
        <p:spPr>
          <a:xfrm>
            <a:off x="3268830" y="2027981"/>
            <a:ext cx="4921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3F445D55-EE21-6FA4-B346-1BF72BF30322}"/>
              </a:ext>
            </a:extLst>
          </p:cNvPr>
          <p:cNvSpPr txBox="1">
            <a:spLocks/>
          </p:cNvSpPr>
          <p:nvPr/>
        </p:nvSpPr>
        <p:spPr>
          <a:xfrm>
            <a:off x="3861334" y="1777503"/>
            <a:ext cx="236020" cy="46357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1</a:t>
            </a: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C8D31DD7-D797-D4F7-A1CD-1B806C0D03CD}"/>
              </a:ext>
            </a:extLst>
          </p:cNvPr>
          <p:cNvSpPr txBox="1">
            <a:spLocks/>
          </p:cNvSpPr>
          <p:nvPr/>
        </p:nvSpPr>
        <p:spPr>
          <a:xfrm>
            <a:off x="3861334" y="2451311"/>
            <a:ext cx="236020" cy="46357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3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E063D3D-BCDC-A3EC-C1F7-68A2A0E5B147}"/>
              </a:ext>
            </a:extLst>
          </p:cNvPr>
          <p:cNvSpPr/>
          <p:nvPr/>
        </p:nvSpPr>
        <p:spPr>
          <a:xfrm>
            <a:off x="831793" y="2902550"/>
            <a:ext cx="2430402" cy="319355"/>
          </a:xfrm>
          <a:prstGeom prst="rect">
            <a:avLst/>
          </a:prstGeom>
          <a:noFill/>
          <a:ln w="38100">
            <a:solidFill>
              <a:srgbClr val="FAE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9EE5B11-3D0C-B583-E0CE-DBFB9D3D29D6}"/>
              </a:ext>
            </a:extLst>
          </p:cNvPr>
          <p:cNvCxnSpPr>
            <a:cxnSpLocks/>
          </p:cNvCxnSpPr>
          <p:nvPr/>
        </p:nvCxnSpPr>
        <p:spPr>
          <a:xfrm>
            <a:off x="3258876" y="3043948"/>
            <a:ext cx="4921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CDB53CBB-818A-3174-AA01-55EBC61DC18C}"/>
              </a:ext>
            </a:extLst>
          </p:cNvPr>
          <p:cNvSpPr txBox="1">
            <a:spLocks/>
          </p:cNvSpPr>
          <p:nvPr/>
        </p:nvSpPr>
        <p:spPr>
          <a:xfrm>
            <a:off x="3854698" y="2767374"/>
            <a:ext cx="236020" cy="46357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800" b="1" dirty="0">
                <a:latin typeface="+mj-ea"/>
                <a:ea typeface="+mj-ea"/>
              </a:rPr>
              <a:t>4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895ADAD-4BEB-BB42-698C-645B3C9E3319}"/>
              </a:ext>
            </a:extLst>
          </p:cNvPr>
          <p:cNvSpPr/>
          <p:nvPr/>
        </p:nvSpPr>
        <p:spPr>
          <a:xfrm>
            <a:off x="6390458" y="377353"/>
            <a:ext cx="5308565" cy="89172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en-US" altLang="ja-JP" sz="1400" b="1" dirty="0">
                <a:solidFill>
                  <a:schemeClr val="tx1"/>
                </a:solidFill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4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chemeClr val="tx1"/>
                </a:solidFill>
              </a:rPr>
              <a:t>オプションをご契約いただいていない場合は削除してください。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132527200"/>
      </p:ext>
    </p:extLst>
  </p:cSld>
  <p:clrMapOvr>
    <a:masterClrMapping/>
  </p:clrMapOvr>
</p:sld>
</file>

<file path=ppt/theme/theme1.xml><?xml version="1.0" encoding="utf-8"?>
<a:theme xmlns:a="http://schemas.openxmlformats.org/drawingml/2006/main" name="Rakus Expense Template">
  <a:themeElements>
    <a:clrScheme name="ユーザー定義 2">
      <a:dk1>
        <a:srgbClr val="464646"/>
      </a:dk1>
      <a:lt1>
        <a:srgbClr val="FFFFFF"/>
      </a:lt1>
      <a:dk2>
        <a:srgbClr val="007BC7"/>
      </a:dk2>
      <a:lt2>
        <a:srgbClr val="E6E6E6"/>
      </a:lt2>
      <a:accent1>
        <a:srgbClr val="007BC7"/>
      </a:accent1>
      <a:accent2>
        <a:srgbClr val="005A95"/>
      </a:accent2>
      <a:accent3>
        <a:srgbClr val="0095F4"/>
      </a:accent3>
      <a:accent4>
        <a:srgbClr val="73C4FF"/>
      </a:accent4>
      <a:accent5>
        <a:srgbClr val="A3D7FD"/>
      </a:accent5>
      <a:accent6>
        <a:srgbClr val="FAE58E"/>
      </a:accent6>
      <a:hlink>
        <a:srgbClr val="46AFFA"/>
      </a:hlink>
      <a:folHlink>
        <a:srgbClr val="6E6E6E"/>
      </a:folHlink>
    </a:clrScheme>
    <a:fontScheme name="Rakus_2023">
      <a:majorFont>
        <a:latin typeface="BIZ UDPGothic"/>
        <a:ea typeface=""/>
        <a:cs typeface=""/>
      </a:majorFont>
      <a:minorFont>
        <a:latin typeface="BIZ UDP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08000" tIns="108000" rIns="108000" bIns="108000" rtlCol="0" anchor="ctr"/>
      <a:lstStyle>
        <a:defPPr algn="ctr">
          <a:lnSpc>
            <a:spcPct val="135000"/>
          </a:lnSpc>
          <a:defRPr sz="13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360000" indent="-360000" algn="l">
          <a:lnSpc>
            <a:spcPct val="135000"/>
          </a:lnSpc>
          <a:buFont typeface="BIZ UDPGothic" panose="020B0400000000000000" pitchFamily="34" charset="-128"/>
          <a:buChar char="—"/>
          <a:defRPr sz="13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7" id="{5D87F2F3-0CC0-344E-A017-602BF86CC649}" vid="{6E5C77DB-698D-E949-A026-F3820749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Rakus Expense Template</Template>
  <TotalTime>0</TotalTime>
  <Words>2514</Words>
  <Application>Microsoft Office PowerPoint</Application>
  <PresentationFormat>ワイド画面</PresentationFormat>
  <Paragraphs>371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7" baseType="lpstr">
      <vt:lpstr>BIZ UDPゴシック</vt:lpstr>
      <vt:lpstr>BIZ UDPゴシック</vt:lpstr>
      <vt:lpstr>IBM Plex Sans JP</vt:lpstr>
      <vt:lpstr>Meiryo UI</vt:lpstr>
      <vt:lpstr>メイリオ</vt:lpstr>
      <vt:lpstr>Calibri</vt:lpstr>
      <vt:lpstr>Rakus Expense Template</vt:lpstr>
      <vt:lpstr>スマートフォン利用マニュアル　作成・修正素材</vt:lpstr>
      <vt:lpstr>スマートフォン 利用マニュアル</vt:lpstr>
      <vt:lpstr>目次</vt:lpstr>
      <vt:lpstr>はじめに</vt:lpstr>
      <vt:lpstr>ご利用時の注意事項</vt:lpstr>
      <vt:lpstr>ご利用時の注意事項</vt:lpstr>
      <vt:lpstr>前準備</vt:lpstr>
      <vt:lpstr>アプリ　ログイン方法</vt:lpstr>
      <vt:lpstr>アプリ　「書類」タブ</vt:lpstr>
      <vt:lpstr>アプリ　「申請」タブ</vt:lpstr>
      <vt:lpstr>アプリ　申請・精算（ヘッダ入力）</vt:lpstr>
      <vt:lpstr>アプリ　申請・精算（明細入力）</vt:lpstr>
      <vt:lpstr>アプリ　代理申請</vt:lpstr>
      <vt:lpstr>アプリ　「承認」タブ</vt:lpstr>
      <vt:lpstr>アプリ　未承認／未承認（代理承認）</vt:lpstr>
      <vt:lpstr>アプリ　「その他」タブ</vt:lpstr>
      <vt:lpstr>ブラウザ版　ログイン方法</vt:lpstr>
      <vt:lpstr>ブラウザ版　トップ画面（上）</vt:lpstr>
      <vt:lpstr>ブラウザ版　トップ画面（上）</vt:lpstr>
      <vt:lpstr>ブラウザ版　トップ画面（下）</vt:lpstr>
      <vt:lpstr>ブラウザ版　申請・精算（ヘッダ入力）</vt:lpstr>
      <vt:lpstr>ブラウザ版　申請・精算（明細入力）</vt:lpstr>
      <vt:lpstr>ブラウザ版　代理申請</vt:lpstr>
      <vt:lpstr>ブラウザ版　承認</vt:lpstr>
      <vt:lpstr>ブラウザ版　代理承認</vt:lpstr>
      <vt:lpstr>「ワークフローオプション」ご利用中の方向け</vt:lpstr>
      <vt:lpstr>「ワークフローオプション」ご利用中の方向け</vt:lpstr>
      <vt:lpstr>「ワークフローオプション」ご利用中の方向け</vt:lpstr>
      <vt:lpstr>「ワークフローオプション」ご利用中の方向け</vt:lpstr>
      <vt:lpstr>「ワークフローオプション」ご利用中の方向け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2026-01-13T02:32:00Z</dcterms:created>
  <dcterms:modified xsi:type="dcterms:W3CDTF">2026-01-13T02:32:05Z</dcterms:modified>
</cp:coreProperties>
</file>