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1400" r:id="rId2"/>
    <p:sldId id="291" r:id="rId3"/>
    <p:sldId id="1401" r:id="rId4"/>
    <p:sldId id="261" r:id="rId5"/>
    <p:sldId id="258" r:id="rId6"/>
    <p:sldId id="1403" r:id="rId7"/>
    <p:sldId id="1404" r:id="rId8"/>
    <p:sldId id="1409" r:id="rId9"/>
    <p:sldId id="1410" r:id="rId10"/>
    <p:sldId id="1413" r:id="rId11"/>
    <p:sldId id="1412" r:id="rId12"/>
    <p:sldId id="1414" r:id="rId13"/>
    <p:sldId id="1411" r:id="rId14"/>
    <p:sldId id="1502" r:id="rId15"/>
    <p:sldId id="1501" r:id="rId16"/>
    <p:sldId id="1493" r:id="rId17"/>
    <p:sldId id="1496" r:id="rId18"/>
    <p:sldId id="1494" r:id="rId19"/>
    <p:sldId id="1497" r:id="rId20"/>
    <p:sldId id="1498" r:id="rId21"/>
    <p:sldId id="149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2D2"/>
    <a:srgbClr val="46AFFA"/>
    <a:srgbClr val="74C3FB"/>
    <a:srgbClr val="EDF7FF"/>
    <a:srgbClr val="6E6E6E"/>
    <a:srgbClr val="828282"/>
    <a:srgbClr val="969696"/>
    <a:srgbClr val="AAAAAA"/>
    <a:srgbClr val="BEBEBE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6197" autoAdjust="0"/>
  </p:normalViewPr>
  <p:slideViewPr>
    <p:cSldViewPr snapToGrid="0" showGuides="1">
      <p:cViewPr varScale="1">
        <p:scale>
          <a:sx n="106" d="100"/>
          <a:sy n="106" d="100"/>
        </p:scale>
        <p:origin x="8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DE69C-71B2-45EE-B47D-B3747E003031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4B36-F4F9-41E5-9CFE-479B479AE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44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icon&#10;&#10;Description automatically generated">
            <a:extLst>
              <a:ext uri="{FF2B5EF4-FFF2-40B4-BE49-F238E27FC236}">
                <a16:creationId xmlns:a16="http://schemas.microsoft.com/office/drawing/2014/main" id="{67498DD0-0F62-956C-6CB5-23446D73B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7720" y="-18086"/>
            <a:ext cx="5446329" cy="68760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1D1A48F-9B7A-632E-C143-2E31763C2463}"/>
              </a:ext>
            </a:extLst>
          </p:cNvPr>
          <p:cNvSpPr/>
          <p:nvPr userDrawn="1"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5000"/>
              </a:lnSpc>
            </a:pPr>
            <a:endParaRPr lang="en-GB" sz="1300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3710AFF-AB47-912B-2786-15FCBCAA79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650" y="357864"/>
            <a:ext cx="1566000" cy="489375"/>
          </a:xfrm>
          <a:prstGeom prst="rect">
            <a:avLst/>
          </a:prstGeom>
        </p:spPr>
      </p:pic>
      <p:sp>
        <p:nvSpPr>
          <p:cNvPr id="12" name="Logo name">
            <a:extLst>
              <a:ext uri="{FF2B5EF4-FFF2-40B4-BE49-F238E27FC236}">
                <a16:creationId xmlns:a16="http://schemas.microsoft.com/office/drawing/2014/main" id="{B16F8C89-BCB6-89BC-EB58-0326D8ED7351}"/>
              </a:ext>
            </a:extLst>
          </p:cNvPr>
          <p:cNvSpPr txBox="1"/>
          <p:nvPr userDrawn="1"/>
        </p:nvSpPr>
        <p:spPr>
          <a:xfrm>
            <a:off x="2340043" y="538663"/>
            <a:ext cx="1855969" cy="119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ja-JP" altLang="en-US" sz="800" spc="80" baseline="0" dirty="0">
                <a:solidFill>
                  <a:schemeClr val="tx1"/>
                </a:solidFill>
              </a:rPr>
              <a:t>よりよく、寄り添う 経費精算クラウド</a:t>
            </a:r>
            <a:endParaRPr lang="en-GB" sz="800" spc="80" baseline="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0E221F-BF0C-25B6-6310-16EB1A201AE5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79425" y="2812279"/>
            <a:ext cx="5795963" cy="255293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3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E681A5-F79E-3633-E12D-B45B2E80EF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4" y="2470570"/>
            <a:ext cx="5795963" cy="294664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en-GB" dirty="0"/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77FF198B-7BB5-45E1-58C5-81A6C15708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72575" y="6538912"/>
            <a:ext cx="1440000" cy="180000"/>
          </a:xfrm>
        </p:spPr>
        <p:txBody>
          <a:bodyPr/>
          <a:lstStyle>
            <a:lvl1pPr marL="0" indent="0" algn="r">
              <a:buFontTx/>
              <a:buNone/>
              <a:defRPr sz="800" b="0"/>
            </a:lvl1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</a:t>
            </a:r>
            <a:r>
              <a:rPr lang="en-US" dirty="0" err="1"/>
              <a:t>Ver.No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6300F23-E2B7-3D67-6AF5-CA61B7B58E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237" y="6302379"/>
            <a:ext cx="309321" cy="36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F90164-1C35-CAD8-647B-80D2DA53C315}"/>
              </a:ext>
            </a:extLst>
          </p:cNvPr>
          <p:cNvSpPr txBox="1"/>
          <p:nvPr userDrawn="1"/>
        </p:nvSpPr>
        <p:spPr>
          <a:xfrm>
            <a:off x="1078913" y="6288625"/>
            <a:ext cx="3074620" cy="102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株式会社ラクス 「楽楽精算」担当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C2BEA3-7F88-2EC6-5BEB-C3BD09B62413}"/>
              </a:ext>
            </a:extLst>
          </p:cNvPr>
          <p:cNvSpPr txBox="1"/>
          <p:nvPr userDrawn="1"/>
        </p:nvSpPr>
        <p:spPr>
          <a:xfrm>
            <a:off x="1078912" y="6430403"/>
            <a:ext cx="3331163" cy="1371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〒</a:t>
            </a: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151-0051 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東京都渋谷区千駄ヶ谷</a:t>
            </a: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5-27-5 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リンクスクエア新宿 </a:t>
            </a: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7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階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D33C0A-53B1-1E47-C042-AE545B72FDF7}"/>
              </a:ext>
            </a:extLst>
          </p:cNvPr>
          <p:cNvSpPr txBox="1"/>
          <p:nvPr userDrawn="1"/>
        </p:nvSpPr>
        <p:spPr>
          <a:xfrm>
            <a:off x="1078912" y="6563387"/>
            <a:ext cx="3562099" cy="1373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rakurakuseisan@sales.rakus.co.jp  www.rakurakuseisan.jp</a:t>
            </a:r>
            <a:endParaRPr lang="en-GB" sz="800" spc="0" baseline="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52E50-3811-75C5-F913-BDED15FD4367}"/>
              </a:ext>
            </a:extLst>
          </p:cNvPr>
          <p:cNvSpPr txBox="1"/>
          <p:nvPr userDrawn="1"/>
        </p:nvSpPr>
        <p:spPr>
          <a:xfrm>
            <a:off x="4788354" y="6302379"/>
            <a:ext cx="3918732" cy="102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03-6675-3811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（</a:t>
            </a:r>
            <a:r>
              <a:rPr lang="zh-TW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東京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）</a:t>
            </a:r>
            <a:r>
              <a:rPr lang="en-US" altLang="zh-TW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    052-218-6937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（</a:t>
            </a:r>
            <a:r>
              <a:rPr lang="zh-TW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名古屋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）    </a:t>
            </a:r>
            <a:r>
              <a:rPr lang="en-US" altLang="zh-TW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011-777-0945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（</a:t>
            </a:r>
            <a:r>
              <a:rPr lang="zh-TW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札幌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）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EB119B-9DA7-479D-3982-EE4CA138A4CE}"/>
              </a:ext>
            </a:extLst>
          </p:cNvPr>
          <p:cNvSpPr txBox="1"/>
          <p:nvPr userDrawn="1"/>
        </p:nvSpPr>
        <p:spPr>
          <a:xfrm>
            <a:off x="4788356" y="6450052"/>
            <a:ext cx="3918730" cy="1227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06-76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５６</a:t>
            </a: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-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６１００（大阪）</a:t>
            </a: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    092-688-0220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（福岡）　　　 </a:t>
            </a: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082-909-2689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（広島）</a:t>
            </a:r>
            <a:endParaRPr lang="en-GB" sz="800" spc="0" baseline="0" dirty="0">
              <a:solidFill>
                <a:schemeClr val="tx1"/>
              </a:solidFill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66E3B120-8370-089C-BC5A-A7D76490A6AF}"/>
              </a:ext>
            </a:extLst>
          </p:cNvPr>
          <p:cNvSpPr txBox="1"/>
          <p:nvPr userDrawn="1"/>
        </p:nvSpPr>
        <p:spPr>
          <a:xfrm>
            <a:off x="4788354" y="6588020"/>
            <a:ext cx="1440000" cy="112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spc="0" baseline="0" dirty="0">
                <a:solidFill>
                  <a:schemeClr val="tx1"/>
                </a:solidFill>
              </a:rPr>
              <a:t>受付時間 平日</a:t>
            </a:r>
            <a:r>
              <a:rPr lang="en-US" altLang="ja-JP" sz="800" spc="0" baseline="0" dirty="0">
                <a:solidFill>
                  <a:schemeClr val="tx1"/>
                </a:solidFill>
              </a:rPr>
              <a:t>9:30〜18:00</a:t>
            </a:r>
            <a:endParaRPr lang="en-GB" sz="800" spc="0" baseline="0" dirty="0">
              <a:solidFill>
                <a:schemeClr val="tx1"/>
              </a:solidFill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B5049E36-3BB6-8C9C-AC84-323F0502D01C}"/>
              </a:ext>
            </a:extLst>
          </p:cNvPr>
          <p:cNvSpPr txBox="1"/>
          <p:nvPr userDrawn="1"/>
        </p:nvSpPr>
        <p:spPr>
          <a:xfrm>
            <a:off x="10272575" y="6303741"/>
            <a:ext cx="1440000" cy="179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Confidential</a:t>
            </a:r>
            <a:endParaRPr lang="en-GB" sz="800" b="1" spc="0" baseline="0" dirty="0">
              <a:solidFill>
                <a:schemeClr val="tx1"/>
              </a:solidFill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F9DB33C9-CDB8-B3FA-D3D2-112CE9C65A46}"/>
              </a:ext>
            </a:extLst>
          </p:cNvPr>
          <p:cNvSpPr txBox="1"/>
          <p:nvPr userDrawn="1"/>
        </p:nvSpPr>
        <p:spPr>
          <a:xfrm>
            <a:off x="8794519" y="6307606"/>
            <a:ext cx="3918730" cy="1227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050-6865-4382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（新潟）</a:t>
            </a:r>
            <a:endParaRPr lang="en-GB" sz="800" spc="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62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２コラム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61EB558-E66E-B2DB-E30E-EB3E26AF29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05700" y="0"/>
            <a:ext cx="4686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43B531-D261-13B3-E426-04329113A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2C86-874E-1B04-832F-0B1EBC176E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9425" y="1376363"/>
            <a:ext cx="5437188" cy="4932362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BA9DF-15B4-8FDA-276E-91F71B71B7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7" y="1376363"/>
            <a:ext cx="5437187" cy="4932362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0608E-F247-698E-C11E-6F24EFFF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32C88BA-3987-17D0-8B13-70035E809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4273" y="356640"/>
            <a:ext cx="1357200" cy="4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01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A4A3A4"/>
          </p15:clr>
        </p15:guide>
        <p15:guide id="2" pos="3953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２コラム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61EB558-E66E-B2DB-E30E-EB3E26AF29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05700" y="0"/>
            <a:ext cx="4686300" cy="685800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F8DA56EE-5A78-F1FA-CB50-D8F12A3361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A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5000"/>
              </a:lnSpc>
            </a:pPr>
            <a:endParaRPr lang="en-GB" sz="1300" dirty="0">
              <a:solidFill>
                <a:schemeClr val="bg1"/>
              </a:solidFill>
            </a:endParaRPr>
          </a:p>
        </p:txBody>
      </p:sp>
      <p:pic>
        <p:nvPicPr>
          <p:cNvPr id="15" name="Graphic 25">
            <a:extLst>
              <a:ext uri="{FF2B5EF4-FFF2-40B4-BE49-F238E27FC236}">
                <a16:creationId xmlns:a16="http://schemas.microsoft.com/office/drawing/2014/main" id="{AC9DE1FA-8CCB-AEC8-3880-95D66FF27B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2000" y="0"/>
            <a:ext cx="5400000" cy="686117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77398BB-C380-996B-9E5D-DA801824D7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508664"/>
            <a:ext cx="5902325" cy="2120486"/>
          </a:xfrm>
        </p:spPr>
        <p:txBody>
          <a:bodyPr/>
          <a:lstStyle>
            <a:lvl1pPr algn="l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28730DCD-E4B9-92A5-6708-4035D161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A28372-6A5A-4399-8FC5-CCF396CD498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Logo name">
            <a:extLst>
              <a:ext uri="{FF2B5EF4-FFF2-40B4-BE49-F238E27FC236}">
                <a16:creationId xmlns:a16="http://schemas.microsoft.com/office/drawing/2014/main" id="{BADEF86D-32B0-F9B5-BF9F-740EF7F80527}"/>
              </a:ext>
            </a:extLst>
          </p:cNvPr>
          <p:cNvSpPr txBox="1"/>
          <p:nvPr userDrawn="1"/>
        </p:nvSpPr>
        <p:spPr>
          <a:xfrm>
            <a:off x="503235" y="6486525"/>
            <a:ext cx="2597513" cy="1857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©️ RAKUS Co., Ltd. All Rights Reserved.</a:t>
            </a:r>
            <a:endParaRPr lang="en-GB" sz="600" dirty="0">
              <a:solidFill>
                <a:schemeClr val="bg1"/>
              </a:solidFill>
            </a:endParaRPr>
          </a:p>
        </p:txBody>
      </p:sp>
      <p:pic>
        <p:nvPicPr>
          <p:cNvPr id="19" name="Graphic 8">
            <a:extLst>
              <a:ext uri="{FF2B5EF4-FFF2-40B4-BE49-F238E27FC236}">
                <a16:creationId xmlns:a16="http://schemas.microsoft.com/office/drawing/2014/main" id="{4A106A83-FEC4-716F-FF57-93C8AF30232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4273" y="356640"/>
            <a:ext cx="1357200" cy="4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81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A4A3A4"/>
          </p15:clr>
        </p15:guide>
        <p15:guide id="2" pos="3953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867">
          <p15:clr>
            <a:srgbClr val="A4A3A4"/>
          </p15:clr>
        </p15:guide>
        <p15:guide id="5" orient="horz" pos="232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２コラム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hape, icon&#10;&#10;Description automatically generated">
            <a:extLst>
              <a:ext uri="{FF2B5EF4-FFF2-40B4-BE49-F238E27FC236}">
                <a16:creationId xmlns:a16="http://schemas.microsoft.com/office/drawing/2014/main" id="{4957F4FB-4F95-D1F0-2DCB-2E1261B6AF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6578" y="0"/>
            <a:ext cx="5565422" cy="6858000"/>
          </a:xfrm>
          <a:prstGeom prst="rect">
            <a:avLst/>
          </a:prstGeom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3ECF1F04-9E86-C37D-D2B7-83BAEC4B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4618" y="6510664"/>
            <a:ext cx="877957" cy="1616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A28372-6A5A-4399-8FC5-CCF396CD498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2FAD132F-4F6A-9266-FD44-579FD4842F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4273" y="356640"/>
            <a:ext cx="1357200" cy="4241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6DF8D8E-E03F-45B6-00D7-AAC29413E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508664"/>
            <a:ext cx="5902325" cy="2120486"/>
          </a:xfrm>
        </p:spPr>
        <p:txBody>
          <a:bodyPr/>
          <a:lstStyle>
            <a:lvl1pPr algn="l">
              <a:lnSpc>
                <a:spcPct val="10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175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A4A3A4"/>
          </p15:clr>
        </p15:guide>
        <p15:guide id="2" pos="3953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867">
          <p15:clr>
            <a:srgbClr val="A4A3A4"/>
          </p15:clr>
        </p15:guide>
        <p15:guide id="5" orient="horz" pos="232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タイトル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icon&#10;&#10;Description automatically generated">
            <a:extLst>
              <a:ext uri="{FF2B5EF4-FFF2-40B4-BE49-F238E27FC236}">
                <a16:creationId xmlns:a16="http://schemas.microsoft.com/office/drawing/2014/main" id="{67498DD0-0F62-956C-6CB5-23446D73B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7720" y="-18086"/>
            <a:ext cx="5446329" cy="68760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1D1A48F-9B7A-632E-C143-2E31763C2463}"/>
              </a:ext>
            </a:extLst>
          </p:cNvPr>
          <p:cNvSpPr/>
          <p:nvPr userDrawn="1"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5000"/>
              </a:lnSpc>
            </a:pPr>
            <a:endParaRPr lang="en-GB" sz="1300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3710AFF-AB47-912B-2786-15FCBCAA79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650" y="357864"/>
            <a:ext cx="1566000" cy="489375"/>
          </a:xfrm>
          <a:prstGeom prst="rect">
            <a:avLst/>
          </a:prstGeom>
        </p:spPr>
      </p:pic>
      <p:sp>
        <p:nvSpPr>
          <p:cNvPr id="12" name="Logo name">
            <a:extLst>
              <a:ext uri="{FF2B5EF4-FFF2-40B4-BE49-F238E27FC236}">
                <a16:creationId xmlns:a16="http://schemas.microsoft.com/office/drawing/2014/main" id="{B16F8C89-BCB6-89BC-EB58-0326D8ED7351}"/>
              </a:ext>
            </a:extLst>
          </p:cNvPr>
          <p:cNvSpPr txBox="1"/>
          <p:nvPr userDrawn="1"/>
        </p:nvSpPr>
        <p:spPr>
          <a:xfrm>
            <a:off x="2340043" y="538663"/>
            <a:ext cx="1855969" cy="119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ja-JP" altLang="en-US" sz="800" spc="80" baseline="0" dirty="0">
                <a:solidFill>
                  <a:schemeClr val="tx1"/>
                </a:solidFill>
              </a:rPr>
              <a:t>よりよく、寄り添う 経費精算クラウド</a:t>
            </a:r>
            <a:endParaRPr lang="en-GB" sz="800" spc="80" baseline="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0E221F-BF0C-25B6-6310-16EB1A201AE5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79425" y="2812279"/>
            <a:ext cx="5795963" cy="255293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3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E681A5-F79E-3633-E12D-B45B2E80EF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4" y="2470570"/>
            <a:ext cx="5795963" cy="294664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en-GB" dirty="0"/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77FF198B-7BB5-45E1-58C5-81A6C15708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72575" y="6538912"/>
            <a:ext cx="1440000" cy="180000"/>
          </a:xfrm>
        </p:spPr>
        <p:txBody>
          <a:bodyPr/>
          <a:lstStyle>
            <a:lvl1pPr marL="0" indent="0" algn="r">
              <a:buFontTx/>
              <a:buNone/>
              <a:defRPr sz="800" b="0"/>
            </a:lvl1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</a:t>
            </a:r>
            <a:r>
              <a:rPr lang="en-US" dirty="0" err="1"/>
              <a:t>Ver.No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6300F23-E2B7-3D67-6AF5-CA61B7B58E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237" y="6302379"/>
            <a:ext cx="309321" cy="36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F90164-1C35-CAD8-647B-80D2DA53C315}"/>
              </a:ext>
            </a:extLst>
          </p:cNvPr>
          <p:cNvSpPr txBox="1"/>
          <p:nvPr userDrawn="1"/>
        </p:nvSpPr>
        <p:spPr>
          <a:xfrm>
            <a:off x="1078913" y="6374011"/>
            <a:ext cx="3074620" cy="102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株式会社ラクス 「楽楽精算」担当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C2BEA3-7F88-2EC6-5BEB-C3BD09B62413}"/>
              </a:ext>
            </a:extLst>
          </p:cNvPr>
          <p:cNvSpPr txBox="1"/>
          <p:nvPr userDrawn="1"/>
        </p:nvSpPr>
        <p:spPr>
          <a:xfrm>
            <a:off x="1078912" y="6510936"/>
            <a:ext cx="3331163" cy="1371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〒</a:t>
            </a: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151-0051 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東京都渋谷区千駄ヶ谷</a:t>
            </a: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5-27-5 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リンクスクエア新宿 </a:t>
            </a: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7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階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B5049E36-3BB6-8C9C-AC84-323F0502D01C}"/>
              </a:ext>
            </a:extLst>
          </p:cNvPr>
          <p:cNvSpPr txBox="1"/>
          <p:nvPr userDrawn="1"/>
        </p:nvSpPr>
        <p:spPr>
          <a:xfrm>
            <a:off x="10272575" y="6303741"/>
            <a:ext cx="1440000" cy="179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Confidential</a:t>
            </a:r>
            <a:endParaRPr lang="en-GB" sz="800" b="1" spc="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5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6FB9B19-D62A-F42C-4813-EA627032FF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129338"/>
          </a:xfrm>
          <a:solidFill>
            <a:schemeClr val="tx1">
              <a:lumMod val="10000"/>
              <a:lumOff val="90000"/>
            </a:schemeClr>
          </a:solidFill>
        </p:spPr>
        <p:txBody>
          <a:bodyPr tIns="108000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dirty="0"/>
              <a:t>Click to insert picture</a:t>
            </a:r>
            <a:br>
              <a:rPr lang="en-US" dirty="0"/>
            </a:br>
            <a:r>
              <a:rPr lang="en-US" dirty="0"/>
              <a:t>using the Insert tab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9A799F2-6D3F-91E7-6302-9F85008D70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357864"/>
            <a:ext cx="3672000" cy="48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FD14E93-0E8B-3C5D-11F9-536941E17F91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79425" y="2812279"/>
            <a:ext cx="5795963" cy="255293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3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06B834B3-670B-CB4D-0910-5CFECF16B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4" y="2470570"/>
            <a:ext cx="5795963" cy="294664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5C741C-00D7-7DC4-DA03-49595C41C898}"/>
              </a:ext>
            </a:extLst>
          </p:cNvPr>
          <p:cNvSpPr/>
          <p:nvPr userDrawn="1"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5000"/>
              </a:lnSpc>
            </a:pPr>
            <a:endParaRPr lang="en-GB" sz="13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E1A1B1-C19C-F1D8-2883-2E67A7D41A48}"/>
              </a:ext>
            </a:extLst>
          </p:cNvPr>
          <p:cNvGrpSpPr/>
          <p:nvPr userDrawn="1"/>
        </p:nvGrpSpPr>
        <p:grpSpPr>
          <a:xfrm>
            <a:off x="503237" y="6279121"/>
            <a:ext cx="4232665" cy="402792"/>
            <a:chOff x="503237" y="6279121"/>
            <a:chExt cx="4232665" cy="402792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2E96F5E4-7DA7-41A2-FAAD-7A301B3FF0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3237" y="6302379"/>
              <a:ext cx="309321" cy="3600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DFF593-0956-CD83-6AC5-0CA83BA206A7}"/>
                </a:ext>
              </a:extLst>
            </p:cNvPr>
            <p:cNvSpPr txBox="1"/>
            <p:nvPr userDrawn="1"/>
          </p:nvSpPr>
          <p:spPr>
            <a:xfrm>
              <a:off x="1078913" y="6279121"/>
              <a:ext cx="3074620" cy="1025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株式会社ラクス 「楽楽精算」担当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E9B321-D7AE-DC0D-CB1B-0B68B7A806D8}"/>
                </a:ext>
              </a:extLst>
            </p:cNvPr>
            <p:cNvSpPr txBox="1"/>
            <p:nvPr userDrawn="1"/>
          </p:nvSpPr>
          <p:spPr>
            <a:xfrm>
              <a:off x="1078912" y="6416046"/>
              <a:ext cx="3331163" cy="1371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〒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151-0051 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東京都渋谷区千駄ヶ谷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5-27-5 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リンクスクエア新宿 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7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階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12F0BEE-05A9-D8DF-B6B8-A6917C10D407}"/>
                </a:ext>
              </a:extLst>
            </p:cNvPr>
            <p:cNvSpPr txBox="1"/>
            <p:nvPr userDrawn="1"/>
          </p:nvSpPr>
          <p:spPr>
            <a:xfrm>
              <a:off x="1078912" y="6559116"/>
              <a:ext cx="3656990" cy="1227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rakurakuseisan@sales.rakus.co.jp  www.rakurakuseisan.jp</a:t>
              </a:r>
              <a:endParaRPr lang="en-GB" sz="800" spc="0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A89BA8C1-D994-42F6-EC5D-0F81035511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72575" y="6538912"/>
            <a:ext cx="1440000" cy="180000"/>
          </a:xfrm>
        </p:spPr>
        <p:txBody>
          <a:bodyPr/>
          <a:lstStyle>
            <a:lvl1pPr marL="0" indent="0" algn="r">
              <a:buFontTx/>
              <a:buNone/>
              <a:defRPr sz="800" b="0"/>
            </a:lvl1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</a:t>
            </a:r>
            <a:r>
              <a:rPr lang="en-US" dirty="0" err="1"/>
              <a:t>Ver.No</a:t>
            </a:r>
            <a:endParaRPr lang="en-US" dirty="0"/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E43BEE65-C9C3-F2BB-79BC-DA4CF55E69EB}"/>
              </a:ext>
            </a:extLst>
          </p:cNvPr>
          <p:cNvSpPr txBox="1"/>
          <p:nvPr userDrawn="1"/>
        </p:nvSpPr>
        <p:spPr>
          <a:xfrm>
            <a:off x="10272575" y="6303741"/>
            <a:ext cx="1440000" cy="179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Confidential</a:t>
            </a:r>
            <a:endParaRPr lang="en-GB" sz="800" b="1" spc="0" baseline="0" dirty="0">
              <a:solidFill>
                <a:schemeClr val="tx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1D24FC7-006F-8A8B-4650-D63011B624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27200" y="0"/>
            <a:ext cx="5464800" cy="61380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5C02C68D-6676-0330-4AF0-2B24A86453C2}"/>
              </a:ext>
            </a:extLst>
          </p:cNvPr>
          <p:cNvSpPr txBox="1"/>
          <p:nvPr userDrawn="1"/>
        </p:nvSpPr>
        <p:spPr>
          <a:xfrm>
            <a:off x="4767834" y="6277057"/>
            <a:ext cx="3918732" cy="102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03-6675-3811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（</a:t>
            </a:r>
            <a:r>
              <a:rPr lang="zh-TW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東京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）</a:t>
            </a:r>
            <a:r>
              <a:rPr lang="en-US" altLang="zh-TW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    052-218-6937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（</a:t>
            </a:r>
            <a:r>
              <a:rPr lang="zh-TW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名古屋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）    </a:t>
            </a:r>
            <a:r>
              <a:rPr lang="en-US" altLang="zh-TW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011-777-0945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（</a:t>
            </a:r>
            <a:r>
              <a:rPr lang="zh-TW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札幌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）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D5A4BC70-6A68-7F97-E7F7-D0E4D32F29E9}"/>
              </a:ext>
            </a:extLst>
          </p:cNvPr>
          <p:cNvSpPr txBox="1"/>
          <p:nvPr userDrawn="1"/>
        </p:nvSpPr>
        <p:spPr>
          <a:xfrm>
            <a:off x="4767836" y="6450001"/>
            <a:ext cx="3918730" cy="1227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06-76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５６</a:t>
            </a: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-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６１００（大阪）</a:t>
            </a: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    092-688-0220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（福岡）　　　 </a:t>
            </a: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082-909-2689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（広島）</a:t>
            </a:r>
            <a:endParaRPr lang="en-GB" sz="800" spc="0" baseline="0" dirty="0">
              <a:solidFill>
                <a:schemeClr val="tx1"/>
              </a:solidFill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37239ED1-247B-F9DE-3596-9F484E2A1886}"/>
              </a:ext>
            </a:extLst>
          </p:cNvPr>
          <p:cNvSpPr txBox="1"/>
          <p:nvPr userDrawn="1"/>
        </p:nvSpPr>
        <p:spPr>
          <a:xfrm>
            <a:off x="4767834" y="6606032"/>
            <a:ext cx="1440000" cy="112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spc="0" baseline="0" dirty="0">
                <a:solidFill>
                  <a:schemeClr val="tx1"/>
                </a:solidFill>
              </a:rPr>
              <a:t>受付時間 平日</a:t>
            </a:r>
            <a:r>
              <a:rPr lang="en-US" altLang="ja-JP" sz="800" spc="0" baseline="0" dirty="0">
                <a:solidFill>
                  <a:schemeClr val="tx1"/>
                </a:solidFill>
              </a:rPr>
              <a:t>9:30〜18:00</a:t>
            </a:r>
            <a:endParaRPr lang="en-GB" sz="800" spc="0" baseline="0" dirty="0">
              <a:solidFill>
                <a:schemeClr val="tx1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6224649-0C8E-9111-7928-C7D425605ACB}"/>
              </a:ext>
            </a:extLst>
          </p:cNvPr>
          <p:cNvSpPr txBox="1"/>
          <p:nvPr userDrawn="1"/>
        </p:nvSpPr>
        <p:spPr>
          <a:xfrm>
            <a:off x="8792147" y="6277057"/>
            <a:ext cx="3918730" cy="1227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050-6865-4382</a:t>
            </a:r>
            <a:r>
              <a:rPr lang="ja-JP" altLang="en-US" sz="800" b="0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（新潟）</a:t>
            </a:r>
            <a:endParaRPr lang="en-GB" sz="800" spc="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32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タイトル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6FB9B19-D62A-F42C-4813-EA627032FF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129338"/>
          </a:xfrm>
          <a:solidFill>
            <a:schemeClr val="tx1">
              <a:lumMod val="10000"/>
              <a:lumOff val="90000"/>
            </a:schemeClr>
          </a:solidFill>
        </p:spPr>
        <p:txBody>
          <a:bodyPr tIns="108000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r>
              <a:rPr lang="en-US" dirty="0"/>
              <a:t>Click to insert picture</a:t>
            </a:r>
            <a:br>
              <a:rPr lang="en-US" dirty="0"/>
            </a:br>
            <a:r>
              <a:rPr lang="en-US" dirty="0"/>
              <a:t>using the Insert tab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9A799F2-6D3F-91E7-6302-9F85008D70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357864"/>
            <a:ext cx="3672000" cy="48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FD14E93-0E8B-3C5D-11F9-536941E17F91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79425" y="2812279"/>
            <a:ext cx="5795963" cy="255293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3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06B834B3-670B-CB4D-0910-5CFECF16B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4" y="2470570"/>
            <a:ext cx="5795963" cy="294664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5C741C-00D7-7DC4-DA03-49595C41C898}"/>
              </a:ext>
            </a:extLst>
          </p:cNvPr>
          <p:cNvSpPr/>
          <p:nvPr userDrawn="1"/>
        </p:nvSpPr>
        <p:spPr>
          <a:xfrm>
            <a:off x="0" y="6138000"/>
            <a:ext cx="12192000" cy="720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5000"/>
              </a:lnSpc>
            </a:pPr>
            <a:endParaRPr lang="en-GB" sz="13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E1A1B1-C19C-F1D8-2883-2E67A7D41A48}"/>
              </a:ext>
            </a:extLst>
          </p:cNvPr>
          <p:cNvGrpSpPr/>
          <p:nvPr userDrawn="1"/>
        </p:nvGrpSpPr>
        <p:grpSpPr>
          <a:xfrm>
            <a:off x="503237" y="6279121"/>
            <a:ext cx="4155027" cy="417150"/>
            <a:chOff x="503237" y="6279121"/>
            <a:chExt cx="4155027" cy="417150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2E96F5E4-7DA7-41A2-FAAD-7A301B3FF0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3237" y="6302379"/>
              <a:ext cx="309321" cy="3600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DFF593-0956-CD83-6AC5-0CA83BA206A7}"/>
                </a:ext>
              </a:extLst>
            </p:cNvPr>
            <p:cNvSpPr txBox="1"/>
            <p:nvPr userDrawn="1"/>
          </p:nvSpPr>
          <p:spPr>
            <a:xfrm>
              <a:off x="1078913" y="6279121"/>
              <a:ext cx="3074620" cy="1025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株式会社ラクス 「楽楽精算」担当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E9B321-D7AE-DC0D-CB1B-0B68B7A806D8}"/>
                </a:ext>
              </a:extLst>
            </p:cNvPr>
            <p:cNvSpPr txBox="1"/>
            <p:nvPr userDrawn="1"/>
          </p:nvSpPr>
          <p:spPr>
            <a:xfrm>
              <a:off x="1078912" y="6416046"/>
              <a:ext cx="3331163" cy="1371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〒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151-0051 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東京都渋谷区千駄ヶ谷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5-27-5 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リンクスクエア新宿 </a:t>
              </a: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7</a:t>
              </a:r>
              <a:r>
                <a:rPr lang="ja-JP" altLang="en-US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階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12F0BEE-05A9-D8DF-B6B8-A6917C10D407}"/>
                </a:ext>
              </a:extLst>
            </p:cNvPr>
            <p:cNvSpPr txBox="1"/>
            <p:nvPr userDrawn="1"/>
          </p:nvSpPr>
          <p:spPr>
            <a:xfrm>
              <a:off x="1078912" y="6559117"/>
              <a:ext cx="3579352" cy="1371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800" b="0" i="0" u="none" strike="noStrike" spc="0" baseline="0" dirty="0">
                  <a:solidFill>
                    <a:schemeClr val="tx1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rakurakuseisan@sales.rakus.co.jp  www.rakurakuseisan.jp</a:t>
              </a:r>
              <a:endParaRPr lang="en-GB" sz="800" spc="0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A89BA8C1-D994-42F6-EC5D-0F81035511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72575" y="6538912"/>
            <a:ext cx="1440000" cy="180000"/>
          </a:xfrm>
        </p:spPr>
        <p:txBody>
          <a:bodyPr/>
          <a:lstStyle>
            <a:lvl1pPr marL="0" indent="0" algn="r">
              <a:buFontTx/>
              <a:buNone/>
              <a:defRPr sz="800" b="0"/>
            </a:lvl1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</a:t>
            </a:r>
            <a:r>
              <a:rPr lang="en-US" dirty="0" err="1"/>
              <a:t>Ver.No</a:t>
            </a:r>
            <a:endParaRPr lang="en-US" dirty="0"/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E43BEE65-C9C3-F2BB-79BC-DA4CF55E69EB}"/>
              </a:ext>
            </a:extLst>
          </p:cNvPr>
          <p:cNvSpPr txBox="1"/>
          <p:nvPr userDrawn="1"/>
        </p:nvSpPr>
        <p:spPr>
          <a:xfrm>
            <a:off x="10272575" y="6303741"/>
            <a:ext cx="1440000" cy="179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u="none" strike="noStrike" spc="0" baseline="0" dirty="0">
                <a:solidFill>
                  <a:schemeClr val="tx1"/>
                </a:solidFill>
                <a:latin typeface="BIZ UDPGothic" panose="020B0400000000000000" pitchFamily="34" charset="-128"/>
                <a:ea typeface="BIZ UDPGothic" panose="020B0400000000000000" pitchFamily="34" charset="-128"/>
              </a:rPr>
              <a:t>Confidential</a:t>
            </a:r>
            <a:endParaRPr lang="en-GB" sz="800" b="1" spc="0" baseline="0" dirty="0">
              <a:solidFill>
                <a:schemeClr val="tx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1D24FC7-006F-8A8B-4650-D63011B624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27200" y="0"/>
            <a:ext cx="5464800" cy="61380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964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1B3E7D21-4073-5814-03E9-A2D3E5CE8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0"/>
            <a:ext cx="5918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3AAC68-24D6-5FF7-BD6E-75EA2B51B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83890"/>
            <a:ext cx="6696000" cy="793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目次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9E476-A5D7-554D-EE38-3D6FF8F8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04CD21-305B-A5B6-8981-ECE00D6D4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1313104"/>
            <a:ext cx="6696627" cy="4492384"/>
          </a:xfrm>
        </p:spPr>
        <p:txBody>
          <a:bodyPr tIns="0"/>
          <a:lstStyle>
            <a:lvl1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1pPr>
            <a:lvl2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2pPr>
            <a:lvl3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3pPr>
            <a:lvl4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4pPr>
            <a:lvl5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5pPr>
            <a:lvl6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6pPr>
            <a:lvl7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7pPr>
            <a:lvl8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8pPr>
            <a:lvl9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9182D65-89EA-23C5-0142-30C778FC68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4273" y="356640"/>
            <a:ext cx="1357200" cy="4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6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orient="horz" pos="822" userDrawn="1">
          <p15:clr>
            <a:srgbClr val="A4A3A4"/>
          </p15:clr>
        </p15:guide>
        <p15:guide id="4" orient="horz" pos="3657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AC68-24D6-5FF7-BD6E-75EA2B51B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80093"/>
            <a:ext cx="6411705" cy="793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目次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9E476-A5D7-554D-EE38-3D6FF8F8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04CD21-305B-A5B6-8981-ECE00D6D4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313104"/>
            <a:ext cx="11233150" cy="4492384"/>
          </a:xfrm>
        </p:spPr>
        <p:txBody>
          <a:bodyPr tIns="0" numCol="2" spcCol="360000"/>
          <a:lstStyle>
            <a:lvl1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1pPr>
            <a:lvl2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2pPr>
            <a:lvl3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3pPr>
            <a:lvl4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4pPr>
            <a:lvl5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5pPr>
            <a:lvl6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6pPr>
            <a:lvl7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7pPr>
            <a:lvl8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8pPr>
            <a:lvl9pPr marL="432000" indent="-3960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3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5"/>
            <a:r>
              <a:rPr lang="en-GB" noProof="0" dirty="0"/>
              <a:t>96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  <a:p>
            <a:pPr lvl="8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6729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orient="horz" pos="822" userDrawn="1">
          <p15:clr>
            <a:srgbClr val="A4A3A4"/>
          </p15:clr>
        </p15:guide>
        <p15:guide id="4" orient="horz" pos="3657" userDrawn="1">
          <p15:clr>
            <a:srgbClr val="A4A3A4"/>
          </p15:clr>
        </p15:guide>
        <p15:guide id="5" pos="3727" userDrawn="1">
          <p15:clr>
            <a:srgbClr val="A4A3A4"/>
          </p15:clr>
        </p15:guide>
        <p15:guide id="6" pos="3953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１コラ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3B531-D261-13B3-E426-04329113A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2C86-874E-1B04-832F-0B1EBC176E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9424" y="1376361"/>
            <a:ext cx="11233149" cy="4932363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0608E-F247-698E-C11E-6F24EFFF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99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A4A3A4"/>
          </p15:clr>
        </p15:guide>
        <p15:guide id="2" pos="3953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２コラム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3B531-D261-13B3-E426-04329113A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2C86-874E-1B04-832F-0B1EBC176E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9425" y="1376362"/>
            <a:ext cx="5437188" cy="4932363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BA9DF-15B4-8FDA-276E-91F71B71B7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7" y="1376361"/>
            <a:ext cx="5437187" cy="4932363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0608E-F247-698E-C11E-6F24EFFF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262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A4A3A4"/>
          </p15:clr>
        </p15:guide>
        <p15:guide id="2" pos="3953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867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２コラム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7">
            <a:extLst>
              <a:ext uri="{FF2B5EF4-FFF2-40B4-BE49-F238E27FC236}">
                <a16:creationId xmlns:a16="http://schemas.microsoft.com/office/drawing/2014/main" id="{08D99CE0-11F9-78C4-9704-5013E4E3E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05700" y="0"/>
            <a:ext cx="4686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43B531-D261-13B3-E426-04329113A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2C86-874E-1B04-832F-0B1EBC176E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9425" y="1376361"/>
            <a:ext cx="5437188" cy="4932363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BA9DF-15B4-8FDA-276E-91F71B71B7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7" y="1376361"/>
            <a:ext cx="5437187" cy="4932363"/>
          </a:xfrm>
        </p:spPr>
        <p:txBody>
          <a:bodyPr/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0608E-F247-698E-C11E-6F24EFFF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18FAE0-C72A-0342-C94F-290CD1A0A0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4273" y="356640"/>
            <a:ext cx="1357200" cy="4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61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A4A3A4"/>
          </p15:clr>
        </p15:guide>
        <p15:guide id="2" pos="3953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6A2220-834C-31CB-AD11-EE1B9A27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60000"/>
            <a:ext cx="9507855" cy="793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B69E6-F0CB-286D-29B7-96C297D88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376363"/>
            <a:ext cx="11233150" cy="4800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Level 1 (Mark the text and click TAB for next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FB6F0-3FCC-01C1-6126-24C531D0A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70653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3BD0-38CF-D766-566B-89E011205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706534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2C5DA-A488-6930-9335-93F1D021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4618" y="6510664"/>
            <a:ext cx="877957" cy="16164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D8A28372-6A5A-4399-8FC5-CCF396CD498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Logo name">
            <a:extLst>
              <a:ext uri="{FF2B5EF4-FFF2-40B4-BE49-F238E27FC236}">
                <a16:creationId xmlns:a16="http://schemas.microsoft.com/office/drawing/2014/main" id="{122119FB-BFB9-C986-FBDE-DE8CB945732B}"/>
              </a:ext>
            </a:extLst>
          </p:cNvPr>
          <p:cNvSpPr txBox="1"/>
          <p:nvPr userDrawn="1"/>
        </p:nvSpPr>
        <p:spPr>
          <a:xfrm>
            <a:off x="503235" y="6486525"/>
            <a:ext cx="2597513" cy="1857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600" dirty="0">
                <a:solidFill>
                  <a:schemeClr val="tx1"/>
                </a:solidFill>
              </a:rPr>
              <a:t>©️ RAKUS Co., Ltd. All Rights Reserved.</a:t>
            </a:r>
            <a:endParaRPr lang="en-GB" sz="600" dirty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927681F-9D63-7115-C679-441E62135B8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34273" y="356640"/>
            <a:ext cx="1357200" cy="4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1" r:id="rId3"/>
    <p:sldLayoutId id="2147483677" r:id="rId4"/>
    <p:sldLayoutId id="2147483650" r:id="rId5"/>
    <p:sldLayoutId id="2147483663" r:id="rId6"/>
    <p:sldLayoutId id="2147483652" r:id="rId7"/>
    <p:sldLayoutId id="2147483675" r:id="rId8"/>
    <p:sldLayoutId id="2147483664" r:id="rId9"/>
    <p:sldLayoutId id="2147483665" r:id="rId10"/>
    <p:sldLayoutId id="2147483678" r:id="rId11"/>
    <p:sldLayoutId id="2147483679" r:id="rId12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kumimoji="1" sz="2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35000"/>
        </a:lnSpc>
        <a:spcBef>
          <a:spcPts val="0"/>
        </a:spcBef>
        <a:buFont typeface="BIZ UDPGothic" panose="020B0400000000000000" pitchFamily="34" charset="-128"/>
        <a:buChar char="—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35000"/>
        </a:lnSpc>
        <a:spcBef>
          <a:spcPts val="0"/>
        </a:spcBef>
        <a:buFont typeface="BIZ UDPGothic" panose="020B0400000000000000" pitchFamily="34" charset="-128"/>
        <a:buChar char="—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35000"/>
        </a:lnSpc>
        <a:spcBef>
          <a:spcPts val="0"/>
        </a:spcBef>
        <a:buFont typeface="BIZ UDPGothic" panose="020B0400000000000000" pitchFamily="34" charset="-128"/>
        <a:buChar char="—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35000"/>
        </a:lnSpc>
        <a:spcBef>
          <a:spcPts val="0"/>
        </a:spcBef>
        <a:buFontTx/>
        <a:buNone/>
        <a:defRPr kumimoji="1" sz="13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35000"/>
        </a:lnSpc>
        <a:spcBef>
          <a:spcPts val="0"/>
        </a:spcBef>
        <a:buFontTx/>
        <a:buNone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35000"/>
        </a:lnSpc>
        <a:spcBef>
          <a:spcPts val="0"/>
        </a:spcBef>
        <a:buFontTx/>
        <a:buNone/>
        <a:defRPr kumimoji="1" sz="23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35000"/>
        </a:lnSpc>
        <a:spcBef>
          <a:spcPts val="0"/>
        </a:spcBef>
        <a:buFontTx/>
        <a:buNone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kumimoji="1" sz="53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360000" algn="l" defTabSz="914400" rtl="0" eaLnBrk="1" latinLnBrk="0" hangingPunct="1">
        <a:lnSpc>
          <a:spcPct val="135000"/>
        </a:lnSpc>
        <a:spcBef>
          <a:spcPts val="0"/>
        </a:spcBef>
        <a:buFont typeface="BIZ UDPGothic" panose="020B0400000000000000" pitchFamily="34" charset="-128"/>
        <a:buChar char="—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A4A3A4"/>
          </p15:clr>
        </p15:guide>
        <p15:guide id="3" pos="737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kurakuseisan.jp/environment/index.php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jp.co.rakus.rakurakuseisan&amp;hl=ja" TargetMode="External"/><Relationship Id="rId2" Type="http://schemas.openxmlformats.org/officeDocument/2006/relationships/hyperlink" Target="https://apps.apple.com/us/app/%E6%A5%BD%E6%A5%BD%E7%B2%BE%E7%AE%97/id1352852886?l=ja&amp;ls=1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FB0CE-A864-5A77-E66D-99EEF7B6E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A4DBCF-8C10-D344-A3AC-B2EA593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承認者向けマニュアル　作成・修正素材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6BC0A5-4FE4-C988-56CB-8B07436E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1</a:t>
            </a:fld>
            <a:endParaRPr lang="en-GB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76990BD-9432-42F3-37B2-0943FFE4A0A7}"/>
              </a:ext>
            </a:extLst>
          </p:cNvPr>
          <p:cNvSpPr txBox="1">
            <a:spLocks/>
          </p:cNvSpPr>
          <p:nvPr/>
        </p:nvSpPr>
        <p:spPr>
          <a:xfrm>
            <a:off x="6494032" y="3348754"/>
            <a:ext cx="1310890" cy="388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強調したい文字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732A122E-1B40-3205-4C51-CF06AC91388B}"/>
              </a:ext>
            </a:extLst>
          </p:cNvPr>
          <p:cNvSpPr txBox="1">
            <a:spLocks/>
          </p:cNvSpPr>
          <p:nvPr/>
        </p:nvSpPr>
        <p:spPr>
          <a:xfrm>
            <a:off x="7795856" y="3348754"/>
            <a:ext cx="2271422" cy="388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強調したい文字強調したい文字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B3A7FD01-16B1-9DB1-FFCA-3363ACE87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858" y="2055710"/>
            <a:ext cx="4246372" cy="4496499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フレーム</a:t>
            </a:r>
            <a:r>
              <a:rPr lang="ja-JP" altLang="en-US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br>
              <a:rPr lang="en-US" altLang="ja-JP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1.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番号なし　　　　　　　　　　　　　　　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2.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番号あり　　　　　　　　　　　　　　 </a:t>
            </a:r>
            <a:b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3.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破線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見出し</a:t>
            </a:r>
            <a:endParaRPr lang="en-US" altLang="ja-JP" b="1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br>
              <a:rPr lang="en-US" altLang="ja-JP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en-US" altLang="ja-JP" b="1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b="1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br>
              <a:rPr lang="en-US" altLang="ja-JP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br>
              <a:rPr lang="en-US" altLang="ja-JP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b="1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539BCE1-CE2D-6F67-33CB-001F667319C8}"/>
              </a:ext>
            </a:extLst>
          </p:cNvPr>
          <p:cNvSpPr/>
          <p:nvPr/>
        </p:nvSpPr>
        <p:spPr>
          <a:xfrm>
            <a:off x="483858" y="1397663"/>
            <a:ext cx="8425657" cy="539793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US" altLang="ja-JP" sz="1400" b="1" dirty="0">
                <a:solidFill>
                  <a:schemeClr val="tx1"/>
                </a:solidFill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</a:rPr>
              <a:t>マニュアル作成者様へ</a:t>
            </a:r>
            <a:r>
              <a:rPr lang="en-US" altLang="ja-JP" sz="1400" b="1" dirty="0">
                <a:solidFill>
                  <a:schemeClr val="tx1"/>
                </a:solidFill>
              </a:rPr>
              <a:t>】</a:t>
            </a:r>
            <a:r>
              <a:rPr lang="ja-JP" altLang="en-US" sz="1400" b="1" dirty="0">
                <a:solidFill>
                  <a:schemeClr val="tx1"/>
                </a:solidFill>
              </a:rPr>
              <a:t>　配布時にはこのページを削除してから、配布してください。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7781A50D-8532-E678-3674-367B51F7CAF1}"/>
              </a:ext>
            </a:extLst>
          </p:cNvPr>
          <p:cNvSpPr txBox="1">
            <a:spLocks/>
          </p:cNvSpPr>
          <p:nvPr/>
        </p:nvSpPr>
        <p:spPr>
          <a:xfrm>
            <a:off x="793292" y="5072613"/>
            <a:ext cx="3911609" cy="11792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117EC7"/>
              </a:buClr>
              <a:buFont typeface="Arial" panose="020B0604020202020204" pitchFamily="34" charset="0"/>
              <a:buChar char="•"/>
              <a:defRPr kumimoji="1" sz="1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 タイトル</a:t>
            </a:r>
            <a:br>
              <a:rPr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説明文説明文説明文説明文説明文説明文説明文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 タイトル</a:t>
            </a:r>
            <a:b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説明文説明文説明文説明文説明文説明文説明文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9031612-3949-66E8-51CB-660C6F1D74E6}"/>
              </a:ext>
            </a:extLst>
          </p:cNvPr>
          <p:cNvSpPr txBox="1"/>
          <p:nvPr/>
        </p:nvSpPr>
        <p:spPr>
          <a:xfrm>
            <a:off x="878889" y="4709757"/>
            <a:ext cx="369716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30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見出し文字　</a:t>
            </a:r>
            <a:endParaRPr lang="ja-JP" altLang="en-US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0536A02-2FCE-5E8A-84F3-1DEB77626CC1}"/>
              </a:ext>
            </a:extLst>
          </p:cNvPr>
          <p:cNvSpPr/>
          <p:nvPr/>
        </p:nvSpPr>
        <p:spPr>
          <a:xfrm>
            <a:off x="793293" y="2622467"/>
            <a:ext cx="1575019" cy="42655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26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F2FBDD5-6238-763E-9529-767810D29EFE}"/>
              </a:ext>
            </a:extLst>
          </p:cNvPr>
          <p:cNvSpPr/>
          <p:nvPr/>
        </p:nvSpPr>
        <p:spPr>
          <a:xfrm>
            <a:off x="2833934" y="2622467"/>
            <a:ext cx="1575019" cy="42655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00" dirty="0">
                <a:solidFill>
                  <a:schemeClr val="tx1"/>
                </a:solidFill>
                <a:ea typeface="Meiryo UI" panose="020B0604030504040204" pitchFamily="50" charset="-128"/>
              </a:rPr>
              <a:t>①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F9F086C-0498-B9AA-7D22-B6792E98DA87}"/>
              </a:ext>
            </a:extLst>
          </p:cNvPr>
          <p:cNvSpPr/>
          <p:nvPr/>
        </p:nvSpPr>
        <p:spPr>
          <a:xfrm>
            <a:off x="793293" y="3536975"/>
            <a:ext cx="1575019" cy="426559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00" dirty="0">
              <a:solidFill>
                <a:schemeClr val="tx1"/>
              </a:solidFill>
              <a:ea typeface="Meiryo UI" panose="020B0604030504040204" pitchFamily="50" charset="-128"/>
            </a:endParaRP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2F1D6E6D-08D5-7C73-6675-E3FCD7BBF723}"/>
              </a:ext>
            </a:extLst>
          </p:cNvPr>
          <p:cNvSpPr txBox="1">
            <a:spLocks/>
          </p:cNvSpPr>
          <p:nvPr/>
        </p:nvSpPr>
        <p:spPr>
          <a:xfrm>
            <a:off x="6293538" y="2055710"/>
            <a:ext cx="4231471" cy="4496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</a:t>
            </a:r>
            <a:r>
              <a:rPr lang="ja-JP" altLang="en-US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br>
              <a:rPr lang="en-US" altLang="ja-JP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b="1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強調文字</a:t>
            </a:r>
            <a:br>
              <a:rPr lang="en-US" altLang="ja-JP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b="1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5B45B00-DECB-5188-C6D9-3BA1B8A379CE}"/>
              </a:ext>
            </a:extLst>
          </p:cNvPr>
          <p:cNvSpPr/>
          <p:nvPr/>
        </p:nvSpPr>
        <p:spPr>
          <a:xfrm>
            <a:off x="6588759" y="3614806"/>
            <a:ext cx="939131" cy="2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01D1055-DE63-9E6D-485E-80D08B1E87F8}"/>
              </a:ext>
            </a:extLst>
          </p:cNvPr>
          <p:cNvSpPr/>
          <p:nvPr/>
        </p:nvSpPr>
        <p:spPr>
          <a:xfrm>
            <a:off x="7880000" y="3605928"/>
            <a:ext cx="1934561" cy="2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A9C0384-D25D-96CF-486B-691411DCC342}"/>
              </a:ext>
            </a:extLst>
          </p:cNvPr>
          <p:cNvSpPr txBox="1"/>
          <p:nvPr/>
        </p:nvSpPr>
        <p:spPr>
          <a:xfrm>
            <a:off x="6278972" y="2316549"/>
            <a:ext cx="4247229" cy="25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https://○○○○○.rakurakuseisan.jp/●●●●●●</a:t>
            </a:r>
            <a:r>
              <a:rPr lang="en-US" altLang="ja-JP" sz="1050" b="1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endParaRPr lang="en-US" altLang="ja-JP" sz="1050" b="0" i="0" u="sng" strike="noStrike" cap="none" dirty="0">
              <a:solidFill>
                <a:schemeClr val="tx2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/>
              <a:sym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04212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1203C-B70E-36A9-B044-59E550E17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E91B19-4999-31F3-36D5-EB0A73D5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2-4. </a:t>
            </a:r>
            <a:r>
              <a:rPr lang="ja-JP" altLang="en-US" dirty="0"/>
              <a:t>スマートフォンアプリ</a:t>
            </a:r>
            <a:r>
              <a:rPr lang="en-US" altLang="ja-JP" dirty="0"/>
              <a:t>:QR</a:t>
            </a:r>
            <a:r>
              <a:rPr lang="ja-JP" altLang="en-US" dirty="0"/>
              <a:t>コードによる「楽楽精算」</a:t>
            </a:r>
            <a:r>
              <a:rPr lang="en-US" altLang="ja-JP" dirty="0"/>
              <a:t>URL</a:t>
            </a:r>
            <a:r>
              <a:rPr lang="ja-JP" altLang="en-US" dirty="0"/>
              <a:t>の入力方法</a:t>
            </a:r>
            <a:endParaRPr kumimoji="1" lang="ja-JP" altLang="en-US" dirty="0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FDD5E865-941A-31B1-41CB-DCFD4EFC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10</a:t>
            </a:fld>
            <a:endParaRPr lang="en-GB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49F5FDA-F8FA-8F6A-C284-CFC9BF099F03}"/>
              </a:ext>
            </a:extLst>
          </p:cNvPr>
          <p:cNvSpPr/>
          <p:nvPr/>
        </p:nvSpPr>
        <p:spPr>
          <a:xfrm>
            <a:off x="482285" y="1381537"/>
            <a:ext cx="11230290" cy="4927187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1600" b="1" dirty="0">
                <a:solidFill>
                  <a:schemeClr val="tx1"/>
                </a:solidFill>
              </a:rPr>
              <a:t>【</a:t>
            </a:r>
            <a:r>
              <a:rPr lang="ja-JP" altLang="ja-JP" sz="1600" b="1" dirty="0">
                <a:solidFill>
                  <a:schemeClr val="tx1"/>
                </a:solidFill>
              </a:rPr>
              <a:t>マニュアル作成者様</a:t>
            </a:r>
            <a:r>
              <a:rPr lang="ja-JP" altLang="en-US" sz="1600" b="1" dirty="0">
                <a:solidFill>
                  <a:schemeClr val="tx1"/>
                </a:solidFill>
              </a:rPr>
              <a:t>・管理者様へ</a:t>
            </a:r>
            <a:r>
              <a:rPr lang="en-US" altLang="ja-JP" sz="1600" b="1" dirty="0">
                <a:solidFill>
                  <a:schemeClr val="tx1"/>
                </a:solidFill>
              </a:rPr>
              <a:t>】</a:t>
            </a:r>
            <a:r>
              <a:rPr lang="ja-JP" altLang="en-US" sz="1600" b="1" dirty="0">
                <a:solidFill>
                  <a:schemeClr val="tx1"/>
                </a:solidFill>
              </a:rPr>
              <a:t>　配布時には本ページは削除して配布してください。</a:t>
            </a:r>
            <a:br>
              <a:rPr lang="en-US" altLang="ja-JP" sz="1300" b="1" dirty="0">
                <a:solidFill>
                  <a:schemeClr val="tx1"/>
                </a:solidFill>
              </a:rPr>
            </a:br>
            <a:r>
              <a:rPr lang="ja-JP" altLang="en-US" sz="1300" b="1" dirty="0">
                <a:solidFill>
                  <a:schemeClr val="tx1"/>
                </a:solidFill>
              </a:rPr>
              <a:t>■管理者様向け：</a:t>
            </a:r>
            <a:r>
              <a:rPr lang="en-US" altLang="ja-JP" sz="1300" b="1" dirty="0">
                <a:solidFill>
                  <a:schemeClr val="tx1"/>
                </a:solidFill>
              </a:rPr>
              <a:t>QR</a:t>
            </a:r>
            <a:r>
              <a:rPr lang="ja-JP" altLang="en-US" sz="1300" b="1" dirty="0">
                <a:solidFill>
                  <a:schemeClr val="tx1"/>
                </a:solidFill>
              </a:rPr>
              <a:t>コードのダウンロード方法</a:t>
            </a:r>
            <a:endParaRPr lang="en-US" altLang="ja-JP" sz="13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100" dirty="0">
                <a:solidFill>
                  <a:schemeClr val="tx1"/>
                </a:solidFill>
              </a:rPr>
              <a:t>　　管理者は、「管理」タブ </a:t>
            </a:r>
            <a:r>
              <a:rPr lang="en-US" altLang="ja-JP" sz="1100" dirty="0">
                <a:solidFill>
                  <a:schemeClr val="tx1"/>
                </a:solidFill>
              </a:rPr>
              <a:t>&gt; </a:t>
            </a:r>
            <a:r>
              <a:rPr lang="ja-JP" altLang="en-US" sz="1100" dirty="0">
                <a:solidFill>
                  <a:schemeClr val="tx1"/>
                </a:solidFill>
              </a:rPr>
              <a:t>「セキュリティ」タブ </a:t>
            </a:r>
            <a:r>
              <a:rPr lang="en-US" altLang="ja-JP" sz="1100" dirty="0">
                <a:solidFill>
                  <a:schemeClr val="tx1"/>
                </a:solidFill>
              </a:rPr>
              <a:t>&gt; </a:t>
            </a:r>
            <a:r>
              <a:rPr lang="ja-JP" altLang="en-US" sz="1100" dirty="0">
                <a:solidFill>
                  <a:schemeClr val="tx1"/>
                </a:solidFill>
              </a:rPr>
              <a:t>スマートフォン設定から</a:t>
            </a:r>
            <a:r>
              <a:rPr lang="en-US" altLang="ja-JP" sz="1100" dirty="0">
                <a:solidFill>
                  <a:schemeClr val="tx1"/>
                </a:solidFill>
              </a:rPr>
              <a:t>QR</a:t>
            </a:r>
            <a:r>
              <a:rPr lang="ja-JP" altLang="en-US" sz="1100" dirty="0">
                <a:solidFill>
                  <a:schemeClr val="tx1"/>
                </a:solidFill>
              </a:rPr>
              <a:t>コードをダウンロードできます。　　　</a:t>
            </a:r>
            <a:r>
              <a:rPr lang="en-US" altLang="ja-JP" sz="1000" dirty="0">
                <a:solidFill>
                  <a:schemeClr val="tx1"/>
                </a:solidFill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</a:rPr>
              <a:t>ＱＲコードはデンソーウェーブの登録商標です</a:t>
            </a:r>
          </a:p>
          <a:p>
            <a:pPr>
              <a:lnSpc>
                <a:spcPct val="150000"/>
              </a:lnSpc>
            </a:pPr>
            <a:endParaRPr lang="en-US" altLang="ja-JP" sz="1000" dirty="0">
              <a:solidFill>
                <a:schemeClr val="tx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F36950E-8306-230B-A92F-26AA8E9B4702}"/>
              </a:ext>
            </a:extLst>
          </p:cNvPr>
          <p:cNvGrpSpPr/>
          <p:nvPr/>
        </p:nvGrpSpPr>
        <p:grpSpPr>
          <a:xfrm>
            <a:off x="581871" y="2553652"/>
            <a:ext cx="5208253" cy="3729454"/>
            <a:chOff x="3971109" y="3047601"/>
            <a:chExt cx="4814116" cy="3447227"/>
          </a:xfrm>
        </p:grpSpPr>
        <p:pic>
          <p:nvPicPr>
            <p:cNvPr id="5" name="図 4" descr="グラフィカル ユーザー インターフェイス が含まれている画像&#10;&#10;自動的に生成された説明">
              <a:extLst>
                <a:ext uri="{FF2B5EF4-FFF2-40B4-BE49-F238E27FC236}">
                  <a16:creationId xmlns:a16="http://schemas.microsoft.com/office/drawing/2014/main" id="{FDD2459B-3B8A-1C73-80EC-F3C750553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1109" y="3047601"/>
              <a:ext cx="4814116" cy="3447227"/>
            </a:xfrm>
            <a:prstGeom prst="rect">
              <a:avLst/>
            </a:prstGeom>
            <a:ln w="12700">
              <a:solidFill>
                <a:srgbClr val="D2D2D2"/>
              </a:solidFill>
            </a:ln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9B5F4E11-8A27-5E09-F733-C176FE020E5B}"/>
                </a:ext>
              </a:extLst>
            </p:cNvPr>
            <p:cNvSpPr/>
            <p:nvPr/>
          </p:nvSpPr>
          <p:spPr>
            <a:xfrm>
              <a:off x="5028706" y="3212912"/>
              <a:ext cx="553488" cy="238624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90000" rIns="90000" bIns="90000" rtlCol="0" anchor="ctr"/>
            <a:lstStyle/>
            <a:p>
              <a:pPr algn="ctr">
                <a:lnSpc>
                  <a:spcPct val="135000"/>
                </a:lnSpc>
              </a:pPr>
              <a:endParaRPr kumimoji="1" lang="ja-JP" alt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2C970814-A3CC-9BDD-3AF5-C1EC8A32FC8A}"/>
                </a:ext>
              </a:extLst>
            </p:cNvPr>
            <p:cNvSpPr/>
            <p:nvPr/>
          </p:nvSpPr>
          <p:spPr>
            <a:xfrm>
              <a:off x="5834742" y="5607477"/>
              <a:ext cx="836023" cy="233576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90000" rIns="90000" bIns="90000" rtlCol="0" anchor="ctr"/>
            <a:lstStyle/>
            <a:p>
              <a:pPr algn="ctr">
                <a:lnSpc>
                  <a:spcPct val="135000"/>
                </a:lnSpc>
              </a:pPr>
              <a:endParaRPr kumimoji="1" lang="ja-JP" altLang="en-US" sz="1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64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28F2B-6416-396D-3288-94898992B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A5A8C2-8277-C571-C331-EB96CC04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2-5.</a:t>
            </a:r>
            <a:r>
              <a:rPr lang="ja-JP" altLang="en-US" dirty="0"/>
              <a:t> </a:t>
            </a:r>
            <a:r>
              <a:rPr lang="en-US" altLang="ja-JP" dirty="0"/>
              <a:t>TOP</a:t>
            </a:r>
            <a:r>
              <a:rPr lang="ja-JP" altLang="en-US" dirty="0"/>
              <a:t>画面（ログイン成功画面）</a:t>
            </a:r>
            <a:endParaRPr kumimoji="1" lang="ja-JP" altLang="en-US" dirty="0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58DD7169-D85A-BC81-0F66-49856A6BD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11</a:t>
            </a:fld>
            <a:endParaRPr lang="en-GB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6C0B825-F92C-4C88-C0A1-2A3F1D578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701" y="1866805"/>
            <a:ext cx="5330109" cy="3659691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352772C-F4C5-E07C-9320-95325034A809}"/>
              </a:ext>
            </a:extLst>
          </p:cNvPr>
          <p:cNvSpPr txBox="1">
            <a:spLocks/>
          </p:cNvSpPr>
          <p:nvPr/>
        </p:nvSpPr>
        <p:spPr>
          <a:xfrm>
            <a:off x="498456" y="1743076"/>
            <a:ext cx="5416844" cy="3298707"/>
          </a:xfrm>
          <a:prstGeom prst="rect">
            <a:avLst/>
          </a:prstGeom>
        </p:spPr>
        <p:txBody>
          <a:bodyPr vert="horz" lIns="144000" tIns="0" rIns="180000" bIns="0" rtlCol="0" anchor="t" anchorCtr="0">
            <a:normAutofit/>
          </a:bodyPr>
          <a:lstStyle>
            <a:lvl1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交通費や出張費の精算</a:t>
            </a:r>
            <a:br>
              <a: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外出や出張の際にかかった経費を入力します。</a:t>
            </a:r>
            <a:b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28600" indent="-228600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経費や支払依頼の精算</a:t>
            </a:r>
            <a:br>
              <a: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立て替えて物品購入した際などに入力します。</a:t>
            </a:r>
            <a:b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28600" indent="-228600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個人設定</a:t>
            </a:r>
            <a:br>
              <a: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ログアウトやパスワードの変更ができます。</a:t>
            </a:r>
            <a:b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スマートフォンの場合も、画面右上のユーザー名をタッチするとパスワードを</a:t>
            </a:r>
            <a:b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変更できます。</a:t>
            </a:r>
            <a:b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28600" indent="-228600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一時保存／差戻し</a:t>
            </a:r>
            <a:br>
              <a:rPr lang="en-US" altLang="ja-JP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一時保存した伝票や、差し戻しされた伝票がある場合に表示されます。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85C1B34-364B-64FB-A839-562613EF8ED4}"/>
              </a:ext>
            </a:extLst>
          </p:cNvPr>
          <p:cNvSpPr/>
          <p:nvPr/>
        </p:nvSpPr>
        <p:spPr>
          <a:xfrm>
            <a:off x="6349956" y="2587035"/>
            <a:ext cx="2146439" cy="58499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7F3F8-D805-9712-540C-D226440080FB}"/>
              </a:ext>
            </a:extLst>
          </p:cNvPr>
          <p:cNvSpPr/>
          <p:nvPr/>
        </p:nvSpPr>
        <p:spPr>
          <a:xfrm>
            <a:off x="8519079" y="2580635"/>
            <a:ext cx="2117376" cy="58891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CDCDDB9-6B50-22A5-EF88-6E8CC1DEFE4B}"/>
              </a:ext>
            </a:extLst>
          </p:cNvPr>
          <p:cNvSpPr/>
          <p:nvPr/>
        </p:nvSpPr>
        <p:spPr>
          <a:xfrm>
            <a:off x="6342452" y="3513632"/>
            <a:ext cx="2098355" cy="190428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CA199C6-3C4D-A9B0-E55F-9CC5088BFC69}"/>
              </a:ext>
            </a:extLst>
          </p:cNvPr>
          <p:cNvSpPr/>
          <p:nvPr/>
        </p:nvSpPr>
        <p:spPr>
          <a:xfrm>
            <a:off x="11039313" y="1873706"/>
            <a:ext cx="566706" cy="15340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31B7EAF-A301-AAA3-EC69-58C3F1024019}"/>
              </a:ext>
            </a:extLst>
          </p:cNvPr>
          <p:cNvCxnSpPr>
            <a:cxnSpLocks/>
          </p:cNvCxnSpPr>
          <p:nvPr/>
        </p:nvCxnSpPr>
        <p:spPr>
          <a:xfrm flipV="1">
            <a:off x="9457991" y="1725487"/>
            <a:ext cx="0" cy="86106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1D1F45C-98FF-1715-0ABC-C55F3E39E701}"/>
              </a:ext>
            </a:extLst>
          </p:cNvPr>
          <p:cNvCxnSpPr>
            <a:cxnSpLocks/>
          </p:cNvCxnSpPr>
          <p:nvPr/>
        </p:nvCxnSpPr>
        <p:spPr>
          <a:xfrm flipV="1">
            <a:off x="11278403" y="1712293"/>
            <a:ext cx="0" cy="16792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4C7798BE-E64B-1CA9-D44E-EA2416580721}"/>
              </a:ext>
            </a:extLst>
          </p:cNvPr>
          <p:cNvCxnSpPr>
            <a:cxnSpLocks/>
          </p:cNvCxnSpPr>
          <p:nvPr/>
        </p:nvCxnSpPr>
        <p:spPr>
          <a:xfrm flipV="1">
            <a:off x="7526331" y="1721183"/>
            <a:ext cx="0" cy="86967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46D5C07-D1E8-4884-5A6B-3CBFE770B7B6}"/>
              </a:ext>
            </a:extLst>
          </p:cNvPr>
          <p:cNvCxnSpPr>
            <a:cxnSpLocks/>
          </p:cNvCxnSpPr>
          <p:nvPr/>
        </p:nvCxnSpPr>
        <p:spPr>
          <a:xfrm flipV="1">
            <a:off x="7312609" y="5403107"/>
            <a:ext cx="0" cy="51837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E2E34AF-D5E9-211E-FB45-8C74A3FDC32A}"/>
              </a:ext>
            </a:extLst>
          </p:cNvPr>
          <p:cNvSpPr txBox="1"/>
          <p:nvPr/>
        </p:nvSpPr>
        <p:spPr>
          <a:xfrm>
            <a:off x="7288860" y="1405623"/>
            <a:ext cx="4749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endParaRPr lang="ja-JP" altLang="en-US" sz="1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36F78FA-33E8-C001-FF27-F335086FC08F}"/>
              </a:ext>
            </a:extLst>
          </p:cNvPr>
          <p:cNvSpPr txBox="1"/>
          <p:nvPr/>
        </p:nvSpPr>
        <p:spPr>
          <a:xfrm>
            <a:off x="9220520" y="1405622"/>
            <a:ext cx="4749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endParaRPr lang="ja-JP" altLang="en-US" sz="1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397FA96-8909-4499-9CEB-02CABE636381}"/>
              </a:ext>
            </a:extLst>
          </p:cNvPr>
          <p:cNvSpPr txBox="1"/>
          <p:nvPr/>
        </p:nvSpPr>
        <p:spPr>
          <a:xfrm>
            <a:off x="11039313" y="1405621"/>
            <a:ext cx="4749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endParaRPr lang="ja-JP" altLang="en-US" sz="1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CCF5B67-0C17-6B8A-B7E7-C0B0F80FDC78}"/>
              </a:ext>
            </a:extLst>
          </p:cNvPr>
          <p:cNvSpPr txBox="1"/>
          <p:nvPr/>
        </p:nvSpPr>
        <p:spPr>
          <a:xfrm>
            <a:off x="7070360" y="5901673"/>
            <a:ext cx="4749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2325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178B1-C5E6-7D41-8CEA-46D4E0850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DAD8C8-9DF4-528B-5CDB-3B101CB8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12</a:t>
            </a:fld>
            <a:endParaRPr lang="en-GB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73F7692-A64F-845A-9435-B53429B49A63}"/>
              </a:ext>
            </a:extLst>
          </p:cNvPr>
          <p:cNvSpPr/>
          <p:nvPr/>
        </p:nvSpPr>
        <p:spPr>
          <a:xfrm>
            <a:off x="488303" y="377178"/>
            <a:ext cx="4128541" cy="891723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20000"/>
              </a:lnSpc>
            </a:pPr>
            <a:r>
              <a:rPr lang="en-US" altLang="ja-JP" sz="1400" b="1" dirty="0">
                <a:solidFill>
                  <a:schemeClr val="tx1"/>
                </a:solidFill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</a:rPr>
              <a:t>マニュアル作成者様へ</a:t>
            </a:r>
            <a:r>
              <a:rPr lang="en-US" altLang="ja-JP" sz="1400" b="1" dirty="0">
                <a:solidFill>
                  <a:schemeClr val="tx1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chemeClr val="tx1"/>
                </a:solidFill>
              </a:rPr>
              <a:t>不要な機能に関する記載は削除してください。</a:t>
            </a:r>
          </a:p>
        </p:txBody>
      </p:sp>
      <p:sp>
        <p:nvSpPr>
          <p:cNvPr id="11" name="テキスト プレースホルダー 2">
            <a:extLst>
              <a:ext uri="{FF2B5EF4-FFF2-40B4-BE49-F238E27FC236}">
                <a16:creationId xmlns:a16="http://schemas.microsoft.com/office/drawing/2014/main" id="{E46ABA38-DB86-405C-902D-6940C55A8D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855" y="1634391"/>
            <a:ext cx="6718133" cy="3589217"/>
          </a:xfrm>
        </p:spPr>
        <p:txBody>
          <a:bodyPr anchor="ctr"/>
          <a:lstStyle/>
          <a:p>
            <a:pPr>
              <a:lnSpc>
                <a:spcPct val="150000"/>
              </a:lnSpc>
              <a:buFont typeface="+mj-lt"/>
              <a:buAutoNum type="arabicPeriod" startAt="3"/>
            </a:pPr>
            <a:r>
              <a:rPr lang="ja-JP" altLang="en-US" dirty="0"/>
              <a:t>承認・差戻し・修正</a:t>
            </a:r>
            <a:br>
              <a:rPr lang="en-US" altLang="ja-JP" dirty="0"/>
            </a:br>
            <a:r>
              <a:rPr lang="en-US" altLang="ja-JP" sz="1800" dirty="0"/>
              <a:t>3-1.</a:t>
            </a:r>
            <a:r>
              <a:rPr lang="ja-JP" altLang="en-US" sz="1800" dirty="0"/>
              <a:t> 承認・差戻し</a:t>
            </a:r>
            <a:br>
              <a:rPr lang="en-US" altLang="ja-JP" sz="1800" dirty="0"/>
            </a:br>
            <a:r>
              <a:rPr lang="en-US" altLang="ja-JP" sz="1800" dirty="0"/>
              <a:t>3-2.</a:t>
            </a:r>
            <a:r>
              <a:rPr lang="ja-JP" altLang="en-US" sz="1800" dirty="0"/>
              <a:t>複数伝票の一括処理／伝票修正</a:t>
            </a:r>
            <a:br>
              <a:rPr lang="en-US" altLang="ja-JP" sz="1800" dirty="0"/>
            </a:br>
            <a:r>
              <a:rPr lang="en-US" altLang="ja-JP" sz="1800" dirty="0"/>
              <a:t>3-3.</a:t>
            </a:r>
            <a:r>
              <a:rPr lang="ja-JP" altLang="en-US" sz="1800" dirty="0"/>
              <a:t>電子帳簿保存法オプション</a:t>
            </a:r>
            <a:br>
              <a:rPr lang="en-US" altLang="ja-JP" sz="1800" dirty="0"/>
            </a:br>
            <a:r>
              <a:rPr lang="ja-JP" altLang="en-US" sz="1800" dirty="0"/>
              <a:t>       領収書／請求書データの修正</a:t>
            </a:r>
            <a:br>
              <a:rPr lang="en-US" altLang="ja-JP" sz="1800" dirty="0"/>
            </a:br>
            <a:r>
              <a:rPr lang="en-US" altLang="ja-JP" sz="1800" dirty="0"/>
              <a:t>3-4.</a:t>
            </a:r>
            <a:r>
              <a:rPr lang="ja-JP" altLang="en-US" sz="1800" dirty="0"/>
              <a:t>代理承認・承認伝票の確認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4014763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EC80D-0D9D-9234-6410-809B83C53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コンテンツ プレースホルダー 8">
            <a:extLst>
              <a:ext uri="{FF2B5EF4-FFF2-40B4-BE49-F238E27FC236}">
                <a16:creationId xmlns:a16="http://schemas.microsoft.com/office/drawing/2014/main" id="{EAF7FEC4-8A59-E244-BDEE-88F499D09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955" y="1386471"/>
            <a:ext cx="5422619" cy="4922254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900" dirty="0"/>
              <a:t>※</a:t>
            </a:r>
            <a:r>
              <a:rPr lang="ja-JP" altLang="en-US" sz="900" dirty="0"/>
              <a:t>部門として承認を行う場合は、「所属部門」プルダウンから承認を行う部門を選択した後操作してください。</a:t>
            </a:r>
            <a:endParaRPr lang="en-US" altLang="ja-JP" sz="9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r>
              <a:rPr lang="ja-JP" altLang="en-US" sz="1100" dirty="0"/>
              <a:t>３</a:t>
            </a:r>
            <a:r>
              <a:rPr lang="en-US" altLang="ja-JP" sz="1100" dirty="0"/>
              <a:t>. </a:t>
            </a:r>
            <a:r>
              <a:rPr lang="ja-JP" altLang="en-US" sz="1100" dirty="0"/>
              <a:t>未承認伝票の一覧が表示されるので、各伝票</a:t>
            </a:r>
            <a:r>
              <a:rPr lang="en-US" altLang="ja-JP" sz="1100" dirty="0"/>
              <a:t>No.</a:t>
            </a:r>
            <a:r>
              <a:rPr lang="ja-JP" altLang="en-US" sz="1100" dirty="0"/>
              <a:t>をクリックして内容を確認します</a:t>
            </a:r>
          </a:p>
          <a:p>
            <a:pPr marL="0" indent="0">
              <a:buNone/>
            </a:pPr>
            <a:endParaRPr lang="ja-JP" altLang="en-US" sz="1100" dirty="0"/>
          </a:p>
          <a:p>
            <a:pPr marL="0" indent="0">
              <a:buNone/>
            </a:pPr>
            <a:endParaRPr lang="ja-JP" altLang="en-US" sz="1100" dirty="0"/>
          </a:p>
          <a:p>
            <a:pPr marL="0" indent="0">
              <a:buNone/>
            </a:pPr>
            <a:endParaRPr lang="ja-JP" altLang="en-US" sz="1100" dirty="0"/>
          </a:p>
          <a:p>
            <a:pPr marL="0" indent="0">
              <a:buNone/>
            </a:pPr>
            <a:endParaRPr lang="ja-JP" altLang="en-US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ja-JP" altLang="en-US" sz="1100" dirty="0"/>
          </a:p>
          <a:p>
            <a:pPr marL="0" indent="0">
              <a:buNone/>
            </a:pPr>
            <a:r>
              <a:rPr lang="ja-JP" altLang="en-US" sz="1100" dirty="0"/>
              <a:t>４</a:t>
            </a:r>
            <a:r>
              <a:rPr lang="en-US" altLang="ja-JP" sz="1100" dirty="0"/>
              <a:t>. </a:t>
            </a:r>
            <a:r>
              <a:rPr lang="ja-JP" altLang="en-US" sz="1100" dirty="0"/>
              <a:t>内容に問題がなければ、「承認」もしくは「差戻」をクリック</a:t>
            </a:r>
            <a:br>
              <a:rPr lang="en-US" altLang="ja-JP" sz="1100" dirty="0"/>
            </a:br>
            <a:r>
              <a:rPr lang="ja-JP" altLang="en-US" sz="1100" dirty="0"/>
              <a:t>　　</a:t>
            </a:r>
            <a:r>
              <a:rPr lang="en-US" altLang="ja-JP" sz="900" dirty="0"/>
              <a:t>※</a:t>
            </a:r>
            <a:r>
              <a:rPr lang="ja-JP" altLang="en-US" sz="900" dirty="0"/>
              <a:t>差戻しする場合は、コメント欄に差戻しの理由を記載してください。入力したコメントは、伝票画面右上</a:t>
            </a:r>
            <a:br>
              <a:rPr lang="en-US" altLang="ja-JP" sz="900" dirty="0"/>
            </a:br>
            <a:r>
              <a:rPr lang="ja-JP" altLang="en-US" sz="900" dirty="0"/>
              <a:t>　　　　の「承認履歴」から確認できます。</a:t>
            </a:r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r>
              <a:rPr lang="ja-JP" altLang="en-US" sz="1100" dirty="0"/>
              <a:t>≪以上≫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74F4400-27A8-52AC-7790-321E495D5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3-1.</a:t>
            </a:r>
            <a:r>
              <a:rPr lang="ja-JP" altLang="en-US" dirty="0"/>
              <a:t>承認・差戻し</a:t>
            </a:r>
            <a:endParaRPr kumimoji="1" lang="ja-JP" altLang="en-US" dirty="0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5B6BF396-BECC-5923-DB2D-F44E0B67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13</a:t>
            </a:fld>
            <a:endParaRPr lang="en-GB"/>
          </a:p>
        </p:txBody>
      </p:sp>
      <p:sp>
        <p:nvSpPr>
          <p:cNvPr id="18" name="コンテンツ プレースホルダー 7">
            <a:extLst>
              <a:ext uri="{FF2B5EF4-FFF2-40B4-BE49-F238E27FC236}">
                <a16:creationId xmlns:a16="http://schemas.microsoft.com/office/drawing/2014/main" id="{C96B9AA8-F7B2-0BCE-1DED-6A3DE222C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974" y="1395526"/>
            <a:ext cx="5422619" cy="491304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100" dirty="0"/>
              <a:t>伝票を承認・差戻しする際の基本的な流れを説明します。</a:t>
            </a:r>
            <a:br>
              <a:rPr lang="en-US" altLang="ja-JP" sz="1100" dirty="0"/>
            </a:br>
            <a:endParaRPr lang="ja-JP" altLang="en-US" sz="1100" dirty="0"/>
          </a:p>
          <a:p>
            <a:pPr marL="0" indent="0">
              <a:buNone/>
            </a:pPr>
            <a:r>
              <a:rPr lang="en-US" altLang="ja-JP" sz="1100" dirty="0"/>
              <a:t>1. </a:t>
            </a:r>
            <a:r>
              <a:rPr lang="ja-JP" altLang="en-US" sz="1100" dirty="0"/>
              <a:t>自身が承認すべき伝票がある場合、「申請・承認」画面下部の「未承認」に件数が</a:t>
            </a:r>
            <a:br>
              <a:rPr lang="en-US" altLang="ja-JP" sz="1100" dirty="0"/>
            </a:br>
            <a:r>
              <a:rPr lang="ja-JP" altLang="en-US" sz="1100" dirty="0"/>
              <a:t>　表示されます</a:t>
            </a:r>
          </a:p>
          <a:p>
            <a:pPr marL="0" indent="0">
              <a:buNone/>
            </a:pPr>
            <a:endParaRPr lang="ja-JP" altLang="en-US" sz="1100" dirty="0"/>
          </a:p>
          <a:p>
            <a:pPr marL="0" indent="0">
              <a:buNone/>
            </a:pPr>
            <a:endParaRPr lang="ja-JP" altLang="en-US" sz="1100" dirty="0"/>
          </a:p>
          <a:p>
            <a:pPr marL="0" indent="0">
              <a:buNone/>
            </a:pPr>
            <a:endParaRPr lang="ja-JP" altLang="en-US" sz="1100" dirty="0"/>
          </a:p>
          <a:p>
            <a:pPr marL="0" indent="0">
              <a:buNone/>
            </a:pPr>
            <a:endParaRPr lang="ja-JP" altLang="en-US" sz="1100" dirty="0"/>
          </a:p>
          <a:p>
            <a:pPr marL="0" indent="0">
              <a:buNone/>
            </a:pPr>
            <a:endParaRPr lang="ja-JP" altLang="en-US" sz="1100" dirty="0"/>
          </a:p>
          <a:p>
            <a:pPr marL="0" indent="0">
              <a:buNone/>
            </a:pPr>
            <a:endParaRPr lang="ja-JP" altLang="en-US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r>
              <a:rPr lang="ja-JP" altLang="en-US" sz="1100" dirty="0"/>
              <a:t>２</a:t>
            </a:r>
            <a:r>
              <a:rPr lang="en-US" altLang="ja-JP" sz="1100" dirty="0"/>
              <a:t>. </a:t>
            </a:r>
            <a:r>
              <a:rPr lang="ja-JP" altLang="en-US" sz="1100" dirty="0"/>
              <a:t>「未承認」から承認・差戻しを行う伝票種別をクリック</a:t>
            </a:r>
          </a:p>
          <a:p>
            <a:pPr marL="0" indent="0">
              <a:buNone/>
            </a:pPr>
            <a:endParaRPr lang="ja-JP" altLang="en-US" sz="1100" dirty="0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5E12716E-ECC3-3460-D56B-0918A3D33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01" y="2327108"/>
            <a:ext cx="2774211" cy="2329290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F663B9C-F8B2-8D8C-73D6-EC983175C075}"/>
              </a:ext>
            </a:extLst>
          </p:cNvPr>
          <p:cNvSpPr/>
          <p:nvPr/>
        </p:nvSpPr>
        <p:spPr>
          <a:xfrm>
            <a:off x="2442794" y="3476155"/>
            <a:ext cx="848644" cy="118328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81A88712-2FB0-124F-DED9-D717D86AB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774" y="1660947"/>
            <a:ext cx="2364707" cy="525490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71C9400-1F8B-6F32-21A6-408000463319}"/>
              </a:ext>
            </a:extLst>
          </p:cNvPr>
          <p:cNvSpPr/>
          <p:nvPr/>
        </p:nvSpPr>
        <p:spPr>
          <a:xfrm>
            <a:off x="6456288" y="1839684"/>
            <a:ext cx="1643244" cy="27848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88ACA18D-64C4-E3AD-B9D7-18DB14B3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59" y="5066825"/>
            <a:ext cx="2238687" cy="1114581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183E8ED-AE62-CC48-333D-9F4EC41F1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774" y="2496788"/>
            <a:ext cx="3242967" cy="1237546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B84569B-6E51-3028-F517-14806F985F34}"/>
              </a:ext>
            </a:extLst>
          </p:cNvPr>
          <p:cNvSpPr/>
          <p:nvPr/>
        </p:nvSpPr>
        <p:spPr>
          <a:xfrm>
            <a:off x="6607860" y="3159143"/>
            <a:ext cx="321956" cy="24377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CA65DC5-993C-2314-1C72-4758C22343E2}"/>
              </a:ext>
            </a:extLst>
          </p:cNvPr>
          <p:cNvGrpSpPr/>
          <p:nvPr/>
        </p:nvGrpSpPr>
        <p:grpSpPr>
          <a:xfrm>
            <a:off x="6479774" y="4528535"/>
            <a:ext cx="2646809" cy="1336091"/>
            <a:chOff x="6479774" y="4528535"/>
            <a:chExt cx="2646809" cy="1336091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A11B4B2-5192-B271-3DBE-A5E87F77B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76353" y="4528535"/>
              <a:ext cx="1650230" cy="1049031"/>
            </a:xfrm>
            <a:prstGeom prst="rect">
              <a:avLst/>
            </a:prstGeom>
            <a:ln w="12700">
              <a:solidFill>
                <a:srgbClr val="D2D2D2"/>
              </a:solidFill>
            </a:ln>
          </p:spPr>
        </p:pic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7463411E-FC15-DD16-19C4-DFEC054E5D4F}"/>
                </a:ext>
              </a:extLst>
            </p:cNvPr>
            <p:cNvSpPr/>
            <p:nvPr/>
          </p:nvSpPr>
          <p:spPr>
            <a:xfrm>
              <a:off x="8643879" y="4567183"/>
              <a:ext cx="482704" cy="178429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>
                <a:lnSpc>
                  <a:spcPct val="135000"/>
                </a:lnSpc>
              </a:pPr>
              <a:endParaRPr kumimoji="1" lang="ja-JP" altLang="en-US" sz="1300" dirty="0" err="1">
                <a:solidFill>
                  <a:schemeClr val="bg1"/>
                </a:solidFill>
              </a:endParaRPr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8D180E4-F7DD-067E-1625-B85D72DA3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9774" y="4859617"/>
              <a:ext cx="1766918" cy="1005009"/>
            </a:xfrm>
            <a:prstGeom prst="rect">
              <a:avLst/>
            </a:prstGeom>
            <a:ln w="12700">
              <a:solidFill>
                <a:srgbClr val="D2D2D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06587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6995C-CC83-348B-F2D9-743425A8D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B4245D-CB60-D566-E464-2BE58FC7B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3-2.</a:t>
            </a:r>
            <a:r>
              <a:rPr lang="ja-JP" altLang="en-US" dirty="0"/>
              <a:t>複数伝票の一括処理／伝票修正</a:t>
            </a:r>
            <a:endParaRPr kumimoji="1" lang="ja-JP" altLang="en-US" dirty="0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1E1F33D9-61B1-BDC3-8BCB-8A177188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14</a:t>
            </a:fld>
            <a:endParaRPr lang="en-GB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C3656B6-25CE-FCE7-F7BB-03EAE9716FC9}"/>
              </a:ext>
            </a:extLst>
          </p:cNvPr>
          <p:cNvSpPr/>
          <p:nvPr/>
        </p:nvSpPr>
        <p:spPr>
          <a:xfrm>
            <a:off x="6349009" y="402135"/>
            <a:ext cx="3924001" cy="851013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20000"/>
              </a:lnSpc>
            </a:pPr>
            <a:r>
              <a:rPr lang="en-US" altLang="ja-JP" sz="1100" b="1" dirty="0">
                <a:solidFill>
                  <a:schemeClr val="tx1"/>
                </a:solidFill>
              </a:rPr>
              <a:t>【</a:t>
            </a:r>
            <a:r>
              <a:rPr lang="ja-JP" altLang="en-US" sz="1100" b="1" dirty="0">
                <a:solidFill>
                  <a:schemeClr val="tx1"/>
                </a:solidFill>
              </a:rPr>
              <a:t>マニュアル作成者様へ</a:t>
            </a:r>
            <a:r>
              <a:rPr lang="en-US" altLang="ja-JP" sz="1100" b="1" dirty="0">
                <a:solidFill>
                  <a:schemeClr val="tx1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ja-JP" altLang="en-US" sz="1100" b="1" dirty="0">
                <a:solidFill>
                  <a:schemeClr val="tx1"/>
                </a:solidFill>
              </a:rPr>
              <a:t>管理側で一括承認の許可を設定できます。</a:t>
            </a:r>
            <a:br>
              <a:rPr lang="en-US" altLang="ja-JP" sz="1100" b="1" dirty="0">
                <a:solidFill>
                  <a:schemeClr val="tx1"/>
                </a:solidFill>
              </a:rPr>
            </a:br>
            <a:r>
              <a:rPr lang="ja-JP" altLang="en-US" sz="1100" b="1" dirty="0">
                <a:solidFill>
                  <a:schemeClr val="tx1"/>
                </a:solidFill>
              </a:rPr>
              <a:t>許可しない場合は記載を削除してください。</a:t>
            </a:r>
          </a:p>
        </p:txBody>
      </p:sp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3BC35C95-BB0E-7B85-D84B-AB391B07F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919" y="1400709"/>
            <a:ext cx="5423694" cy="4908015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</a:rPr>
              <a:t>複数伝票を一括処理する場合</a:t>
            </a:r>
            <a:br>
              <a:rPr lang="en-US" altLang="ja-JP" sz="1100" dirty="0"/>
            </a:br>
            <a:r>
              <a:rPr lang="ja-JP" altLang="en-US" sz="1100" dirty="0"/>
              <a:t>未承認伝票の一覧画面で、チェックボックスにチェックをいれ</a:t>
            </a:r>
            <a:br>
              <a:rPr lang="en-US" altLang="ja-JP" sz="1100" dirty="0"/>
            </a:br>
            <a:r>
              <a:rPr lang="ja-JP" altLang="en-US" sz="1100" dirty="0"/>
              <a:t>「承認」もしくは「差戻し」をクリックすると、一度に処理できます。</a:t>
            </a:r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ja-JP" altLang="en-US" sz="1100" dirty="0"/>
          </a:p>
          <a:p>
            <a:pPr marL="0" indent="0">
              <a:buNone/>
            </a:pPr>
            <a:endParaRPr lang="ja-JP" altLang="en-US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</a:rPr>
              <a:t>承認時の伝票修正</a:t>
            </a:r>
            <a:endParaRPr lang="en-US" altLang="ja-JP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ja-JP" sz="1100" b="1" dirty="0"/>
              <a:t>※</a:t>
            </a:r>
            <a:r>
              <a:rPr lang="ja-JP" altLang="en-US" sz="1100" b="1" dirty="0"/>
              <a:t>スマートフォンアプリ／ブラウザ版では伝票の修正はできません。</a:t>
            </a:r>
            <a:br>
              <a:rPr lang="en-US" altLang="ja-JP" sz="1100" dirty="0"/>
            </a:br>
            <a:r>
              <a:rPr lang="ja-JP" altLang="en-US" sz="1100" dirty="0"/>
              <a:t>１．承認時の伝票確認画面で画面下の「修正」をクリック</a:t>
            </a:r>
          </a:p>
          <a:p>
            <a:pPr marL="0" indent="0">
              <a:buNone/>
            </a:pPr>
            <a:r>
              <a:rPr lang="ja-JP" altLang="en-US" sz="1100" dirty="0"/>
              <a:t>２．必要な修正を行い、画面右下の「確定」をクリック</a:t>
            </a:r>
            <a:br>
              <a:rPr lang="ja-JP" altLang="en-US" sz="1100" dirty="0"/>
            </a:br>
            <a:r>
              <a:rPr lang="ja-JP" altLang="en-US" sz="1100" dirty="0"/>
              <a:t>　</a:t>
            </a:r>
            <a:r>
              <a:rPr lang="en-US" altLang="ja-JP" sz="900" dirty="0"/>
              <a:t>※</a:t>
            </a:r>
            <a:r>
              <a:rPr lang="ja-JP" altLang="en-US" sz="900" dirty="0"/>
              <a:t>明細情報を修正する場合は鉛筆マークをクリックし、修正後に「確定」を</a:t>
            </a:r>
            <a:br>
              <a:rPr lang="en-US" altLang="ja-JP" sz="900" dirty="0"/>
            </a:br>
            <a:r>
              <a:rPr lang="ja-JP" altLang="en-US" sz="900" dirty="0"/>
              <a:t>　　　クリックします。明細情報を削除する場合はゴミ箱マークをクリックします。</a:t>
            </a:r>
            <a:br>
              <a:rPr lang="en-US" altLang="ja-JP" sz="1100" dirty="0"/>
            </a:br>
            <a:endParaRPr lang="ja-JP" altLang="en-US" sz="1100" dirty="0"/>
          </a:p>
          <a:p>
            <a:pPr marL="0" indent="0">
              <a:buNone/>
            </a:pPr>
            <a:endParaRPr lang="ja-JP" altLang="en-US" sz="1100" dirty="0"/>
          </a:p>
          <a:p>
            <a:pPr marL="0" indent="0">
              <a:buNone/>
            </a:pPr>
            <a:br>
              <a:rPr lang="ja-JP" altLang="en-US" sz="1100" dirty="0"/>
            </a:br>
            <a:endParaRPr lang="ja-JP" altLang="en-US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ja-JP" altLang="en-US" sz="1100" dirty="0"/>
          </a:p>
        </p:txBody>
      </p:sp>
      <p:sp>
        <p:nvSpPr>
          <p:cNvPr id="5" name="コンテンツ プレースホルダー 8">
            <a:extLst>
              <a:ext uri="{FF2B5EF4-FFF2-40B4-BE49-F238E27FC236}">
                <a16:creationId xmlns:a16="http://schemas.microsoft.com/office/drawing/2014/main" id="{208FA968-340B-6C25-7764-B2EAAB4A3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144" y="1385888"/>
            <a:ext cx="5425431" cy="4922837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100" dirty="0"/>
              <a:t>3</a:t>
            </a:r>
            <a:r>
              <a:rPr lang="ja-JP" altLang="en-US" sz="1100" dirty="0"/>
              <a:t>．必要に応じて修正箇所をコメントに入力し、「確定」をクリック</a:t>
            </a: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r>
              <a:rPr lang="en-US" altLang="ja-JP" sz="1100" dirty="0"/>
              <a:t>4. </a:t>
            </a:r>
            <a:r>
              <a:rPr lang="ja-JP" altLang="en-US" sz="1100" dirty="0"/>
              <a:t>承認画面に戻りますので、「承認」もしくは「差戻」をクリック</a:t>
            </a:r>
            <a:r>
              <a:rPr lang="ja-JP" altLang="en-US" sz="900" dirty="0"/>
              <a:t>　</a:t>
            </a:r>
            <a:endParaRPr lang="en-US" altLang="ja-JP" sz="900" dirty="0"/>
          </a:p>
          <a:p>
            <a:pPr marL="0" indent="0">
              <a:buNone/>
            </a:pPr>
            <a:r>
              <a:rPr lang="ja-JP" altLang="en-US" sz="900" dirty="0"/>
              <a:t>　　　</a:t>
            </a:r>
            <a:r>
              <a:rPr lang="en-US" altLang="ja-JP" sz="900" dirty="0"/>
              <a:t>※</a:t>
            </a:r>
            <a:r>
              <a:rPr lang="ja-JP" altLang="en-US" sz="900" dirty="0"/>
              <a:t>入力したコメントは、伝票画面右上の「承認履歴」から確認できます。</a:t>
            </a:r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r>
              <a:rPr lang="ja-JP" altLang="en-US" sz="1100" dirty="0"/>
              <a:t>≪以上≫</a:t>
            </a:r>
          </a:p>
          <a:p>
            <a:pPr marL="0" indent="0">
              <a:buNone/>
            </a:pPr>
            <a:endParaRPr lang="ja-JP" altLang="en-US" sz="1100" dirty="0"/>
          </a:p>
          <a:p>
            <a:pPr marL="0" indent="0">
              <a:buNone/>
            </a:pPr>
            <a:endParaRPr lang="ja-JP" altLang="en-US" sz="1100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E5DCB368-3A0E-0EF9-76C6-1EF60EE49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72" y="2152377"/>
            <a:ext cx="3845765" cy="1450902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68CC087-7304-12DA-E726-EA348745DF51}"/>
              </a:ext>
            </a:extLst>
          </p:cNvPr>
          <p:cNvSpPr/>
          <p:nvPr/>
        </p:nvSpPr>
        <p:spPr>
          <a:xfrm>
            <a:off x="579320" y="2928096"/>
            <a:ext cx="181172" cy="26555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09DD7C4-3617-1D1F-D7A2-9C2BEC947235}"/>
              </a:ext>
            </a:extLst>
          </p:cNvPr>
          <p:cNvSpPr/>
          <p:nvPr/>
        </p:nvSpPr>
        <p:spPr>
          <a:xfrm>
            <a:off x="2978327" y="3419492"/>
            <a:ext cx="1384209" cy="19523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080C9F6-5FAA-39E6-E606-E1745FE45FEF}"/>
              </a:ext>
            </a:extLst>
          </p:cNvPr>
          <p:cNvSpPr/>
          <p:nvPr/>
        </p:nvSpPr>
        <p:spPr>
          <a:xfrm>
            <a:off x="3515190" y="2914593"/>
            <a:ext cx="684426" cy="29334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F18F6D42-4FF9-393F-03D6-08A2B1CE0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998" y="1692153"/>
            <a:ext cx="3607734" cy="1587736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FD01075-C6CF-AE8D-4C52-FBE2205B09B1}"/>
              </a:ext>
            </a:extLst>
          </p:cNvPr>
          <p:cNvSpPr/>
          <p:nvPr/>
        </p:nvSpPr>
        <p:spPr>
          <a:xfrm>
            <a:off x="6470378" y="2155977"/>
            <a:ext cx="3416006" cy="59772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59DD3B3-89E2-F270-6038-1F6907BA951B}"/>
              </a:ext>
            </a:extLst>
          </p:cNvPr>
          <p:cNvSpPr/>
          <p:nvPr/>
        </p:nvSpPr>
        <p:spPr>
          <a:xfrm>
            <a:off x="7467325" y="2972546"/>
            <a:ext cx="720423" cy="26846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F3C986E3-9655-23BC-388B-6BEF4DAC7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519" y="3952543"/>
            <a:ext cx="2746920" cy="1746183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96D61B5F-BAC0-2590-EDCF-11BF1CA6D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73" y="5064028"/>
            <a:ext cx="5356284" cy="1126071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802936A-302B-CC9C-0F21-2C1845FD5FBA}"/>
              </a:ext>
            </a:extLst>
          </p:cNvPr>
          <p:cNvSpPr/>
          <p:nvPr/>
        </p:nvSpPr>
        <p:spPr>
          <a:xfrm>
            <a:off x="5612111" y="5744121"/>
            <a:ext cx="121923" cy="13062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BCFB52D3-B483-A756-2A87-F29810FFA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4488" y="4338911"/>
            <a:ext cx="2621412" cy="1625636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0E7F99C-C74D-7D6E-5EE0-5ED5B5372FEB}"/>
              </a:ext>
            </a:extLst>
          </p:cNvPr>
          <p:cNvSpPr/>
          <p:nvPr/>
        </p:nvSpPr>
        <p:spPr>
          <a:xfrm>
            <a:off x="9610140" y="4055468"/>
            <a:ext cx="718338" cy="25883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77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4FC80-E151-4F48-ED73-723D18C9A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98E819-C235-F96E-DA0B-4B9102574142}"/>
              </a:ext>
            </a:extLst>
          </p:cNvPr>
          <p:cNvSpPr/>
          <p:nvPr/>
        </p:nvSpPr>
        <p:spPr>
          <a:xfrm>
            <a:off x="6349009" y="402135"/>
            <a:ext cx="3924001" cy="851013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20000"/>
              </a:lnSpc>
            </a:pPr>
            <a:r>
              <a:rPr lang="en-US" altLang="ja-JP" sz="1100" b="1" dirty="0">
                <a:solidFill>
                  <a:schemeClr val="tx1"/>
                </a:solidFill>
              </a:rPr>
              <a:t>【</a:t>
            </a:r>
            <a:r>
              <a:rPr lang="ja-JP" altLang="en-US" sz="1100" b="1" dirty="0">
                <a:solidFill>
                  <a:schemeClr val="tx1"/>
                </a:solidFill>
              </a:rPr>
              <a:t>マニュアル作成者様へ</a:t>
            </a:r>
            <a:r>
              <a:rPr lang="en-US" altLang="ja-JP" sz="1100" b="1" dirty="0">
                <a:solidFill>
                  <a:schemeClr val="tx1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ja-JP" altLang="en-US" sz="1100" b="1" dirty="0">
                <a:solidFill>
                  <a:schemeClr val="tx1"/>
                </a:solidFill>
              </a:rPr>
              <a:t>「電子帳簿保存法オプション」をご契約いただいて</a:t>
            </a:r>
            <a:endParaRPr lang="en-US" altLang="ja-JP" sz="11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sz="1100" b="1" dirty="0">
                <a:solidFill>
                  <a:schemeClr val="tx1"/>
                </a:solidFill>
              </a:rPr>
              <a:t>いない場合は削除してください。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5ED4DCB-3A82-5329-7F86-F3256856C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3-3.</a:t>
            </a:r>
            <a:r>
              <a:rPr lang="ja-JP" altLang="en-US" dirty="0"/>
              <a:t>電子帳簿保存法オプション</a:t>
            </a:r>
            <a:br>
              <a:rPr lang="en-US" altLang="ja-JP" dirty="0"/>
            </a:br>
            <a:r>
              <a:rPr lang="ja-JP" altLang="en-US" dirty="0"/>
              <a:t>　　　 領収書／請求書データの修正</a:t>
            </a:r>
            <a:endParaRPr kumimoji="1" lang="ja-JP" altLang="en-US" dirty="0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0D1375DE-28FF-9561-7A40-156618CD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15</a:t>
            </a:fld>
            <a:endParaRPr lang="en-GB"/>
          </a:p>
        </p:txBody>
      </p:sp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C50BCE56-3B86-2986-773D-4E5B01077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919" y="1400709"/>
            <a:ext cx="5423694" cy="4908015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100" dirty="0"/>
              <a:t>申請者がアップロードした領収書／請求書の情報を、</a:t>
            </a:r>
            <a:endParaRPr lang="en-US" altLang="ja-JP" sz="1100" dirty="0"/>
          </a:p>
          <a:p>
            <a:pPr marL="0" indent="0">
              <a:buNone/>
            </a:pPr>
            <a:r>
              <a:rPr lang="ja-JP" altLang="en-US" sz="1100" dirty="0"/>
              <a:t>承認時に修正する手順をご案内します。</a:t>
            </a:r>
            <a:endParaRPr lang="en-US" altLang="ja-JP" sz="1100" dirty="0"/>
          </a:p>
          <a:p>
            <a:pPr marL="0" indent="0">
              <a:buNone/>
            </a:pPr>
            <a:r>
              <a:rPr lang="en-US" altLang="ja-JP" sz="1100" b="1" dirty="0"/>
              <a:t>※</a:t>
            </a:r>
            <a:r>
              <a:rPr lang="ja-JP" altLang="en-US" sz="1100" b="1" dirty="0"/>
              <a:t>スマートフォンアプリ／ブラウザ版からの領収書／請求書の修正・削除はできません。</a:t>
            </a:r>
            <a:endParaRPr lang="ja-JP" altLang="en-US" sz="1100" dirty="0"/>
          </a:p>
          <a:p>
            <a:pPr marL="0" indent="0">
              <a:buNone/>
            </a:pPr>
            <a:br>
              <a:rPr lang="en-US" altLang="ja-JP" sz="1100" dirty="0"/>
            </a:br>
            <a:r>
              <a:rPr lang="ja-JP" altLang="en-US" sz="1100" dirty="0"/>
              <a:t>１．承認時の伝票確認画面で画面下の「修正」をクリック</a:t>
            </a:r>
            <a:endParaRPr lang="en-US" altLang="ja-JP" sz="1100" dirty="0"/>
          </a:p>
          <a:p>
            <a:pPr marL="0" indent="0">
              <a:buNone/>
            </a:pPr>
            <a:r>
              <a:rPr lang="en-US" altLang="ja-JP" sz="1100" dirty="0"/>
              <a:t>2.</a:t>
            </a:r>
            <a:r>
              <a:rPr lang="ja-JP" altLang="en-US" sz="1100" dirty="0"/>
              <a:t>修正したい領収書／請求書の鉛筆マークをクリック</a:t>
            </a: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r>
              <a:rPr lang="en-US" altLang="ja-JP" sz="1100" dirty="0"/>
              <a:t>3</a:t>
            </a:r>
            <a:r>
              <a:rPr lang="ja-JP" altLang="en-US" sz="1100" dirty="0"/>
              <a:t>．修正が完了したら、「一時保存」をクリック</a:t>
            </a:r>
            <a:br>
              <a:rPr lang="ja-JP" altLang="en-US" sz="1100" dirty="0"/>
            </a:br>
            <a:r>
              <a:rPr lang="ja-JP" altLang="en-US" sz="900" dirty="0"/>
              <a:t>　　</a:t>
            </a:r>
            <a:r>
              <a:rPr lang="en-US" altLang="ja-JP" sz="900" dirty="0"/>
              <a:t>※</a:t>
            </a:r>
            <a:r>
              <a:rPr lang="ja-JP" altLang="en-US" sz="900" dirty="0"/>
              <a:t>「金額」を追加した場合、明細一括編集画面に遷移するため、「</a:t>
            </a:r>
            <a:r>
              <a:rPr lang="en-US" altLang="ja-JP" sz="900" dirty="0"/>
              <a:t>+</a:t>
            </a:r>
            <a:r>
              <a:rPr lang="ja-JP" altLang="en-US" sz="900" dirty="0"/>
              <a:t>明細追加」をクリックします。</a:t>
            </a:r>
            <a:endParaRPr lang="en-US" altLang="ja-JP" sz="900" dirty="0"/>
          </a:p>
          <a:p>
            <a:pPr marL="0" indent="0">
              <a:buNone/>
            </a:pPr>
            <a:r>
              <a:rPr lang="ja-JP" altLang="en-US" sz="900" dirty="0"/>
              <a:t>　  </a:t>
            </a:r>
            <a:r>
              <a:rPr lang="en-US" altLang="ja-JP" sz="900" dirty="0"/>
              <a:t>※</a:t>
            </a:r>
            <a:r>
              <a:rPr lang="ja-JP" altLang="en-US" sz="900" dirty="0"/>
              <a:t>「金額」を削除した場合、領収書／請求書との紐づけが解除され、明細情報のみが残ります。</a:t>
            </a:r>
            <a:endParaRPr lang="en-US" altLang="ja-JP" sz="900" dirty="0"/>
          </a:p>
          <a:p>
            <a:pPr marL="0" indent="0">
              <a:buNone/>
            </a:pPr>
            <a:r>
              <a:rPr lang="ja-JP" altLang="en-US" sz="900" dirty="0"/>
              <a:t>　　　 明細情報が不要な場合は、ゴミ箱マークをクリックして削除してください。</a:t>
            </a:r>
            <a:endParaRPr lang="en-US" altLang="ja-JP" sz="900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r>
              <a:rPr lang="en-US" altLang="ja-JP" sz="1100" dirty="0"/>
              <a:t>4.</a:t>
            </a:r>
            <a:r>
              <a:rPr lang="ja-JP" altLang="en-US" sz="1100" dirty="0"/>
              <a:t>必要な修正を行い、画面右下の「確定」をクリック</a:t>
            </a:r>
          </a:p>
        </p:txBody>
      </p:sp>
      <p:sp>
        <p:nvSpPr>
          <p:cNvPr id="5" name="コンテンツ プレースホルダー 8">
            <a:extLst>
              <a:ext uri="{FF2B5EF4-FFF2-40B4-BE49-F238E27FC236}">
                <a16:creationId xmlns:a16="http://schemas.microsoft.com/office/drawing/2014/main" id="{4E8B43DC-317D-10FC-C324-264F1EB2E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144" y="1385888"/>
            <a:ext cx="5425431" cy="4922837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100" dirty="0"/>
              <a:t>5</a:t>
            </a:r>
            <a:r>
              <a:rPr lang="ja-JP" altLang="en-US" sz="1100" dirty="0"/>
              <a:t>．必要に応じて修正箇所をコメントに入力し、「確定」をクリック</a:t>
            </a: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r>
              <a:rPr lang="en-US" altLang="ja-JP" sz="1100" dirty="0"/>
              <a:t>6. </a:t>
            </a:r>
            <a:r>
              <a:rPr lang="ja-JP" altLang="en-US" sz="1100" dirty="0"/>
              <a:t>承認画面に戻りますので、「承認」もしくは「差戻」をクリック</a:t>
            </a:r>
            <a:r>
              <a:rPr lang="ja-JP" altLang="en-US" sz="900" dirty="0"/>
              <a:t>　</a:t>
            </a:r>
            <a:endParaRPr lang="en-US" altLang="ja-JP" sz="900" dirty="0"/>
          </a:p>
          <a:p>
            <a:pPr marL="0" indent="0">
              <a:buNone/>
            </a:pPr>
            <a:r>
              <a:rPr lang="ja-JP" altLang="en-US" sz="900" dirty="0"/>
              <a:t>　　　</a:t>
            </a:r>
            <a:r>
              <a:rPr lang="en-US" altLang="ja-JP" sz="900" dirty="0"/>
              <a:t>※</a:t>
            </a:r>
            <a:r>
              <a:rPr lang="ja-JP" altLang="en-US" sz="900" dirty="0"/>
              <a:t>入力したコメントは、伝票画面右上の「承認履歴」から確認できます。</a:t>
            </a:r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r>
              <a:rPr lang="ja-JP" altLang="en-US" sz="1100" dirty="0"/>
              <a:t>≪以上≫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6FC11CF-09E4-1A62-5F70-8EEB69FE00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909"/>
          <a:stretch>
            <a:fillRect/>
          </a:stretch>
        </p:blipFill>
        <p:spPr>
          <a:xfrm>
            <a:off x="540330" y="2756598"/>
            <a:ext cx="3936313" cy="1100178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D1096C0-A06C-D882-3B48-73760CD731DA}"/>
              </a:ext>
            </a:extLst>
          </p:cNvPr>
          <p:cNvSpPr/>
          <p:nvPr/>
        </p:nvSpPr>
        <p:spPr>
          <a:xfrm>
            <a:off x="1310158" y="3523934"/>
            <a:ext cx="149374" cy="134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A04680D-BE5B-4EEC-6294-AD9994162C25}"/>
              </a:ext>
            </a:extLst>
          </p:cNvPr>
          <p:cNvGrpSpPr/>
          <p:nvPr/>
        </p:nvGrpSpPr>
        <p:grpSpPr>
          <a:xfrm>
            <a:off x="511465" y="4927492"/>
            <a:ext cx="5268391" cy="751782"/>
            <a:chOff x="511465" y="4927492"/>
            <a:chExt cx="5268391" cy="751782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D23BA0C8-3F22-40F6-F0C4-5CC84CA7F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465" y="4927492"/>
              <a:ext cx="5268391" cy="751782"/>
            </a:xfrm>
            <a:prstGeom prst="rect">
              <a:avLst/>
            </a:prstGeom>
            <a:ln w="12700">
              <a:solidFill>
                <a:srgbClr val="D2D2D2"/>
              </a:solidFill>
            </a:ln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D8CB8237-EB5D-905A-A221-73E46FBF9672}"/>
                </a:ext>
              </a:extLst>
            </p:cNvPr>
            <p:cNvSpPr/>
            <p:nvPr/>
          </p:nvSpPr>
          <p:spPr>
            <a:xfrm>
              <a:off x="5624174" y="5248566"/>
              <a:ext cx="149374" cy="13400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>
                <a:lnSpc>
                  <a:spcPct val="135000"/>
                </a:lnSpc>
              </a:pPr>
              <a:endParaRPr kumimoji="1" lang="ja-JP" altLang="en-US" sz="130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693EDB3F-0B13-C2F8-264F-6F534B610E43}"/>
                </a:ext>
              </a:extLst>
            </p:cNvPr>
            <p:cNvSpPr/>
            <p:nvPr/>
          </p:nvSpPr>
          <p:spPr>
            <a:xfrm>
              <a:off x="751079" y="5196998"/>
              <a:ext cx="1217268" cy="18768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algn="ctr">
                <a:lnSpc>
                  <a:spcPct val="135000"/>
                </a:lnSpc>
              </a:pPr>
              <a:endParaRPr kumimoji="1" lang="ja-JP" altLang="en-US" sz="13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BA90B75C-A1AC-4D1E-9788-A86E0D160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453" y="1668578"/>
            <a:ext cx="3654827" cy="1587960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1042755-1675-97EC-FAD4-6E67E1E7AD81}"/>
              </a:ext>
            </a:extLst>
          </p:cNvPr>
          <p:cNvSpPr/>
          <p:nvPr/>
        </p:nvSpPr>
        <p:spPr>
          <a:xfrm>
            <a:off x="6436373" y="2137154"/>
            <a:ext cx="3471951" cy="59823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19CD187-6E4A-6BB7-A34A-E308254A8476}"/>
              </a:ext>
            </a:extLst>
          </p:cNvPr>
          <p:cNvSpPr/>
          <p:nvPr/>
        </p:nvSpPr>
        <p:spPr>
          <a:xfrm>
            <a:off x="7443307" y="2951917"/>
            <a:ext cx="732216" cy="28563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0F0BF8CD-EAD6-17E0-7C90-2C313DA7E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997" y="3950025"/>
            <a:ext cx="2746920" cy="1746183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2D6F3D78-FF26-68B5-9F66-C48BC727D6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6448" y="4323451"/>
            <a:ext cx="2560660" cy="1587961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EF0E0FF-9523-4AB2-4C2B-7BAFB9B4F444}"/>
              </a:ext>
            </a:extLst>
          </p:cNvPr>
          <p:cNvSpPr/>
          <p:nvPr/>
        </p:nvSpPr>
        <p:spPr>
          <a:xfrm>
            <a:off x="9435618" y="4052950"/>
            <a:ext cx="718338" cy="25883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9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1D46F-12EA-7C74-82AD-43A532897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C5176C-C6FF-E2B2-6D61-F8A3245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3-4.</a:t>
            </a:r>
            <a:r>
              <a:rPr lang="ja-JP" altLang="en-US" dirty="0"/>
              <a:t>代理承認・承認伝票の確認</a:t>
            </a:r>
            <a:endParaRPr kumimoji="1" lang="ja-JP" altLang="en-US" dirty="0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707A7DB4-783D-195E-1D16-263CD119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16</a:t>
            </a:fld>
            <a:endParaRPr lang="en-GB"/>
          </a:p>
        </p:txBody>
      </p:sp>
      <p:sp>
        <p:nvSpPr>
          <p:cNvPr id="3" name="コンテンツ プレースホルダー 7">
            <a:extLst>
              <a:ext uri="{FF2B5EF4-FFF2-40B4-BE49-F238E27FC236}">
                <a16:creationId xmlns:a16="http://schemas.microsoft.com/office/drawing/2014/main" id="{E71D3AE8-47A0-4BAA-690E-3C52C9AE7B98}"/>
              </a:ext>
            </a:extLst>
          </p:cNvPr>
          <p:cNvSpPr txBox="1">
            <a:spLocks/>
          </p:cNvSpPr>
          <p:nvPr/>
        </p:nvSpPr>
        <p:spPr>
          <a:xfrm>
            <a:off x="6299499" y="1385888"/>
            <a:ext cx="5406725" cy="49228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b="1" dirty="0">
                <a:solidFill>
                  <a:schemeClr val="tx2"/>
                </a:solidFill>
              </a:rPr>
              <a:t>承認伝票の確認</a:t>
            </a:r>
            <a:br>
              <a:rPr lang="en-US" altLang="ja-JP" sz="1100" dirty="0"/>
            </a:br>
            <a:r>
              <a:rPr lang="ja-JP" altLang="en-US" sz="1100" dirty="0"/>
              <a:t>自身が承認した伝票を確認する方法です。</a:t>
            </a: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sz="1100" dirty="0"/>
              <a:t>ここでは、「交通費精算」を例に挙げて説明します。</a:t>
            </a:r>
          </a:p>
          <a:p>
            <a:pPr marL="0" indent="0">
              <a:buFont typeface="BIZ UDPGothic" panose="020B0400000000000000" pitchFamily="34" charset="-128"/>
              <a:buNone/>
            </a:pPr>
            <a:br>
              <a:rPr lang="en-US" altLang="ja-JP" sz="1100" dirty="0"/>
            </a:br>
            <a:r>
              <a:rPr lang="en-US" altLang="ja-JP" sz="1100" dirty="0"/>
              <a:t>1. </a:t>
            </a:r>
            <a:r>
              <a:rPr lang="ja-JP" altLang="en-US" sz="1100" dirty="0"/>
              <a:t>「閲覧」タブをクリック</a:t>
            </a:r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br>
              <a:rPr lang="ja-JP" altLang="en-US" sz="1100" dirty="0"/>
            </a:br>
            <a:r>
              <a:rPr lang="en-US" altLang="ja-JP" sz="1100" dirty="0"/>
              <a:t>2. </a:t>
            </a:r>
            <a:r>
              <a:rPr lang="ja-JP" altLang="en-US" sz="1100" dirty="0"/>
              <a:t>「承認データ一覧」内の「交通費精算」をクリック　</a:t>
            </a:r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100" dirty="0"/>
              <a:t>3. </a:t>
            </a:r>
            <a:r>
              <a:rPr lang="ja-JP" altLang="en-US" sz="1100" dirty="0"/>
              <a:t>確認したい伝票の「伝票</a:t>
            </a:r>
            <a:r>
              <a:rPr lang="en-US" altLang="ja-JP" sz="1100" dirty="0"/>
              <a:t>No.</a:t>
            </a:r>
            <a:r>
              <a:rPr lang="ja-JP" altLang="en-US" sz="1100" dirty="0"/>
              <a:t>」をクリックすると、伝票内容を確認できます</a:t>
            </a:r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sz="1100" dirty="0"/>
              <a:t>≪以上≫</a:t>
            </a:r>
          </a:p>
        </p:txBody>
      </p:sp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9CC79AE0-BE1A-4212-D926-A3B7E3E19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446" y="1394941"/>
            <a:ext cx="5406725" cy="5148262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</a:rPr>
              <a:t>代理承認の確認</a:t>
            </a:r>
            <a:br>
              <a:rPr lang="en-US" altLang="ja-JP" sz="1100" dirty="0"/>
            </a:br>
            <a:r>
              <a:rPr lang="ja-JP" altLang="en-US" sz="1100" dirty="0"/>
              <a:t>代理承認できる伝票がある場合は、「申請・承認」画面下部の</a:t>
            </a:r>
            <a:br>
              <a:rPr lang="en-US" altLang="ja-JP" sz="1100" dirty="0"/>
            </a:br>
            <a:r>
              <a:rPr lang="ja-JP" altLang="en-US" sz="1100" dirty="0"/>
              <a:t>「未承認（代理承認）」に件数が表示されます。</a:t>
            </a:r>
            <a:br>
              <a:rPr lang="en-US" altLang="ja-JP" sz="1100" dirty="0"/>
            </a:br>
            <a:r>
              <a:rPr lang="ja-JP" altLang="en-US" sz="1100" dirty="0"/>
              <a:t>該当する申請種別をクリックして処理してください。</a:t>
            </a:r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r>
              <a:rPr lang="en-US" altLang="ja-JP" sz="1100" dirty="0"/>
              <a:t>※</a:t>
            </a:r>
            <a:r>
              <a:rPr lang="ja-JP" altLang="en-US" sz="1100" dirty="0"/>
              <a:t>以降の操作方法は通常の承認と同じです。</a:t>
            </a:r>
          </a:p>
          <a:p>
            <a:pPr marL="0" indent="0">
              <a:buNone/>
            </a:pPr>
            <a:endParaRPr lang="ja-JP" altLang="en-US" sz="1100" dirty="0"/>
          </a:p>
          <a:p>
            <a:pPr marL="0" indent="0">
              <a:buNone/>
            </a:pPr>
            <a:endParaRPr lang="ja-JP" altLang="en-US" sz="1100" dirty="0"/>
          </a:p>
          <a:p>
            <a:pPr marL="0" indent="0">
              <a:buNone/>
            </a:pPr>
            <a:endParaRPr lang="en-US" altLang="ja-JP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altLang="ja-JP" b="1" dirty="0">
                <a:solidFill>
                  <a:schemeClr val="tx2"/>
                </a:solidFill>
              </a:rPr>
            </a:br>
            <a:br>
              <a:rPr lang="en-US" altLang="ja-JP" sz="1100" dirty="0"/>
            </a:br>
            <a:endParaRPr lang="ja-JP" altLang="en-US" sz="1100" dirty="0"/>
          </a:p>
          <a:p>
            <a:pPr marL="0" indent="0">
              <a:buNone/>
            </a:pPr>
            <a:endParaRPr lang="ja-JP" altLang="en-US" sz="1100" dirty="0"/>
          </a:p>
          <a:p>
            <a:pPr marL="0" indent="0">
              <a:buNone/>
            </a:pPr>
            <a:br>
              <a:rPr lang="ja-JP" altLang="en-US" sz="1100" dirty="0"/>
            </a:br>
            <a:endParaRPr lang="ja-JP" altLang="en-US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endParaRPr lang="ja-JP" altLang="en-US" sz="11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C0F01E9-7F2B-B589-541F-E74C989F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772" y="2451304"/>
            <a:ext cx="2473970" cy="905960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389D270-A95E-FF84-7340-33E56A410A14}"/>
              </a:ext>
            </a:extLst>
          </p:cNvPr>
          <p:cNvSpPr/>
          <p:nvPr/>
        </p:nvSpPr>
        <p:spPr>
          <a:xfrm>
            <a:off x="7230705" y="2480832"/>
            <a:ext cx="749310" cy="28437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8E1805C-D955-881B-824D-1E028BAF6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01" y="2425505"/>
            <a:ext cx="2289630" cy="1144815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5AA24DF-20D2-983F-AA55-7B68B0E40F40}"/>
              </a:ext>
            </a:extLst>
          </p:cNvPr>
          <p:cNvSpPr/>
          <p:nvPr/>
        </p:nvSpPr>
        <p:spPr>
          <a:xfrm>
            <a:off x="715052" y="2986135"/>
            <a:ext cx="1047450" cy="28620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DEB1022-6385-D985-410D-4E47A4F48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772" y="3678911"/>
            <a:ext cx="2256687" cy="2027319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60DBE6D-215A-71AD-4467-79B6CFA0D96F}"/>
              </a:ext>
            </a:extLst>
          </p:cNvPr>
          <p:cNvSpPr/>
          <p:nvPr/>
        </p:nvSpPr>
        <p:spPr>
          <a:xfrm>
            <a:off x="6415034" y="4769668"/>
            <a:ext cx="663552" cy="25000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53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F6227-4208-CD0B-7506-DA30B4CB1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0711D7-84AD-3AD9-E1D7-68476709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17</a:t>
            </a:fld>
            <a:endParaRPr lang="en-GB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3BBED47-83C8-1C77-9DB4-DF79F56D4414}"/>
              </a:ext>
            </a:extLst>
          </p:cNvPr>
          <p:cNvSpPr/>
          <p:nvPr/>
        </p:nvSpPr>
        <p:spPr>
          <a:xfrm>
            <a:off x="488303" y="377178"/>
            <a:ext cx="4128541" cy="891723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20000"/>
              </a:lnSpc>
            </a:pPr>
            <a:r>
              <a:rPr lang="en-US" altLang="ja-JP" sz="1400" b="1" dirty="0">
                <a:solidFill>
                  <a:schemeClr val="tx1"/>
                </a:solidFill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</a:rPr>
              <a:t>マニュアル作成者様へ</a:t>
            </a:r>
            <a:r>
              <a:rPr lang="en-US" altLang="ja-JP" sz="1400" b="1" dirty="0">
                <a:solidFill>
                  <a:schemeClr val="tx1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chemeClr val="tx1"/>
                </a:solidFill>
              </a:rPr>
              <a:t>不要な機能に関する記載は削除してください。</a:t>
            </a:r>
          </a:p>
        </p:txBody>
      </p:sp>
      <p:sp>
        <p:nvSpPr>
          <p:cNvPr id="11" name="テキスト プレースホルダー 2">
            <a:extLst>
              <a:ext uri="{FF2B5EF4-FFF2-40B4-BE49-F238E27FC236}">
                <a16:creationId xmlns:a16="http://schemas.microsoft.com/office/drawing/2014/main" id="{8C5F6546-2A67-2DDB-C7E0-2B957725F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855" y="1634391"/>
            <a:ext cx="6718133" cy="3589217"/>
          </a:xfrm>
        </p:spPr>
        <p:txBody>
          <a:bodyPr anchor="ctr"/>
          <a:lstStyle/>
          <a:p>
            <a:pPr>
              <a:lnSpc>
                <a:spcPct val="150000"/>
              </a:lnSpc>
              <a:buFont typeface="+mj-lt"/>
              <a:buAutoNum type="arabicPeriod" startAt="4"/>
            </a:pPr>
            <a:r>
              <a:rPr lang="ja-JP" altLang="en-US" dirty="0"/>
              <a:t>スマートフォンからの承認・差戻し・閲覧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4197617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8471A-C612-C1BF-29A4-5CE322850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BF05E-3ABC-36FD-5887-78122D4F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4.</a:t>
            </a:r>
            <a:r>
              <a:rPr lang="ja-JP" altLang="en-US" dirty="0"/>
              <a:t>スマートフォンからの承認・差戻し・閲覧</a:t>
            </a:r>
            <a:endParaRPr kumimoji="1" lang="ja-JP" altLang="en-US" dirty="0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EB5002DB-661D-7AD0-472F-CB4CA5B1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18</a:t>
            </a:fld>
            <a:endParaRPr lang="en-GB"/>
          </a:p>
        </p:txBody>
      </p:sp>
      <p:sp>
        <p:nvSpPr>
          <p:cNvPr id="3" name="コンテンツ プレースホルダー 7">
            <a:extLst>
              <a:ext uri="{FF2B5EF4-FFF2-40B4-BE49-F238E27FC236}">
                <a16:creationId xmlns:a16="http://schemas.microsoft.com/office/drawing/2014/main" id="{81E37F1B-6DC4-038A-9EF5-96D4FEF3186C}"/>
              </a:ext>
            </a:extLst>
          </p:cNvPr>
          <p:cNvSpPr txBox="1">
            <a:spLocks/>
          </p:cNvSpPr>
          <p:nvPr/>
        </p:nvSpPr>
        <p:spPr>
          <a:xfrm>
            <a:off x="6289975" y="1676400"/>
            <a:ext cx="5434012" cy="463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b="1" dirty="0">
                <a:solidFill>
                  <a:schemeClr val="tx2"/>
                </a:solidFill>
              </a:rPr>
              <a:t>代理承認</a:t>
            </a:r>
            <a:br>
              <a:rPr lang="en-US" altLang="ja-JP" sz="1100" dirty="0"/>
            </a:br>
            <a:r>
              <a:rPr lang="en-US" altLang="ja-JP" sz="1100" dirty="0"/>
              <a:t>1.</a:t>
            </a:r>
            <a:r>
              <a:rPr lang="ja-JP" altLang="en-US" sz="1100" dirty="0"/>
              <a:t>「承認」タブ </a:t>
            </a:r>
            <a:r>
              <a:rPr lang="en-US" altLang="ja-JP" sz="1100" dirty="0"/>
              <a:t>&gt;</a:t>
            </a:r>
            <a:r>
              <a:rPr lang="ja-JP" altLang="en-US" sz="1100" dirty="0"/>
              <a:t> 「未承認（代理承認）」をタップし、承認する伝票種別をタップ</a:t>
            </a:r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900" dirty="0"/>
              <a:t>※</a:t>
            </a:r>
            <a:r>
              <a:rPr lang="ja-JP" altLang="en-US" sz="900" dirty="0"/>
              <a:t>「代理承認者」に設定されていると「承認」タブに「未承認（代理承認）」が表示されます。</a:t>
            </a:r>
            <a:endParaRPr lang="en-US" altLang="ja-JP" sz="9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900" dirty="0"/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100" dirty="0"/>
              <a:t>2. </a:t>
            </a:r>
            <a:r>
              <a:rPr lang="ja-JP" altLang="en-US" sz="1100" dirty="0"/>
              <a:t>承認する伝票にチェックを入れる</a:t>
            </a:r>
            <a:br>
              <a:rPr lang="en-US" altLang="ja-JP" sz="1100" dirty="0"/>
            </a:b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100" dirty="0"/>
              <a:t>3. </a:t>
            </a:r>
            <a:r>
              <a:rPr lang="ja-JP" altLang="en-US" sz="1100" dirty="0"/>
              <a:t>「承認する」もしくは「差し戻す」をタップ</a:t>
            </a: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sz="1100" dirty="0"/>
              <a:t>≪以上≫</a:t>
            </a:r>
            <a:br>
              <a:rPr lang="ja-JP" altLang="en-US" sz="1100" dirty="0"/>
            </a:br>
            <a:endParaRPr lang="ja-JP" altLang="en-US" sz="11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AF44F21-0CAC-C100-71E1-E78379DC5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8"/>
          <a:stretch/>
        </p:blipFill>
        <p:spPr>
          <a:xfrm>
            <a:off x="6353669" y="2176169"/>
            <a:ext cx="1886250" cy="1011106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9AE93304-940B-3560-509C-62BAC30B38CD}"/>
              </a:ext>
            </a:extLst>
          </p:cNvPr>
          <p:cNvSpPr txBox="1">
            <a:spLocks/>
          </p:cNvSpPr>
          <p:nvPr/>
        </p:nvSpPr>
        <p:spPr>
          <a:xfrm>
            <a:off x="482600" y="1676402"/>
            <a:ext cx="5434013" cy="4632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b="1" dirty="0">
                <a:solidFill>
                  <a:schemeClr val="tx2"/>
                </a:solidFill>
              </a:rPr>
              <a:t>承認・差戻し</a:t>
            </a:r>
            <a:br>
              <a:rPr lang="en-US" altLang="ja-JP" sz="1100" dirty="0"/>
            </a:br>
            <a:r>
              <a:rPr lang="en-US" altLang="ja-JP" sz="1100" dirty="0"/>
              <a:t>1. </a:t>
            </a:r>
            <a:r>
              <a:rPr lang="ja-JP" altLang="en-US" sz="1100" dirty="0"/>
              <a:t>「承認」タブ </a:t>
            </a:r>
            <a:r>
              <a:rPr lang="en-US" altLang="ja-JP" sz="1100" dirty="0"/>
              <a:t>&gt;</a:t>
            </a:r>
            <a:r>
              <a:rPr lang="ja-JP" altLang="en-US" sz="1100" dirty="0"/>
              <a:t> 「未承認」をタップし、承認する伝票種別をタップ</a:t>
            </a:r>
            <a:br>
              <a:rPr lang="ja-JP" altLang="en-US" sz="1100" dirty="0"/>
            </a:b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100" dirty="0"/>
              <a:t>2. </a:t>
            </a:r>
            <a:r>
              <a:rPr lang="ja-JP" altLang="en-US" sz="1100" dirty="0"/>
              <a:t>承認する伝票にチェックを入れる</a:t>
            </a:r>
            <a:br>
              <a:rPr lang="ja-JP" altLang="en-US" sz="1100" dirty="0"/>
            </a:br>
            <a:r>
              <a:rPr lang="ja-JP" altLang="en-US" sz="1100" dirty="0"/>
              <a:t>　　</a:t>
            </a:r>
            <a:r>
              <a:rPr lang="en-US" altLang="ja-JP" sz="900" dirty="0"/>
              <a:t>※</a:t>
            </a:r>
            <a:r>
              <a:rPr lang="ja-JP" altLang="en-US" sz="900" dirty="0"/>
              <a:t>伝票の「＞マーク」をタップと、伝票の内容を表示できます。さらに明細の「＞マーク」を</a:t>
            </a:r>
            <a:br>
              <a:rPr lang="en-US" altLang="ja-JP" sz="900" dirty="0"/>
            </a:br>
            <a:r>
              <a:rPr lang="ja-JP" altLang="en-US" sz="900" dirty="0"/>
              <a:t>　　　　タップと明細の詳細を表示できます。</a:t>
            </a:r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br>
              <a:rPr lang="en-US" altLang="ja-JP" sz="1100" dirty="0"/>
            </a:br>
            <a:r>
              <a:rPr lang="en-US" altLang="ja-JP" sz="1100" dirty="0"/>
              <a:t>3. </a:t>
            </a:r>
            <a:r>
              <a:rPr lang="ja-JP" altLang="en-US" sz="1100" dirty="0"/>
              <a:t>「承認する」もしくは「差し戻す」をタップ</a:t>
            </a:r>
            <a:br>
              <a:rPr lang="ja-JP" altLang="en-US" sz="1100" dirty="0"/>
            </a:br>
            <a:r>
              <a:rPr lang="ja-JP" altLang="en-US" sz="1100" dirty="0"/>
              <a:t>≪以上≫</a:t>
            </a:r>
          </a:p>
          <a:p>
            <a:pPr marL="0" indent="0">
              <a:buFont typeface="BIZ UDPGothic" panose="020B0400000000000000" pitchFamily="34" charset="-128"/>
              <a:buNone/>
            </a:pPr>
            <a:br>
              <a:rPr lang="ja-JP" altLang="en-US" sz="1100" dirty="0"/>
            </a:b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B764DB8-ABFE-713B-D3A4-9C9C6E44D4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823"/>
          <a:stretch/>
        </p:blipFill>
        <p:spPr>
          <a:xfrm>
            <a:off x="554237" y="2211559"/>
            <a:ext cx="1820476" cy="1073356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7" name="コンテンツ プレースホルダー 7">
            <a:extLst>
              <a:ext uri="{FF2B5EF4-FFF2-40B4-BE49-F238E27FC236}">
                <a16:creationId xmlns:a16="http://schemas.microsoft.com/office/drawing/2014/main" id="{313A7E62-E20A-1716-B1BF-FF1B218E0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393" y="1385888"/>
            <a:ext cx="11240594" cy="267631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100" dirty="0"/>
              <a:t>スマートフォンアプリ／ブラウザ版での承認・差戻し・閲覧の方法を説明します。　</a:t>
            </a:r>
            <a:r>
              <a:rPr lang="en-US" altLang="ja-JP" sz="1100" b="1" dirty="0"/>
              <a:t>※</a:t>
            </a:r>
            <a:r>
              <a:rPr lang="ja-JP" altLang="en-US" sz="1100" b="1" dirty="0"/>
              <a:t>スマートフォンアプリ／ブラウザ版からの伝票修正はできません。</a:t>
            </a:r>
            <a:endParaRPr lang="ja-JP" altLang="en-US" sz="11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85D59FF-ACC9-07A5-684E-5E09A03A6BB1}"/>
              </a:ext>
            </a:extLst>
          </p:cNvPr>
          <p:cNvSpPr/>
          <p:nvPr/>
        </p:nvSpPr>
        <p:spPr>
          <a:xfrm>
            <a:off x="568457" y="2513257"/>
            <a:ext cx="1690861" cy="27679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BAB24E5-D7FB-85FA-D702-CBCBB54C0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11" y="3914717"/>
            <a:ext cx="4158456" cy="1933633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0AB3E0-26F4-905E-717D-FB60E293E5C6}"/>
              </a:ext>
            </a:extLst>
          </p:cNvPr>
          <p:cNvSpPr/>
          <p:nvPr/>
        </p:nvSpPr>
        <p:spPr>
          <a:xfrm>
            <a:off x="549823" y="4487749"/>
            <a:ext cx="175746" cy="73011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9028AAD-382E-6A06-9143-F4627ADF85D3}"/>
              </a:ext>
            </a:extLst>
          </p:cNvPr>
          <p:cNvSpPr/>
          <p:nvPr/>
        </p:nvSpPr>
        <p:spPr>
          <a:xfrm>
            <a:off x="1926969" y="4510838"/>
            <a:ext cx="186558" cy="67847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51CE2CC-6C7B-0181-73C6-C26253F8F6C0}"/>
              </a:ext>
            </a:extLst>
          </p:cNvPr>
          <p:cNvSpPr/>
          <p:nvPr/>
        </p:nvSpPr>
        <p:spPr>
          <a:xfrm>
            <a:off x="3226684" y="4813607"/>
            <a:ext cx="186558" cy="66510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4868BC5-E1FE-BE6D-CFC7-30AECF3B5A26}"/>
              </a:ext>
            </a:extLst>
          </p:cNvPr>
          <p:cNvSpPr/>
          <p:nvPr/>
        </p:nvSpPr>
        <p:spPr>
          <a:xfrm>
            <a:off x="6353669" y="2497246"/>
            <a:ext cx="1886250" cy="27716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87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5F2A5-0AE1-A0DB-AEEE-5A3C0703E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22C3A2-ACBE-BBE7-12DB-95406BE7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4.</a:t>
            </a:r>
            <a:r>
              <a:rPr lang="ja-JP" altLang="en-US" dirty="0"/>
              <a:t>スマートフォンからの承認・差戻し・閲覧</a:t>
            </a:r>
            <a:endParaRPr kumimoji="1" lang="ja-JP" altLang="en-US" dirty="0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4257BCD0-1274-ABB4-9E04-B60D230D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19</a:t>
            </a:fld>
            <a:endParaRPr lang="en-GB"/>
          </a:p>
        </p:txBody>
      </p:sp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40E2A370-9A4B-1D91-CA1B-700EB64DF758}"/>
              </a:ext>
            </a:extLst>
          </p:cNvPr>
          <p:cNvSpPr txBox="1">
            <a:spLocks/>
          </p:cNvSpPr>
          <p:nvPr/>
        </p:nvSpPr>
        <p:spPr>
          <a:xfrm>
            <a:off x="494013" y="1394470"/>
            <a:ext cx="5422600" cy="4914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b="1" dirty="0">
                <a:solidFill>
                  <a:schemeClr val="tx2"/>
                </a:solidFill>
              </a:rPr>
              <a:t>閲覧</a:t>
            </a:r>
            <a:br>
              <a:rPr lang="ja-JP" altLang="en-US" sz="1100" dirty="0"/>
            </a:br>
            <a:r>
              <a:rPr lang="en-US" altLang="ja-JP" sz="1100" dirty="0"/>
              <a:t>1.</a:t>
            </a:r>
            <a:r>
              <a:rPr lang="ja-JP" altLang="en-US" sz="1100" dirty="0"/>
              <a:t>「承認」タブ </a:t>
            </a:r>
            <a:r>
              <a:rPr lang="en-US" altLang="ja-JP" sz="1100" dirty="0"/>
              <a:t>&gt; </a:t>
            </a:r>
            <a:r>
              <a:rPr lang="ja-JP" altLang="en-US" sz="1100" dirty="0"/>
              <a:t>「承認済み」をタップ</a:t>
            </a: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100" dirty="0"/>
              <a:t>2. </a:t>
            </a:r>
            <a:r>
              <a:rPr lang="ja-JP" altLang="en-US" sz="1100" dirty="0"/>
              <a:t>閲覧したい申請種別をタップし、該当の伝票をタップ</a:t>
            </a:r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sz="1100" dirty="0"/>
              <a:t>≪以上≫</a:t>
            </a:r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D44413-9FF6-08B0-FEF8-1863350A0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876425"/>
            <a:ext cx="1457325" cy="3010793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035EEFD-7BFB-04EE-ECA5-21037BDB7508}"/>
              </a:ext>
            </a:extLst>
          </p:cNvPr>
          <p:cNvSpPr/>
          <p:nvPr/>
        </p:nvSpPr>
        <p:spPr>
          <a:xfrm>
            <a:off x="600075" y="2589458"/>
            <a:ext cx="1457325" cy="22994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9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44A61E-3478-7649-27F9-5266467E6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816299"/>
            <a:ext cx="5795963" cy="2552935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464646"/>
                </a:solidFill>
              </a:rPr>
              <a:t>承認者向け</a:t>
            </a:r>
            <a:br>
              <a:rPr lang="en-US" altLang="ja-JP" dirty="0">
                <a:solidFill>
                  <a:srgbClr val="464646"/>
                </a:solidFill>
              </a:rPr>
            </a:br>
            <a:r>
              <a:rPr lang="ja-JP" altLang="en-US" dirty="0">
                <a:solidFill>
                  <a:srgbClr val="464646"/>
                </a:solidFill>
              </a:rPr>
              <a:t>マニュアル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410CAB-A636-4287-F54F-8A3BDA469D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ja-JP" altLang="en-US" dirty="0"/>
              <a:t>経費精算</a:t>
            </a:r>
            <a:r>
              <a:rPr lang="ja-JP" altLang="en-US" dirty="0">
                <a:solidFill>
                  <a:srgbClr val="464646"/>
                </a:solidFill>
              </a:rPr>
              <a:t>システム「楽楽精算</a:t>
            </a:r>
            <a:r>
              <a:rPr lang="ja-JP" altLang="en-US" dirty="0"/>
              <a:t>」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59629B8-9ACD-E8D9-902C-72AE50D5A8D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ja-JP" dirty="0"/>
              <a:t>2025/12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756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2298C-9166-5101-BEC3-B2B31B43F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A2E41C-2948-A542-50D4-39CC5ECB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20</a:t>
            </a:fld>
            <a:endParaRPr lang="en-GB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60EBAB2-8491-C56A-50D7-1CFDD5EB23CC}"/>
              </a:ext>
            </a:extLst>
          </p:cNvPr>
          <p:cNvSpPr/>
          <p:nvPr/>
        </p:nvSpPr>
        <p:spPr>
          <a:xfrm>
            <a:off x="488303" y="377178"/>
            <a:ext cx="4128541" cy="891723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20000"/>
              </a:lnSpc>
            </a:pPr>
            <a:r>
              <a:rPr lang="en-US" altLang="ja-JP" sz="1400" b="1" dirty="0">
                <a:solidFill>
                  <a:schemeClr val="tx1"/>
                </a:solidFill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</a:rPr>
              <a:t>マニュアル作成者様へ</a:t>
            </a:r>
            <a:r>
              <a:rPr lang="en-US" altLang="ja-JP" sz="1400" b="1" dirty="0">
                <a:solidFill>
                  <a:schemeClr val="tx1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chemeClr val="tx1"/>
                </a:solidFill>
              </a:rPr>
              <a:t>不要な機能に関する記載は削除してください。</a:t>
            </a:r>
          </a:p>
        </p:txBody>
      </p:sp>
      <p:sp>
        <p:nvSpPr>
          <p:cNvPr id="11" name="テキスト プレースホルダー 2">
            <a:extLst>
              <a:ext uri="{FF2B5EF4-FFF2-40B4-BE49-F238E27FC236}">
                <a16:creationId xmlns:a16="http://schemas.microsoft.com/office/drawing/2014/main" id="{608330ED-2542-A263-3986-3E0541374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855" y="1634391"/>
            <a:ext cx="6718133" cy="3589217"/>
          </a:xfrm>
        </p:spPr>
        <p:txBody>
          <a:bodyPr anchor="ctr"/>
          <a:lstStyle/>
          <a:p>
            <a:pPr>
              <a:lnSpc>
                <a:spcPct val="150000"/>
              </a:lnSpc>
              <a:buFont typeface="+mj-lt"/>
              <a:buAutoNum type="arabicPeriod" startAt="5"/>
            </a:pPr>
            <a:r>
              <a:rPr lang="ja-JP" altLang="en-US" dirty="0"/>
              <a:t>代理承認者の設定手順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2613026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D36D0-264B-A9D3-BB63-E6660D919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84C93-2990-40D2-C3B9-7EAC185C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5.</a:t>
            </a:r>
            <a:r>
              <a:rPr lang="ja-JP" altLang="en-US" dirty="0"/>
              <a:t>代理承認者の設定手順</a:t>
            </a:r>
            <a:endParaRPr kumimoji="1" lang="ja-JP" altLang="en-US" dirty="0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5E550BF6-0B14-A557-1620-26E39F69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21</a:t>
            </a:fld>
            <a:endParaRPr lang="en-GB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2550598-2D51-BE66-224A-7B11953D4A15}"/>
              </a:ext>
            </a:extLst>
          </p:cNvPr>
          <p:cNvSpPr/>
          <p:nvPr/>
        </p:nvSpPr>
        <p:spPr>
          <a:xfrm>
            <a:off x="4962526" y="368300"/>
            <a:ext cx="5236864" cy="1008063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20000"/>
              </a:lnSpc>
            </a:pPr>
            <a:r>
              <a:rPr lang="en-US" altLang="ja-JP" sz="1100" b="1" dirty="0">
                <a:solidFill>
                  <a:schemeClr val="tx1"/>
                </a:solidFill>
              </a:rPr>
              <a:t>【</a:t>
            </a:r>
            <a:r>
              <a:rPr lang="ja-JP" altLang="en-US" sz="1100" b="1" dirty="0">
                <a:solidFill>
                  <a:schemeClr val="tx1"/>
                </a:solidFill>
              </a:rPr>
              <a:t>マニュアル作成者様へ</a:t>
            </a:r>
            <a:r>
              <a:rPr lang="en-US" altLang="ja-JP" sz="1100" b="1" dirty="0">
                <a:solidFill>
                  <a:schemeClr val="tx1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ja-JP" altLang="en-US" sz="1100" b="1" dirty="0">
                <a:solidFill>
                  <a:schemeClr val="tx1"/>
                </a:solidFill>
              </a:rPr>
              <a:t>管理者側の設定で「管理」タブ </a:t>
            </a:r>
            <a:r>
              <a:rPr lang="en-US" altLang="ja-JP" sz="1100" b="1" dirty="0">
                <a:solidFill>
                  <a:schemeClr val="tx1"/>
                </a:solidFill>
              </a:rPr>
              <a:t>&gt; </a:t>
            </a:r>
            <a:r>
              <a:rPr lang="ja-JP" altLang="en-US" sz="1100" b="1" dirty="0">
                <a:solidFill>
                  <a:schemeClr val="tx1"/>
                </a:solidFill>
              </a:rPr>
              <a:t>システム設定 </a:t>
            </a:r>
            <a:r>
              <a:rPr lang="en-US" altLang="ja-JP" sz="1100" b="1" dirty="0">
                <a:solidFill>
                  <a:schemeClr val="tx1"/>
                </a:solidFill>
              </a:rPr>
              <a:t>&gt; </a:t>
            </a:r>
            <a:r>
              <a:rPr lang="ja-JP" altLang="en-US" sz="1100" b="1" dirty="0">
                <a:solidFill>
                  <a:schemeClr val="tx1"/>
                </a:solidFill>
              </a:rPr>
              <a:t>承認者設定を「個人設定で設定」にしている場合に利用できる機能です。</a:t>
            </a:r>
            <a:endParaRPr lang="en-US" altLang="ja-JP" sz="11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sz="1100" b="1" dirty="0">
                <a:solidFill>
                  <a:schemeClr val="tx1"/>
                </a:solidFill>
              </a:rPr>
              <a:t>「管理者が設定」にしている場合は本ページは削除してください。</a:t>
            </a:r>
          </a:p>
        </p:txBody>
      </p:sp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1028DFC1-B34A-445A-C1C7-899E7A9098CA}"/>
              </a:ext>
            </a:extLst>
          </p:cNvPr>
          <p:cNvSpPr txBox="1">
            <a:spLocks/>
          </p:cNvSpPr>
          <p:nvPr/>
        </p:nvSpPr>
        <p:spPr>
          <a:xfrm>
            <a:off x="6288086" y="1387648"/>
            <a:ext cx="5419427" cy="49210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100" dirty="0"/>
              <a:t>1. </a:t>
            </a:r>
            <a:r>
              <a:rPr lang="ja-JP" altLang="en-US" sz="1100" dirty="0"/>
              <a:t>画面上部の「個人設定」 </a:t>
            </a:r>
            <a:r>
              <a:rPr lang="en-US" altLang="ja-JP" sz="1100" dirty="0"/>
              <a:t>&gt; </a:t>
            </a:r>
            <a:r>
              <a:rPr lang="ja-JP" altLang="en-US" sz="1100" dirty="0"/>
              <a:t>「設定」をクリック</a:t>
            </a:r>
            <a:br>
              <a:rPr lang="en-US" altLang="ja-JP" sz="1100" dirty="0"/>
            </a:br>
            <a:endParaRPr lang="ja-JP" altLang="en-US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100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en-US" altLang="ja-JP" sz="1100" dirty="0"/>
            </a:br>
            <a:endParaRPr lang="en-US" altLang="ja-JP" sz="1100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1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100" dirty="0"/>
              <a:t>2. </a:t>
            </a:r>
            <a:r>
              <a:rPr lang="ja-JP" altLang="en-US" sz="1100" dirty="0"/>
              <a:t>「個人設定」画面下部の「代理承認者設定」虫眼鏡ボタンをクリック</a:t>
            </a:r>
            <a:br>
              <a:rPr lang="en-US" altLang="ja-JP" sz="1100" dirty="0"/>
            </a:br>
            <a:endParaRPr lang="en-US" altLang="ja-JP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100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1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100" dirty="0"/>
              <a:t>3. </a:t>
            </a:r>
            <a:r>
              <a:rPr lang="ja-JP" altLang="en-US" sz="1100" dirty="0"/>
              <a:t>検索画面が表示されるので、自身の代理承認者に設定したい社員を選び、</a:t>
            </a:r>
            <a:br>
              <a:rPr lang="en-US" altLang="ja-JP" sz="1100" dirty="0"/>
            </a:br>
            <a:r>
              <a:rPr lang="ja-JP" altLang="en-US" sz="1100" dirty="0"/>
              <a:t>　　「選択」ボタンをクリック</a:t>
            </a:r>
            <a:endParaRPr lang="en-US" altLang="ja-JP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100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1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100" dirty="0"/>
              <a:t>4. </a:t>
            </a:r>
            <a:r>
              <a:rPr lang="ja-JP" altLang="en-US" sz="1100" dirty="0"/>
              <a:t>選択された代理承認者が反映されたことを確認し、「確定」をクリック</a:t>
            </a:r>
            <a:br>
              <a:rPr lang="en-US" altLang="ja-JP" sz="1100" dirty="0"/>
            </a:br>
            <a:r>
              <a:rPr lang="ja-JP" altLang="en-US" sz="1100" dirty="0"/>
              <a:t>≪以上≫</a:t>
            </a:r>
            <a:endParaRPr lang="ja-JP" altLang="en-US" sz="1050" dirty="0"/>
          </a:p>
        </p:txBody>
      </p:sp>
      <p:sp>
        <p:nvSpPr>
          <p:cNvPr id="6" name="コンテンツ プレースホルダー 7">
            <a:extLst>
              <a:ext uri="{FF2B5EF4-FFF2-40B4-BE49-F238E27FC236}">
                <a16:creationId xmlns:a16="http://schemas.microsoft.com/office/drawing/2014/main" id="{34E84719-817F-9709-3CE5-AA2AFC62DAE6}"/>
              </a:ext>
            </a:extLst>
          </p:cNvPr>
          <p:cNvSpPr txBox="1">
            <a:spLocks/>
          </p:cNvSpPr>
          <p:nvPr/>
        </p:nvSpPr>
        <p:spPr>
          <a:xfrm>
            <a:off x="484487" y="1390559"/>
            <a:ext cx="5388139" cy="11860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100" dirty="0"/>
              <a:t>自身の代わりに伝票を承認する「代理承認者」を設定する方法をご案内します。</a:t>
            </a:r>
          </a:p>
          <a:p>
            <a:pPr marL="0" indent="0">
              <a:buNone/>
            </a:pPr>
            <a:br>
              <a:rPr lang="ja-JP" altLang="en-US" sz="1100" dirty="0"/>
            </a:br>
            <a:r>
              <a:rPr lang="ja-JP" altLang="en-US" sz="1100" dirty="0"/>
              <a:t>代理承認者に設定されると、</a:t>
            </a:r>
            <a:br>
              <a:rPr lang="en-US" altLang="ja-JP" sz="1100" dirty="0"/>
            </a:br>
            <a:r>
              <a:rPr lang="ja-JP" altLang="en-US" sz="1100" dirty="0"/>
              <a:t>「申請・承認」画面に「未承認</a:t>
            </a:r>
            <a:r>
              <a:rPr lang="en-US" altLang="ja-JP" sz="1100" dirty="0"/>
              <a:t>(</a:t>
            </a:r>
            <a:r>
              <a:rPr lang="ja-JP" altLang="en-US" sz="1100" dirty="0"/>
              <a:t>代理承認</a:t>
            </a:r>
            <a:r>
              <a:rPr lang="en-US" altLang="ja-JP" sz="1100" dirty="0"/>
              <a:t>)</a:t>
            </a:r>
            <a:r>
              <a:rPr lang="ja-JP" altLang="en-US" sz="1100" dirty="0"/>
              <a:t>」欄が表示されます。</a:t>
            </a:r>
            <a:br>
              <a:rPr lang="en-US" altLang="ja-JP" sz="1100" dirty="0"/>
            </a:br>
            <a:r>
              <a:rPr lang="ja-JP" altLang="en-US" sz="1100" dirty="0"/>
              <a:t>承認／差戻しの方法は基本の手順と同様です。</a:t>
            </a: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1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6B87323-23B8-3680-F8F3-8FF65FC13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08" y="2625170"/>
            <a:ext cx="3879112" cy="2142328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7003B49-5FAF-9477-B5C3-8515A6CFB996}"/>
              </a:ext>
            </a:extLst>
          </p:cNvPr>
          <p:cNvSpPr/>
          <p:nvPr/>
        </p:nvSpPr>
        <p:spPr>
          <a:xfrm>
            <a:off x="3471915" y="4004148"/>
            <a:ext cx="918552" cy="40327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D820B10-6258-B2BC-5EC2-566F91A0E4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87"/>
          <a:stretch/>
        </p:blipFill>
        <p:spPr>
          <a:xfrm>
            <a:off x="6328640" y="1648363"/>
            <a:ext cx="3129685" cy="990680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08F20E4-68F7-402E-2700-7D48B5E1EC6A}"/>
              </a:ext>
            </a:extLst>
          </p:cNvPr>
          <p:cNvSpPr/>
          <p:nvPr/>
        </p:nvSpPr>
        <p:spPr>
          <a:xfrm>
            <a:off x="8483598" y="1795686"/>
            <a:ext cx="580200" cy="16931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5868FDC-3F16-57C3-BC04-19B84FCAA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640" y="3063408"/>
            <a:ext cx="2081935" cy="1283126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349A11-03AE-49C4-65ED-7C959F70ECA0}"/>
              </a:ext>
            </a:extLst>
          </p:cNvPr>
          <p:cNvSpPr/>
          <p:nvPr/>
        </p:nvSpPr>
        <p:spPr>
          <a:xfrm>
            <a:off x="6355799" y="3710418"/>
            <a:ext cx="2043525" cy="62134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2F7D840-0055-584B-7452-FDEB8DD17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674" y="4805913"/>
            <a:ext cx="2625075" cy="990680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CA4B5AE-2698-4522-C622-8AEA2A7BA45D}"/>
              </a:ext>
            </a:extLst>
          </p:cNvPr>
          <p:cNvSpPr/>
          <p:nvPr/>
        </p:nvSpPr>
        <p:spPr>
          <a:xfrm>
            <a:off x="8688796" y="5209637"/>
            <a:ext cx="268448" cy="56624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3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67586-63E8-E895-790D-E191676B6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B15394-F3B0-024D-617E-0BC0C9F4F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1" lang="ja-JP" altLang="en-US" dirty="0"/>
              <a:t>目次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5EA053-B00C-7E14-1DAC-DE288050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3</a:t>
            </a:fld>
            <a:endParaRPr lang="en-GB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880D95E-1C27-9890-4D58-5EEDF982252A}"/>
              </a:ext>
            </a:extLst>
          </p:cNvPr>
          <p:cNvSpPr/>
          <p:nvPr/>
        </p:nvSpPr>
        <p:spPr>
          <a:xfrm>
            <a:off x="4482797" y="380093"/>
            <a:ext cx="5386159" cy="891723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20000"/>
              </a:lnSpc>
            </a:pPr>
            <a:r>
              <a:rPr lang="en-US" altLang="ja-JP" sz="1400" b="1" dirty="0">
                <a:solidFill>
                  <a:schemeClr val="tx1"/>
                </a:solidFill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</a:rPr>
              <a:t>マニュアル作成者様へ</a:t>
            </a:r>
            <a:r>
              <a:rPr lang="en-US" altLang="ja-JP" sz="1400" b="1" dirty="0">
                <a:solidFill>
                  <a:schemeClr val="tx1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chemeClr val="tx1"/>
                </a:solidFill>
              </a:rPr>
              <a:t>不要な機能に関する記載は削除してください。</a:t>
            </a:r>
          </a:p>
        </p:txBody>
      </p:sp>
      <p:sp>
        <p:nvSpPr>
          <p:cNvPr id="10" name="テキスト プレースホルダー 2">
            <a:extLst>
              <a:ext uri="{FF2B5EF4-FFF2-40B4-BE49-F238E27FC236}">
                <a16:creationId xmlns:a16="http://schemas.microsoft.com/office/drawing/2014/main" id="{9325715E-149C-DBE4-BB94-913F3BDA21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313104"/>
            <a:ext cx="11233150" cy="44923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ja-JP" altLang="en-US" sz="1400" dirty="0"/>
              <a:t> 「楽楽精算」の動作保証環境</a:t>
            </a:r>
            <a:endParaRPr lang="en-US" altLang="ja-JP" sz="1400" dirty="0"/>
          </a:p>
          <a:p>
            <a:pPr defTabSz="404813">
              <a:lnSpc>
                <a:spcPct val="120000"/>
              </a:lnSpc>
            </a:pPr>
            <a:r>
              <a:rPr lang="ja-JP" altLang="en-US" sz="1400" dirty="0"/>
              <a:t> ログインと</a:t>
            </a:r>
            <a:r>
              <a:rPr lang="en-US" altLang="ja-JP" sz="1400" dirty="0"/>
              <a:t>TOP</a:t>
            </a:r>
            <a:r>
              <a:rPr lang="ja-JP" altLang="en-US" sz="1400" dirty="0"/>
              <a:t>画面</a:t>
            </a:r>
            <a:br>
              <a:rPr lang="en-US" altLang="ja-JP" sz="1400" dirty="0"/>
            </a:br>
            <a:r>
              <a:rPr lang="en-US" altLang="ja-JP" sz="1400" dirty="0"/>
              <a:t> 2-1.</a:t>
            </a:r>
            <a:r>
              <a:rPr lang="ja-JP" altLang="en-US" sz="1400" dirty="0"/>
              <a:t> パスワードを設定する</a:t>
            </a:r>
            <a:br>
              <a:rPr lang="en-US" altLang="ja-JP" sz="1400" dirty="0"/>
            </a:br>
            <a:r>
              <a:rPr lang="en-US" altLang="ja-JP" sz="1400" dirty="0"/>
              <a:t> 2-2. </a:t>
            </a:r>
            <a:r>
              <a:rPr lang="ja-JP" altLang="en-US" sz="1400" dirty="0"/>
              <a:t>パソコン版／スマートフォンブラウザ版</a:t>
            </a:r>
            <a:br>
              <a:rPr lang="en-US" altLang="ja-JP" sz="1400" dirty="0"/>
            </a:br>
            <a:r>
              <a:rPr lang="ja-JP" altLang="en-US" sz="1400" dirty="0"/>
              <a:t>　　　　でのログイン方法</a:t>
            </a:r>
            <a:br>
              <a:rPr lang="en-US" altLang="ja-JP" sz="1400" dirty="0"/>
            </a:br>
            <a:r>
              <a:rPr lang="en-US" altLang="ja-JP" sz="1400" dirty="0"/>
              <a:t> 2-3. </a:t>
            </a:r>
            <a:r>
              <a:rPr lang="ja-JP" altLang="en-US" sz="1400" dirty="0"/>
              <a:t>スマートフォンアプリでのログイン方法</a:t>
            </a:r>
            <a:br>
              <a:rPr lang="en-US" altLang="ja-JP" sz="1400" dirty="0"/>
            </a:br>
            <a:r>
              <a:rPr lang="en-US" altLang="ja-JP" sz="1400" dirty="0"/>
              <a:t> 2-4. </a:t>
            </a:r>
            <a:r>
              <a:rPr lang="ja-JP" altLang="en-US" sz="1400" dirty="0"/>
              <a:t>アプリ：</a:t>
            </a:r>
            <a:r>
              <a:rPr lang="en-US" altLang="ja-JP" sz="1400" dirty="0"/>
              <a:t>QR</a:t>
            </a:r>
            <a:r>
              <a:rPr lang="ja-JP" altLang="en-US" sz="1400" dirty="0"/>
              <a:t>コードによる</a:t>
            </a:r>
            <a:br>
              <a:rPr lang="en-US" altLang="ja-JP" sz="1400" dirty="0"/>
            </a:br>
            <a:r>
              <a:rPr lang="en-US" altLang="ja-JP" sz="1400" dirty="0"/>
              <a:t>         </a:t>
            </a:r>
            <a:r>
              <a:rPr lang="ja-JP" altLang="en-US" sz="1400" dirty="0"/>
              <a:t>「楽楽精算」</a:t>
            </a:r>
            <a:r>
              <a:rPr lang="en-US" altLang="ja-JP" sz="1400" dirty="0"/>
              <a:t>URL</a:t>
            </a:r>
            <a:r>
              <a:rPr lang="ja-JP" altLang="en-US" sz="1400" dirty="0"/>
              <a:t>の入力</a:t>
            </a:r>
            <a:br>
              <a:rPr lang="en-US" altLang="ja-JP" sz="1400" dirty="0"/>
            </a:br>
            <a:r>
              <a:rPr lang="en-US" altLang="ja-JP" sz="1400" dirty="0"/>
              <a:t> 2-5. TOP</a:t>
            </a:r>
            <a:r>
              <a:rPr lang="ja-JP" altLang="en-US" sz="1400" dirty="0"/>
              <a:t>画面（ログイン成功画面）　</a:t>
            </a:r>
          </a:p>
          <a:p>
            <a:pPr defTabSz="404813">
              <a:lnSpc>
                <a:spcPct val="120000"/>
              </a:lnSpc>
            </a:pPr>
            <a:r>
              <a:rPr lang="ja-JP" altLang="en-US" sz="1400" dirty="0"/>
              <a:t> 承認・差戻し・修正</a:t>
            </a:r>
            <a:br>
              <a:rPr lang="en-US" altLang="ja-JP" sz="1400" dirty="0"/>
            </a:br>
            <a:r>
              <a:rPr lang="en-US" altLang="ja-JP" sz="1400" dirty="0"/>
              <a:t> 3-1.</a:t>
            </a:r>
            <a:r>
              <a:rPr lang="ja-JP" altLang="en-US" sz="1400" dirty="0"/>
              <a:t>　承認・差戻し</a:t>
            </a:r>
            <a:br>
              <a:rPr lang="en-US" altLang="ja-JP" sz="1400" dirty="0"/>
            </a:br>
            <a:r>
              <a:rPr lang="en-US" altLang="ja-JP" sz="1400" dirty="0"/>
              <a:t> 3-2.</a:t>
            </a:r>
            <a:r>
              <a:rPr lang="ja-JP" altLang="en-US" sz="1400" dirty="0"/>
              <a:t>　複数伝票の一括処理／伝票修正</a:t>
            </a:r>
            <a:br>
              <a:rPr lang="en-US" altLang="ja-JP" sz="1400" dirty="0"/>
            </a:br>
            <a:r>
              <a:rPr lang="en-US" altLang="ja-JP" sz="1400" dirty="0"/>
              <a:t> 3-3.</a:t>
            </a:r>
            <a:r>
              <a:rPr lang="ja-JP" altLang="en-US" sz="1400" dirty="0"/>
              <a:t>　電子帳簿保存法オプション</a:t>
            </a:r>
            <a:br>
              <a:rPr lang="en-US" altLang="ja-JP" sz="1400" dirty="0"/>
            </a:br>
            <a:r>
              <a:rPr lang="en-US" altLang="ja-JP" sz="1400" dirty="0"/>
              <a:t>          </a:t>
            </a:r>
            <a:r>
              <a:rPr lang="ja-JP" altLang="en-US" sz="1400" dirty="0"/>
              <a:t>領収書／請求書データの修正</a:t>
            </a:r>
            <a:br>
              <a:rPr lang="en-US" altLang="ja-JP" sz="1400" dirty="0"/>
            </a:br>
            <a:r>
              <a:rPr lang="en-US" altLang="ja-JP" sz="1400" dirty="0"/>
              <a:t> 3-4.</a:t>
            </a:r>
            <a:r>
              <a:rPr lang="ja-JP" altLang="en-US" sz="1400" dirty="0"/>
              <a:t>　代理承認・承認伝票の確認</a:t>
            </a:r>
            <a:br>
              <a:rPr lang="en-US" altLang="ja-JP" sz="1400" dirty="0"/>
            </a:br>
            <a:endParaRPr lang="en-US" altLang="ja-JP" sz="1400" dirty="0"/>
          </a:p>
          <a:p>
            <a:pPr defTabSz="404813">
              <a:lnSpc>
                <a:spcPct val="120000"/>
              </a:lnSpc>
            </a:pPr>
            <a:r>
              <a:rPr lang="ja-JP" altLang="en-US" sz="1400" dirty="0"/>
              <a:t>スマートフォンでの承認・差戻し・閲覧　</a:t>
            </a:r>
          </a:p>
          <a:p>
            <a:pPr defTabSz="404813">
              <a:lnSpc>
                <a:spcPct val="120000"/>
              </a:lnSpc>
            </a:pPr>
            <a:r>
              <a:rPr lang="ja-JP" altLang="en-US" sz="1400" dirty="0"/>
              <a:t>代理承認者の設定手順　　　</a:t>
            </a:r>
          </a:p>
          <a:p>
            <a:pPr defTabSz="404813">
              <a:lnSpc>
                <a:spcPct val="120000"/>
              </a:lnSpc>
            </a:pPr>
            <a:endParaRPr lang="ja-JP" altLang="en-US" sz="1400" dirty="0"/>
          </a:p>
          <a:p>
            <a:pPr marL="36000" indent="0" defTabSz="404813">
              <a:lnSpc>
                <a:spcPct val="120000"/>
              </a:lnSpc>
              <a:buNone/>
            </a:pP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70673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C1B2B-5B5A-C279-D5D7-8DBA794C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</a:t>
            </a:r>
            <a:r>
              <a:rPr lang="ja-JP" altLang="en-US" dirty="0"/>
              <a:t>「楽楽精算」の動作保証環境</a:t>
            </a:r>
            <a:endParaRPr kumimoji="1" lang="ja-JP" altLang="en-US" dirty="0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54AC3A0A-8F62-10AE-A9AA-ABC1E33E6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4</a:t>
            </a:fld>
            <a:endParaRPr lang="en-GB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5BCD6769-9986-913F-EEC0-79568CA1C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908" y="1381536"/>
            <a:ext cx="8424862" cy="977480"/>
          </a:xfrm>
        </p:spPr>
        <p:txBody>
          <a:bodyPr/>
          <a:lstStyle/>
          <a:p>
            <a:pPr lvl="4" indent="-360000">
              <a:lnSpc>
                <a:spcPct val="120000"/>
              </a:lnSpc>
            </a:pPr>
            <a:r>
              <a:rPr lang="ja-JP" altLang="en-US" sz="1100" dirty="0"/>
              <a:t>「楽楽精算」の動作保証環境は以下からご確認ください。</a:t>
            </a:r>
            <a:endParaRPr lang="en-US" altLang="ja-JP" sz="1100" dirty="0"/>
          </a:p>
          <a:p>
            <a:pPr lvl="4" indent="-360000">
              <a:lnSpc>
                <a:spcPct val="120000"/>
              </a:lnSpc>
            </a:pPr>
            <a:endParaRPr lang="en-US" altLang="ja-JP" sz="1200" dirty="0"/>
          </a:p>
          <a:p>
            <a:pPr lvl="4" indent="-360000">
              <a:lnSpc>
                <a:spcPct val="120000"/>
              </a:lnSpc>
            </a:pPr>
            <a:r>
              <a:rPr lang="ja-JP" altLang="en-US" b="1" dirty="0"/>
              <a:t>公式 製品サイト「楽楽精算」動作保証環境</a:t>
            </a:r>
            <a:br>
              <a:rPr lang="ja-JP" altLang="en-US" sz="1200" b="1" dirty="0"/>
            </a:br>
            <a:r>
              <a:rPr lang="en-US" altLang="ja-JP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https://www.rakurakuseisan.jp/environment/index.php</a:t>
            </a:r>
            <a:endParaRPr lang="en-US" altLang="ja-JP" dirty="0">
              <a:solidFill>
                <a:schemeClr val="tx2"/>
              </a:solidFill>
            </a:endParaRPr>
          </a:p>
        </p:txBody>
      </p:sp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44A3BB80-E469-E62D-77B1-19BBE686B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308050"/>
              </p:ext>
            </p:extLst>
          </p:nvPr>
        </p:nvGraphicFramePr>
        <p:xfrm>
          <a:off x="499703" y="2535555"/>
          <a:ext cx="5692094" cy="1563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409">
                  <a:extLst>
                    <a:ext uri="{9D8B030D-6E8A-4147-A177-3AD203B41FA5}">
                      <a16:colId xmlns:a16="http://schemas.microsoft.com/office/drawing/2014/main" val="2424528689"/>
                    </a:ext>
                  </a:extLst>
                </a:gridCol>
                <a:gridCol w="3381685">
                  <a:extLst>
                    <a:ext uri="{9D8B030D-6E8A-4147-A177-3AD203B41FA5}">
                      <a16:colId xmlns:a16="http://schemas.microsoft.com/office/drawing/2014/main" val="39508194"/>
                    </a:ext>
                  </a:extLst>
                </a:gridCol>
              </a:tblGrid>
              <a:tr h="24671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100" b="1" i="0" u="none" strike="noStrike" dirty="0">
                          <a:solidFill>
                            <a:srgbClr val="464646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動作保証環境 内容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809315"/>
                  </a:ext>
                </a:extLst>
              </a:tr>
              <a:tr h="2467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•</a:t>
                      </a:r>
                      <a:r>
                        <a:rPr lang="ja-JP" altLang="en-US" sz="1100" b="0" i="0" u="none" strike="noStrike" dirty="0">
                          <a:solidFill>
                            <a:srgbClr val="464646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パソコン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b="0" i="0" u="none" strike="noStrike" dirty="0">
                          <a:solidFill>
                            <a:srgbClr val="464646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対応</a:t>
                      </a:r>
                      <a:r>
                        <a:rPr lang="en-US" altLang="ja-JP" sz="1100" b="0" i="0" u="none" strike="noStrike" dirty="0">
                          <a:solidFill>
                            <a:srgbClr val="464646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OS</a:t>
                      </a:r>
                      <a:r>
                        <a:rPr lang="ja-JP" altLang="en-US" sz="1100" b="0" i="0" u="none" strike="noStrike" dirty="0">
                          <a:solidFill>
                            <a:srgbClr val="464646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／ブラウザ　　　　　　　　　　　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009675"/>
                  </a:ext>
                </a:extLst>
              </a:tr>
              <a:tr h="2552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•</a:t>
                      </a:r>
                      <a:r>
                        <a:rPr lang="ja-JP" altLang="en-US" sz="1100" b="0" i="0" u="none" strike="noStrike" dirty="0">
                          <a:solidFill>
                            <a:srgbClr val="464646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スマートフォン　ブラウザ版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b="0" i="0" u="none" strike="noStrike" dirty="0">
                          <a:solidFill>
                            <a:srgbClr val="464646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対応</a:t>
                      </a:r>
                      <a:r>
                        <a:rPr lang="en-US" altLang="ja-JP" sz="1100" b="0" i="0" u="none" strike="noStrike" dirty="0">
                          <a:solidFill>
                            <a:srgbClr val="464646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OS</a:t>
                      </a:r>
                      <a:r>
                        <a:rPr lang="ja-JP" altLang="en-US" sz="1100" b="0" i="0" u="none" strike="noStrike" dirty="0">
                          <a:solidFill>
                            <a:srgbClr val="464646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／ブラウザ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367372"/>
                  </a:ext>
                </a:extLst>
              </a:tr>
              <a:tr h="2467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•</a:t>
                      </a:r>
                      <a:r>
                        <a:rPr lang="ja-JP" altLang="en-US" sz="1100" b="0" i="0" u="none" strike="noStrike" dirty="0">
                          <a:solidFill>
                            <a:srgbClr val="464646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スマートフォン　アプリ版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b="0" i="0" u="none" strike="noStrike" dirty="0">
                          <a:solidFill>
                            <a:srgbClr val="464646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対応</a:t>
                      </a:r>
                      <a:r>
                        <a:rPr lang="en-US" sz="1100" b="0" i="0" u="none" strike="noStrike" dirty="0">
                          <a:solidFill>
                            <a:srgbClr val="464646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OS／</a:t>
                      </a:r>
                      <a:r>
                        <a:rPr lang="ja-JP" altLang="en-US" sz="1100" b="0" i="0" u="none" strike="noStrike" dirty="0">
                          <a:solidFill>
                            <a:srgbClr val="464646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端末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651502"/>
                  </a:ext>
                </a:extLst>
              </a:tr>
              <a:tr h="2467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•</a:t>
                      </a:r>
                      <a:r>
                        <a:rPr lang="ja-JP" altLang="en-US" sz="1100" b="0" i="0" u="none" strike="noStrike" dirty="0">
                          <a:solidFill>
                            <a:srgbClr val="464646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「楽楽精算」</a:t>
                      </a:r>
                      <a:r>
                        <a:rPr lang="en-US" altLang="ja-JP" sz="1100" b="0" i="0" u="none" strike="noStrike" dirty="0">
                          <a:solidFill>
                            <a:srgbClr val="464646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IC</a:t>
                      </a:r>
                      <a:r>
                        <a:rPr lang="ja-JP" altLang="en-US" sz="1100" b="0" i="0" u="none" strike="noStrike" dirty="0">
                          <a:solidFill>
                            <a:srgbClr val="464646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リーダーアプリ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b="0" i="0" u="none" strike="noStrike">
                          <a:solidFill>
                            <a:srgbClr val="464646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対応端末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995539"/>
                  </a:ext>
                </a:extLst>
              </a:tr>
              <a:tr h="2467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•</a:t>
                      </a:r>
                      <a:r>
                        <a:rPr lang="ja-JP" altLang="en-US" sz="1100" b="0" i="0" u="none" strike="noStrike">
                          <a:solidFill>
                            <a:srgbClr val="464646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必要なソフト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1143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548611"/>
                  </a:ext>
                </a:extLst>
              </a:tr>
            </a:tbl>
          </a:graphicData>
        </a:graphic>
      </p:graphicFrame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204B73D-684E-B412-F90B-E60EE306E4BC}"/>
              </a:ext>
            </a:extLst>
          </p:cNvPr>
          <p:cNvSpPr txBox="1">
            <a:spLocks/>
          </p:cNvSpPr>
          <p:nvPr/>
        </p:nvSpPr>
        <p:spPr>
          <a:xfrm>
            <a:off x="499703" y="4291692"/>
            <a:ext cx="8424862" cy="9774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indent="-360000">
              <a:lnSpc>
                <a:spcPct val="150000"/>
              </a:lnSpc>
            </a:pPr>
            <a:r>
              <a:rPr lang="en-US" altLang="ja-JP" sz="1100" dirty="0"/>
              <a:t>※Windows</a:t>
            </a:r>
            <a:r>
              <a:rPr lang="ja-JP" altLang="en-US" sz="1100" dirty="0"/>
              <a:t>には、最新のサービスパックとアップデートが適用されていることが前提です。</a:t>
            </a:r>
          </a:p>
          <a:p>
            <a:pPr lvl="4" indent="-360000">
              <a:lnSpc>
                <a:spcPct val="150000"/>
              </a:lnSpc>
            </a:pPr>
            <a:r>
              <a:rPr lang="en-US" altLang="ja-JP" sz="1100" dirty="0"/>
              <a:t>※</a:t>
            </a:r>
            <a:r>
              <a:rPr lang="ja-JP" altLang="en-US" sz="1100" dirty="0"/>
              <a:t>ブラウザは最新のバージョンをご利用ください。</a:t>
            </a:r>
          </a:p>
          <a:p>
            <a:pPr lvl="4" indent="-360000">
              <a:lnSpc>
                <a:spcPct val="150000"/>
              </a:lnSpc>
            </a:pPr>
            <a:r>
              <a:rPr lang="en-US" altLang="ja-JP" sz="1100" dirty="0"/>
              <a:t>※</a:t>
            </a:r>
            <a:r>
              <a:rPr lang="ja-JP" altLang="en-US" sz="1100" dirty="0"/>
              <a:t>上記以外の環境でも動作する場合がありますが、動作保証はいたしません。</a:t>
            </a:r>
          </a:p>
          <a:p>
            <a:pPr lvl="4" indent="-360000">
              <a:lnSpc>
                <a:spcPct val="150000"/>
              </a:lnSpc>
            </a:pPr>
            <a:r>
              <a:rPr lang="en-US" altLang="ja-JP" sz="1100" dirty="0"/>
              <a:t>※</a:t>
            </a:r>
            <a:r>
              <a:rPr lang="ja-JP" altLang="en-US" sz="1100" dirty="0"/>
              <a:t>印刷、プレビューに関しては</a:t>
            </a:r>
            <a:r>
              <a:rPr lang="en-US" altLang="ja-JP" sz="1100" dirty="0"/>
              <a:t>Adobe Reader</a:t>
            </a:r>
            <a:r>
              <a:rPr lang="ja-JP" altLang="en-US" sz="1100" dirty="0"/>
              <a:t>の最新版をご利用ください。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33896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F3526F-16E2-A9A8-F3A8-BB05FA3E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5</a:t>
            </a:fld>
            <a:endParaRPr lang="en-GB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63E52E1-A17B-1DD5-6D32-4DDF2767DD36}"/>
              </a:ext>
            </a:extLst>
          </p:cNvPr>
          <p:cNvSpPr/>
          <p:nvPr/>
        </p:nvSpPr>
        <p:spPr>
          <a:xfrm>
            <a:off x="488303" y="377178"/>
            <a:ext cx="4128541" cy="891723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20000"/>
              </a:lnSpc>
            </a:pPr>
            <a:r>
              <a:rPr lang="en-US" altLang="ja-JP" sz="1400" b="1" dirty="0">
                <a:solidFill>
                  <a:schemeClr val="tx1"/>
                </a:solidFill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</a:rPr>
              <a:t>マニュアル作成者様へ</a:t>
            </a:r>
            <a:r>
              <a:rPr lang="en-US" altLang="ja-JP" sz="1400" b="1" dirty="0">
                <a:solidFill>
                  <a:schemeClr val="tx1"/>
                </a:solidFill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chemeClr val="tx1"/>
                </a:solidFill>
              </a:rPr>
              <a:t>不要な機能に関する記載は削除してください。</a:t>
            </a:r>
          </a:p>
        </p:txBody>
      </p:sp>
      <p:sp>
        <p:nvSpPr>
          <p:cNvPr id="11" name="テキスト プレースホルダー 2">
            <a:extLst>
              <a:ext uri="{FF2B5EF4-FFF2-40B4-BE49-F238E27FC236}">
                <a16:creationId xmlns:a16="http://schemas.microsoft.com/office/drawing/2014/main" id="{A8A2FB1A-CF70-A8B8-D02D-44A6249457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856" y="1634391"/>
            <a:ext cx="6709424" cy="3589217"/>
          </a:xfrm>
        </p:spPr>
        <p:txBody>
          <a:bodyPr anchor="ctr"/>
          <a:lstStyle/>
          <a:p>
            <a:pPr>
              <a:lnSpc>
                <a:spcPct val="150000"/>
              </a:lnSpc>
              <a:buFont typeface="+mj-lt"/>
              <a:buAutoNum type="arabicPeriod" startAt="2"/>
            </a:pPr>
            <a:r>
              <a:rPr lang="ja-JP" altLang="en-US" dirty="0"/>
              <a:t> </a:t>
            </a:r>
            <a:r>
              <a:rPr kumimoji="1" lang="ja-JP" altLang="en-US" b="1" dirty="0"/>
              <a:t>ログインと</a:t>
            </a:r>
            <a:r>
              <a:rPr kumimoji="1" lang="en-US" altLang="ja-JP" b="1" dirty="0"/>
              <a:t>TOP</a:t>
            </a:r>
            <a:r>
              <a:rPr kumimoji="1" lang="ja-JP" altLang="en-US" b="1" dirty="0"/>
              <a:t>画面</a:t>
            </a:r>
            <a:br>
              <a:rPr lang="en-US" altLang="ja-JP" sz="1800" dirty="0"/>
            </a:br>
            <a:r>
              <a:rPr lang="en-US" altLang="ja-JP" sz="1800" dirty="0"/>
              <a:t>2-1. </a:t>
            </a:r>
            <a:r>
              <a:rPr lang="ja-JP" altLang="en-US" sz="1800" dirty="0"/>
              <a:t>パスワードを設定する</a:t>
            </a:r>
            <a:br>
              <a:rPr lang="en-US" altLang="ja-JP" sz="1800" dirty="0"/>
            </a:br>
            <a:r>
              <a:rPr lang="en-US" altLang="ja-JP" sz="1800" dirty="0"/>
              <a:t>2-2. </a:t>
            </a:r>
            <a:r>
              <a:rPr lang="ja-JP" altLang="en-US" sz="1800" dirty="0"/>
              <a:t>パソコン／スマートフォンブラウザでのログイン方法</a:t>
            </a:r>
            <a:br>
              <a:rPr lang="en-US" altLang="ja-JP" sz="1800" dirty="0"/>
            </a:br>
            <a:r>
              <a:rPr lang="en-US" altLang="ja-JP" sz="1800" dirty="0"/>
              <a:t>2-3. </a:t>
            </a:r>
            <a:r>
              <a:rPr lang="ja-JP" altLang="en-US" sz="1800" dirty="0"/>
              <a:t>スマートフォンアプリでのログイン方法</a:t>
            </a:r>
            <a:br>
              <a:rPr lang="en-US" altLang="ja-JP" sz="1800" dirty="0"/>
            </a:br>
            <a:r>
              <a:rPr lang="en-US" altLang="ja-JP" sz="1800" dirty="0"/>
              <a:t>2-4. </a:t>
            </a:r>
            <a:r>
              <a:rPr lang="ja-JP" altLang="en-US" sz="1800" dirty="0"/>
              <a:t>スマートフォンアプリ：</a:t>
            </a:r>
            <a:r>
              <a:rPr lang="en-US" altLang="ja-JP" sz="1800" dirty="0"/>
              <a:t>QR</a:t>
            </a:r>
            <a:r>
              <a:rPr lang="ja-JP" altLang="en-US" sz="1800" dirty="0"/>
              <a:t>コードによる</a:t>
            </a:r>
            <a:br>
              <a:rPr lang="en-US" altLang="ja-JP" sz="1800" dirty="0"/>
            </a:br>
            <a:r>
              <a:rPr lang="ja-JP" altLang="en-US" sz="1800" dirty="0"/>
              <a:t>　　　　「楽楽精算」</a:t>
            </a:r>
            <a:r>
              <a:rPr lang="en-US" altLang="ja-JP" sz="1800" dirty="0"/>
              <a:t>URL</a:t>
            </a:r>
            <a:r>
              <a:rPr lang="ja-JP" altLang="en-US" sz="1800" dirty="0"/>
              <a:t>の入力方法</a:t>
            </a:r>
            <a:br>
              <a:rPr lang="en-US" altLang="ja-JP" sz="1800" dirty="0"/>
            </a:br>
            <a:r>
              <a:rPr lang="en-US" altLang="ja-JP" sz="1800" dirty="0"/>
              <a:t>2-5. TOP</a:t>
            </a:r>
            <a:r>
              <a:rPr lang="ja-JP" altLang="en-US" sz="1800" dirty="0"/>
              <a:t>画面（ログイン成功画面）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40346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4F860-6514-D60D-6E66-EFBB74D4F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0A8D3C-D69C-0101-6BA5-1751413F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2-1. </a:t>
            </a:r>
            <a:r>
              <a:rPr lang="ja-JP" altLang="en-US" dirty="0"/>
              <a:t>パスワードを設定する</a:t>
            </a:r>
            <a:endParaRPr kumimoji="1" lang="ja-JP" altLang="en-US" dirty="0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B0CD5519-412E-86C5-CA03-56CD4A7A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6</a:t>
            </a:fld>
            <a:endParaRPr lang="en-GB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93CBE11-6B05-AE49-5EC3-05BCB5779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733" y="2228882"/>
            <a:ext cx="5432880" cy="4139384"/>
          </a:xfrm>
        </p:spPr>
        <p:txBody>
          <a:bodyPr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1100" dirty="0"/>
              <a:t>新規登録ユーザーに下記のパスワード設定メールが届きます。</a:t>
            </a:r>
            <a:br>
              <a:rPr kumimoji="1" lang="en-US" altLang="ja-JP" sz="1100" dirty="0"/>
            </a:br>
            <a:r>
              <a:rPr kumimoji="1" lang="ja-JP" altLang="en-US" sz="1100" dirty="0"/>
              <a:t>件名：</a:t>
            </a:r>
            <a:r>
              <a:rPr kumimoji="1" lang="en-US" altLang="ja-JP" sz="1100" dirty="0"/>
              <a:t>【</a:t>
            </a:r>
            <a:r>
              <a:rPr kumimoji="1" lang="ja-JP" altLang="en-US" sz="1100" dirty="0"/>
              <a:t>楽楽精算</a:t>
            </a:r>
            <a:r>
              <a:rPr kumimoji="1" lang="en-US" altLang="ja-JP" sz="1100" dirty="0"/>
              <a:t>】</a:t>
            </a:r>
            <a:r>
              <a:rPr kumimoji="1" lang="ja-JP" altLang="en-US" sz="1100" dirty="0"/>
              <a:t>ユーザ登録完了のお知らせとパスワード設定のご案内</a:t>
            </a:r>
            <a:endParaRPr lang="en-US" altLang="ja-JP" sz="1100" dirty="0"/>
          </a:p>
          <a:p>
            <a:pPr marL="228600" indent="-228600">
              <a:buFont typeface="+mj-lt"/>
              <a:buAutoNum type="arabicPeriod"/>
            </a:pPr>
            <a:endParaRPr kumimoji="1" lang="en-US" altLang="ja-JP" sz="1100" dirty="0"/>
          </a:p>
          <a:p>
            <a:pPr marL="228600" indent="-228600">
              <a:buFont typeface="+mj-lt"/>
              <a:buAutoNum type="arabicPeriod"/>
            </a:pPr>
            <a:endParaRPr lang="en-US" altLang="ja-JP" sz="1100" dirty="0"/>
          </a:p>
          <a:p>
            <a:pPr marL="228600" indent="-228600">
              <a:buFont typeface="+mj-lt"/>
              <a:buAutoNum type="arabicPeriod"/>
            </a:pPr>
            <a:endParaRPr kumimoji="1" lang="en-US" altLang="ja-JP" sz="1100" dirty="0"/>
          </a:p>
          <a:p>
            <a:pPr marL="228600" indent="-228600">
              <a:buFont typeface="+mj-lt"/>
              <a:buAutoNum type="arabicPeriod"/>
            </a:pPr>
            <a:endParaRPr lang="en-US" altLang="ja-JP" sz="1100" dirty="0"/>
          </a:p>
          <a:p>
            <a:pPr marL="228600" indent="-228600">
              <a:buFont typeface="+mj-lt"/>
              <a:buAutoNum type="arabicPeriod"/>
            </a:pPr>
            <a:endParaRPr kumimoji="1" lang="en-US" altLang="ja-JP" sz="1100" dirty="0"/>
          </a:p>
          <a:p>
            <a:pPr marL="228600" indent="-228600">
              <a:buFont typeface="+mj-lt"/>
              <a:buAutoNum type="arabicPeriod"/>
            </a:pPr>
            <a:endParaRPr lang="en-US" altLang="ja-JP" sz="1100" dirty="0"/>
          </a:p>
          <a:p>
            <a:pPr marL="228600" indent="-228600">
              <a:buFont typeface="+mj-lt"/>
              <a:buAutoNum type="arabicPeriod"/>
            </a:pPr>
            <a:endParaRPr kumimoji="1" lang="en-US" altLang="ja-JP" sz="1100" dirty="0"/>
          </a:p>
          <a:p>
            <a:pPr marL="228600" indent="-228600">
              <a:buFont typeface="+mj-lt"/>
              <a:buAutoNum type="arabicPeriod"/>
            </a:pPr>
            <a:endParaRPr lang="en-US" altLang="ja-JP" sz="1100" dirty="0"/>
          </a:p>
          <a:p>
            <a:pPr marL="228600" indent="-228600">
              <a:buFont typeface="+mj-lt"/>
              <a:buAutoNum type="arabicPeriod"/>
            </a:pPr>
            <a:r>
              <a:rPr kumimoji="1" lang="ja-JP" altLang="en-US" sz="1100" dirty="0"/>
              <a:t>メール内の「パスワード設定用</a:t>
            </a:r>
            <a:r>
              <a:rPr kumimoji="1" lang="en-US" altLang="ja-JP" sz="1100" dirty="0"/>
              <a:t>UR</a:t>
            </a:r>
            <a:r>
              <a:rPr kumimoji="1" lang="ja-JP" altLang="en-US" sz="1100" dirty="0"/>
              <a:t>Ｌ」をクリックし、</a:t>
            </a:r>
            <a:br>
              <a:rPr kumimoji="1" lang="en-US" altLang="ja-JP" sz="1100" dirty="0"/>
            </a:br>
            <a:r>
              <a:rPr kumimoji="1" lang="ja-JP" altLang="en-US" sz="1100" dirty="0"/>
              <a:t>任意のパスワードを入力して「確定」をクリックします。</a:t>
            </a:r>
          </a:p>
          <a:p>
            <a:pPr marL="0" indent="0">
              <a:buNone/>
            </a:pPr>
            <a:endParaRPr kumimoji="1" lang="ja-JP" altLang="en-US" sz="1100" dirty="0"/>
          </a:p>
          <a:p>
            <a:pPr marL="0" indent="0">
              <a:buNone/>
            </a:pPr>
            <a:endParaRPr kumimoji="1" lang="ja-JP" altLang="en-US" sz="1100" dirty="0"/>
          </a:p>
          <a:p>
            <a:pPr marL="0" indent="0">
              <a:buNone/>
            </a:pPr>
            <a:endParaRPr kumimoji="1" lang="ja-JP" altLang="en-US" sz="1100" dirty="0"/>
          </a:p>
          <a:p>
            <a:pPr marL="0" indent="0">
              <a:buNone/>
            </a:pPr>
            <a:endParaRPr kumimoji="1" lang="ja-JP" altLang="en-US" sz="1100" dirty="0"/>
          </a:p>
          <a:p>
            <a:pPr marL="0" indent="0">
              <a:buNone/>
            </a:pPr>
            <a:endParaRPr kumimoji="1" lang="ja-JP" altLang="en-US" sz="1100" dirty="0"/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55F768FE-F429-D251-8D65-798230FF4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0535" y="2188272"/>
            <a:ext cx="5422039" cy="793750"/>
          </a:xfrm>
        </p:spPr>
        <p:txBody>
          <a:bodyPr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ja-JP" altLang="en-US" sz="1100" dirty="0"/>
              <a:t>パスワードの設定が完了したら、新規登録ユーザーに下記のようなメールが届き、</a:t>
            </a:r>
            <a:br>
              <a:rPr lang="en-US" altLang="ja-JP" sz="1100" dirty="0"/>
            </a:br>
            <a:r>
              <a:rPr lang="ja-JP" altLang="en-US" sz="1100" dirty="0"/>
              <a:t>ログイン</a:t>
            </a:r>
            <a:r>
              <a:rPr lang="en-US" altLang="ja-JP" sz="1100" dirty="0"/>
              <a:t>URL</a:t>
            </a:r>
            <a:r>
              <a:rPr lang="ja-JP" altLang="en-US" sz="1100" dirty="0"/>
              <a:t>や、ログイン</a:t>
            </a:r>
            <a:r>
              <a:rPr lang="en-US" altLang="ja-JP" sz="1100" dirty="0"/>
              <a:t>ID</a:t>
            </a:r>
            <a:r>
              <a:rPr lang="ja-JP" altLang="en-US" sz="1100" dirty="0"/>
              <a:t>が通知されます。</a:t>
            </a:r>
            <a:br>
              <a:rPr lang="en-US" altLang="ja-JP" sz="1100" dirty="0"/>
            </a:br>
            <a:r>
              <a:rPr lang="ja-JP" altLang="en-US" sz="1100" dirty="0"/>
              <a:t>件名：</a:t>
            </a:r>
            <a:r>
              <a:rPr lang="en-US" altLang="ja-JP" sz="1100" dirty="0"/>
              <a:t>【</a:t>
            </a:r>
            <a:r>
              <a:rPr lang="ja-JP" altLang="en-US" sz="1100" dirty="0"/>
              <a:t>楽楽精算</a:t>
            </a:r>
            <a:r>
              <a:rPr lang="en-US" altLang="ja-JP" sz="1100" dirty="0"/>
              <a:t>】</a:t>
            </a:r>
            <a:r>
              <a:rPr lang="ja-JP" altLang="en-US" sz="1100" dirty="0"/>
              <a:t>パスワード設定（変更）完了のお知らせ</a:t>
            </a:r>
            <a:br>
              <a:rPr lang="en-US" altLang="ja-JP" sz="1100" dirty="0"/>
            </a:br>
            <a:endParaRPr kumimoji="1" lang="ja-JP" altLang="en-US" sz="11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403A1A-4A0A-8F50-87C6-957973F473B5}"/>
              </a:ext>
            </a:extLst>
          </p:cNvPr>
          <p:cNvSpPr/>
          <p:nvPr/>
        </p:nvSpPr>
        <p:spPr>
          <a:xfrm>
            <a:off x="6290535" y="5521658"/>
            <a:ext cx="5422039" cy="787068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spcCol="180000" rtlCol="0" anchor="ctr"/>
          <a:lstStyle/>
          <a:p>
            <a:pPr>
              <a:lnSpc>
                <a:spcPct val="120000"/>
              </a:lnSpc>
            </a:pPr>
            <a:r>
              <a:rPr lang="ja-JP" altLang="en-US" sz="1000" b="1" dirty="0">
                <a:solidFill>
                  <a:schemeClr val="tx2"/>
                </a:solidFill>
              </a:rPr>
              <a:t>注意</a:t>
            </a:r>
            <a:endParaRPr lang="en-US" altLang="ja-JP" sz="10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sz="900" dirty="0">
                <a:solidFill>
                  <a:schemeClr val="tx1"/>
                </a:solidFill>
              </a:rPr>
              <a:t>「パスワード有効期限」が過ぎるとパスワードを設定できなくなります。</a:t>
            </a:r>
            <a:br>
              <a:rPr lang="ja-JP" altLang="en-US" sz="900" dirty="0">
                <a:solidFill>
                  <a:schemeClr val="tx1"/>
                </a:solidFill>
              </a:rPr>
            </a:br>
            <a:r>
              <a:rPr lang="ja-JP" altLang="en-US" sz="900" dirty="0">
                <a:solidFill>
                  <a:schemeClr val="tx1"/>
                </a:solidFill>
              </a:rPr>
              <a:t>パスワード有効期限が過ぎた場合は、パスワード設定メールの再送が必要となるため、</a:t>
            </a:r>
            <a:endParaRPr lang="en-US" altLang="ja-JP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sz="900" dirty="0">
                <a:solidFill>
                  <a:schemeClr val="tx1"/>
                </a:solidFill>
              </a:rPr>
              <a:t>社内の「楽楽精算」管理者に連絡してください。</a:t>
            </a:r>
          </a:p>
        </p:txBody>
      </p:sp>
      <p:pic>
        <p:nvPicPr>
          <p:cNvPr id="8" name="図 7" descr="テキスト, 手紙&#10;&#10;自動的に生成された説明">
            <a:extLst>
              <a:ext uri="{FF2B5EF4-FFF2-40B4-BE49-F238E27FC236}">
                <a16:creationId xmlns:a16="http://schemas.microsoft.com/office/drawing/2014/main" id="{AFF93C4C-1258-AEB0-F3AA-7F50B55F5B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39" y="2845243"/>
            <a:ext cx="3349642" cy="1460564"/>
          </a:xfrm>
          <a:prstGeom prst="rect">
            <a:avLst/>
          </a:prstGeom>
          <a:ln>
            <a:solidFill>
              <a:srgbClr val="D2D2D2"/>
            </a:solidFill>
          </a:ln>
        </p:spPr>
      </p:pic>
      <p:pic>
        <p:nvPicPr>
          <p:cNvPr id="12" name="図 11" descr="グラフィカル ユーザー インターフェイス, テキスト, メール&#10;&#10;自動的に生成された説明">
            <a:extLst>
              <a:ext uri="{FF2B5EF4-FFF2-40B4-BE49-F238E27FC236}">
                <a16:creationId xmlns:a16="http://schemas.microsoft.com/office/drawing/2014/main" id="{F60F637A-689A-ECD2-E758-50D1810A93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160" y="3001072"/>
            <a:ext cx="3704406" cy="2442633"/>
          </a:xfrm>
          <a:prstGeom prst="rect">
            <a:avLst/>
          </a:prstGeom>
          <a:ln>
            <a:solidFill>
              <a:srgbClr val="D2D2D2"/>
            </a:solidFill>
          </a:ln>
        </p:spPr>
      </p:pic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74A8E36C-AF11-BD8E-55BC-804FAA5ECAA0}"/>
              </a:ext>
            </a:extLst>
          </p:cNvPr>
          <p:cNvSpPr txBox="1">
            <a:spLocks/>
          </p:cNvSpPr>
          <p:nvPr/>
        </p:nvSpPr>
        <p:spPr>
          <a:xfrm>
            <a:off x="484786" y="1382490"/>
            <a:ext cx="8424562" cy="484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sz="1100" dirty="0"/>
              <a:t>ログインするためには、パスワードを設定する必要があります。</a:t>
            </a: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ja-JP" altLang="en-US" sz="1100" dirty="0"/>
              <a:t>申請者・承認者がパスワードを設定するには、「楽楽精算」から送信される「パスワード設定メール」で設定します。</a:t>
            </a:r>
            <a:endParaRPr lang="en-US" altLang="ja-JP" sz="1100" dirty="0"/>
          </a:p>
          <a:p>
            <a:pPr marL="0" indent="0">
              <a:buFont typeface="BIZ UDPGothic" panose="020B0400000000000000" pitchFamily="34" charset="-128"/>
              <a:buNone/>
            </a:pPr>
            <a:endParaRPr lang="ja-JP" altLang="en-US" sz="16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FABAF4E-1F57-E6AA-FC99-20DE0D7FD132}"/>
              </a:ext>
            </a:extLst>
          </p:cNvPr>
          <p:cNvSpPr txBox="1"/>
          <p:nvPr/>
        </p:nvSpPr>
        <p:spPr>
          <a:xfrm>
            <a:off x="394881" y="1885742"/>
            <a:ext cx="1218635" cy="341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1300" b="1" dirty="0">
                <a:solidFill>
                  <a:schemeClr val="tx2"/>
                </a:solidFill>
              </a:rPr>
              <a:t>設定手順</a:t>
            </a:r>
            <a:endParaRPr kumimoji="1" lang="en-US" altLang="ja-JP" sz="1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4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5D519-648F-0BD8-4AA0-99D548208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DEBB84-D998-1343-883E-4205588B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2-2. </a:t>
            </a:r>
            <a:r>
              <a:rPr lang="ja-JP" altLang="en-US" dirty="0"/>
              <a:t>パソコン／スマートフォンブラウザでのログイン方法</a:t>
            </a:r>
            <a:endParaRPr kumimoji="1" lang="ja-JP" altLang="en-US" dirty="0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51B64932-EB96-5D0C-FFCB-DB05E5C6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7</a:t>
            </a:fld>
            <a:endParaRPr lang="en-GB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AF66360-E806-8E42-71AD-CEF35A343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71" y="3035971"/>
            <a:ext cx="3738560" cy="3260244"/>
          </a:xfrm>
          <a:prstGeom prst="rect">
            <a:avLst/>
          </a:prstGeom>
          <a:ln w="12700">
            <a:solidFill>
              <a:srgbClr val="D2D2D2"/>
            </a:solidFill>
          </a:ln>
        </p:spPr>
      </p:pic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366700CB-AFA5-CE55-DEEE-BF5B20077227}"/>
              </a:ext>
            </a:extLst>
          </p:cNvPr>
          <p:cNvSpPr txBox="1">
            <a:spLocks/>
          </p:cNvSpPr>
          <p:nvPr/>
        </p:nvSpPr>
        <p:spPr>
          <a:xfrm>
            <a:off x="482885" y="1786920"/>
            <a:ext cx="5433727" cy="5711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</a:rPr>
              <a:t>パソコン版</a:t>
            </a:r>
            <a:r>
              <a:rPr lang="en-US" altLang="ja-JP" b="1" dirty="0">
                <a:solidFill>
                  <a:schemeClr val="tx2"/>
                </a:solidFill>
              </a:rPr>
              <a:t>URL</a:t>
            </a:r>
            <a:r>
              <a:rPr lang="en-US" altLang="ja-JP" sz="1400" dirty="0"/>
              <a:t>		</a:t>
            </a:r>
            <a:r>
              <a:rPr lang="en-US" altLang="ja-JP" sz="1600" dirty="0"/>
              <a:t>		</a:t>
            </a:r>
          </a:p>
          <a:p>
            <a:pPr marL="0" indent="0">
              <a:buFont typeface="BIZ UDPGothic" panose="020B0400000000000000" pitchFamily="34" charset="-128"/>
              <a:buNone/>
            </a:pPr>
            <a:r>
              <a:rPr lang="en-US" altLang="ja-JP" sz="1100" dirty="0"/>
              <a:t>https://</a:t>
            </a:r>
            <a:r>
              <a:rPr lang="ja-JP" altLang="en-US" sz="1100" dirty="0"/>
              <a:t>○○</a:t>
            </a:r>
            <a:r>
              <a:rPr lang="en-US" altLang="ja-JP" sz="1100" dirty="0"/>
              <a:t>○○○.rakurakuseisan.jp/</a:t>
            </a:r>
            <a:r>
              <a:rPr lang="ja-JP" altLang="en-US" sz="1100" dirty="0"/>
              <a:t>●●●●●●</a:t>
            </a:r>
            <a:r>
              <a:rPr lang="en-US" altLang="ja-JP" sz="1100" b="1" dirty="0">
                <a:solidFill>
                  <a:schemeClr val="tx2"/>
                </a:solidFill>
              </a:rPr>
              <a:t>a</a:t>
            </a:r>
            <a:r>
              <a:rPr lang="en-US" altLang="ja-JP" sz="1100" dirty="0"/>
              <a:t>/</a:t>
            </a:r>
            <a:br>
              <a:rPr lang="en-US" altLang="ja-JP" sz="1600" dirty="0"/>
            </a:br>
            <a:br>
              <a:rPr lang="en-US" altLang="ja-JP" sz="1100" dirty="0"/>
            </a:br>
            <a:endParaRPr lang="ja-JP" altLang="en-US" sz="1100" dirty="0"/>
          </a:p>
          <a:p>
            <a:endParaRPr lang="ja-JP" altLang="en-US" sz="1100" dirty="0"/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87879939-9FC4-83D3-8887-18FFF278F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036" y="1394046"/>
            <a:ext cx="3924000" cy="27875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1050" dirty="0"/>
              <a:t>「楽楽精算」には、以下の</a:t>
            </a:r>
            <a:r>
              <a:rPr kumimoji="1" lang="en-US" altLang="ja-JP" sz="1050" dirty="0"/>
              <a:t>URL</a:t>
            </a:r>
            <a:r>
              <a:rPr kumimoji="1" lang="ja-JP" altLang="en-US" sz="1050" dirty="0"/>
              <a:t>からログインします。</a:t>
            </a:r>
            <a:endParaRPr lang="ja-JP" altLang="en-US" sz="1050" dirty="0"/>
          </a:p>
        </p:txBody>
      </p:sp>
      <p:sp>
        <p:nvSpPr>
          <p:cNvPr id="18" name="コンテンツ プレースホルダー 3">
            <a:extLst>
              <a:ext uri="{FF2B5EF4-FFF2-40B4-BE49-F238E27FC236}">
                <a16:creationId xmlns:a16="http://schemas.microsoft.com/office/drawing/2014/main" id="{5C6723C6-3137-3BA9-4265-252FCF57D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8644" y="1786919"/>
            <a:ext cx="5420471" cy="571148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</a:rPr>
              <a:t>スマートフォンブラウザ版</a:t>
            </a:r>
            <a:r>
              <a:rPr lang="en-US" altLang="ja-JP" b="1" dirty="0">
                <a:solidFill>
                  <a:schemeClr val="tx2"/>
                </a:solidFill>
              </a:rPr>
              <a:t>URL</a:t>
            </a:r>
            <a:endParaRPr lang="en-US" altLang="ja-JP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ja-JP" sz="1100" dirty="0"/>
              <a:t>https://</a:t>
            </a:r>
            <a:r>
              <a:rPr lang="ja-JP" altLang="en-US" sz="1100" dirty="0"/>
              <a:t>○○</a:t>
            </a:r>
            <a:r>
              <a:rPr lang="en-US" altLang="ja-JP" sz="1100" dirty="0"/>
              <a:t>○○○.rakurakuseisan.jp/</a:t>
            </a:r>
            <a:r>
              <a:rPr lang="ja-JP" altLang="en-US" sz="1100" dirty="0"/>
              <a:t>●●●●●●</a:t>
            </a:r>
            <a:r>
              <a:rPr lang="en-US" altLang="ja-JP" sz="1100" b="1" dirty="0">
                <a:solidFill>
                  <a:schemeClr val="tx2"/>
                </a:solidFill>
              </a:rPr>
              <a:t>m</a:t>
            </a:r>
            <a:r>
              <a:rPr lang="en-US" altLang="ja-JP" sz="1100" dirty="0"/>
              <a:t>/</a:t>
            </a:r>
            <a:endParaRPr kumimoji="1" lang="ja-JP" altLang="en-US" sz="900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10A064C-EB9C-A3D8-E309-715A1BD3EB07}"/>
              </a:ext>
            </a:extLst>
          </p:cNvPr>
          <p:cNvGrpSpPr/>
          <p:nvPr/>
        </p:nvGrpSpPr>
        <p:grpSpPr>
          <a:xfrm>
            <a:off x="6295756" y="2816430"/>
            <a:ext cx="2034193" cy="3423270"/>
            <a:chOff x="3730860" y="2019300"/>
            <a:chExt cx="3492975" cy="5878203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B10BB7D8-39FC-7E92-773B-FDDD674BF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966"/>
            <a:stretch/>
          </p:blipFill>
          <p:spPr>
            <a:xfrm>
              <a:off x="3730860" y="2019300"/>
              <a:ext cx="3492975" cy="5878203"/>
            </a:xfrm>
            <a:prstGeom prst="rect">
              <a:avLst/>
            </a:prstGeom>
            <a:ln w="12700">
              <a:solidFill>
                <a:srgbClr val="E6E6E6"/>
              </a:solidFill>
            </a:ln>
          </p:spPr>
        </p:pic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C940E00-ADA7-7AFA-6ED6-1CF80AD9C202}"/>
                </a:ext>
              </a:extLst>
            </p:cNvPr>
            <p:cNvSpPr/>
            <p:nvPr/>
          </p:nvSpPr>
          <p:spPr>
            <a:xfrm>
              <a:off x="3829253" y="3838575"/>
              <a:ext cx="3262176" cy="504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2F7514E-A7CC-5BA3-AAAD-6953433E83A2}"/>
              </a:ext>
            </a:extLst>
          </p:cNvPr>
          <p:cNvSpPr txBox="1"/>
          <p:nvPr/>
        </p:nvSpPr>
        <p:spPr>
          <a:xfrm>
            <a:off x="475776" y="2279585"/>
            <a:ext cx="5420469" cy="778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BIZ UDPGothic" panose="020B0400000000000000" pitchFamily="34" charset="-128"/>
              <a:buAutoNum type="arabicPeriod"/>
            </a:pPr>
            <a:r>
              <a:rPr lang="ja-JP" altLang="en-US" sz="1050" dirty="0"/>
              <a:t>事前通知されたログイン</a:t>
            </a:r>
            <a:r>
              <a:rPr lang="en-US" altLang="ja-JP" sz="1050" dirty="0"/>
              <a:t>ID</a:t>
            </a:r>
            <a:r>
              <a:rPr lang="ja-JP" altLang="en-US" sz="1050" dirty="0"/>
              <a:t>を入力</a:t>
            </a:r>
            <a:endParaRPr lang="en-US" altLang="ja-JP" sz="1050" dirty="0"/>
          </a:p>
          <a:p>
            <a:pPr marL="228600" indent="-228600">
              <a:lnSpc>
                <a:spcPct val="150000"/>
              </a:lnSpc>
              <a:buFont typeface="BIZ UDPGothic" panose="020B0400000000000000" pitchFamily="34" charset="-128"/>
              <a:buAutoNum type="arabicPeriod"/>
            </a:pPr>
            <a:r>
              <a:rPr lang="ja-JP" altLang="en-US" sz="1050" dirty="0"/>
              <a:t>事前通知されたパスワードか自分で設定したパスワードを入力</a:t>
            </a:r>
            <a:endParaRPr lang="en-US" altLang="ja-JP" sz="1050" dirty="0"/>
          </a:p>
          <a:p>
            <a:pPr marL="228600" indent="-228600">
              <a:lnSpc>
                <a:spcPct val="150000"/>
              </a:lnSpc>
              <a:buFont typeface="BIZ UDPGothic" panose="020B0400000000000000" pitchFamily="34" charset="-128"/>
              <a:buAutoNum type="arabicPeriod"/>
            </a:pPr>
            <a:r>
              <a:rPr lang="ja-JP" altLang="en-US" sz="1050" dirty="0"/>
              <a:t>「ログイン」をクリック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AB6AE58-2D95-B852-70D0-4E492BE6C170}"/>
              </a:ext>
            </a:extLst>
          </p:cNvPr>
          <p:cNvSpPr/>
          <p:nvPr/>
        </p:nvSpPr>
        <p:spPr>
          <a:xfrm>
            <a:off x="1556390" y="4479166"/>
            <a:ext cx="1780583" cy="34321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C4592FC-BF4E-B0EA-996C-717908F37EBF}"/>
              </a:ext>
            </a:extLst>
          </p:cNvPr>
          <p:cNvSpPr/>
          <p:nvPr/>
        </p:nvSpPr>
        <p:spPr>
          <a:xfrm>
            <a:off x="1898437" y="5368037"/>
            <a:ext cx="1088596" cy="29544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365C2D3-DF19-E6BB-3F29-23D9AACEA6EB}"/>
              </a:ext>
            </a:extLst>
          </p:cNvPr>
          <p:cNvSpPr/>
          <p:nvPr/>
        </p:nvSpPr>
        <p:spPr>
          <a:xfrm>
            <a:off x="6288645" y="2298635"/>
            <a:ext cx="5427579" cy="322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bIns="18000" rtlCol="0" anchor="t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「次回から自動的にログインする」にチェックを入れておくと、次回以降の入力が省略できます。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32404A2-3A00-C726-CB65-E461D17FE905}"/>
              </a:ext>
            </a:extLst>
          </p:cNvPr>
          <p:cNvSpPr/>
          <p:nvPr/>
        </p:nvSpPr>
        <p:spPr>
          <a:xfrm>
            <a:off x="6360957" y="3225512"/>
            <a:ext cx="1899781" cy="34936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82ACFC1-6795-54E1-C283-5DCCF64BBFCD}"/>
              </a:ext>
            </a:extLst>
          </p:cNvPr>
          <p:cNvSpPr/>
          <p:nvPr/>
        </p:nvSpPr>
        <p:spPr>
          <a:xfrm>
            <a:off x="6360957" y="3574550"/>
            <a:ext cx="1899781" cy="34936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A92A674-0D95-D00E-E8A7-81CE01D6E72C}"/>
              </a:ext>
            </a:extLst>
          </p:cNvPr>
          <p:cNvSpPr/>
          <p:nvPr/>
        </p:nvSpPr>
        <p:spPr>
          <a:xfrm>
            <a:off x="6360957" y="4372659"/>
            <a:ext cx="1899783" cy="31760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F9CB16E-2C05-F64B-3F58-B5546265E577}"/>
              </a:ext>
            </a:extLst>
          </p:cNvPr>
          <p:cNvSpPr/>
          <p:nvPr/>
        </p:nvSpPr>
        <p:spPr>
          <a:xfrm>
            <a:off x="6360957" y="4157374"/>
            <a:ext cx="1241651" cy="20843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1F17F5E-4522-1D6F-DA55-A0225B6650CF}"/>
              </a:ext>
            </a:extLst>
          </p:cNvPr>
          <p:cNvSpPr/>
          <p:nvPr/>
        </p:nvSpPr>
        <p:spPr>
          <a:xfrm>
            <a:off x="6295756" y="360000"/>
            <a:ext cx="5437187" cy="2222837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50000"/>
              </a:lnSpc>
            </a:pPr>
            <a:r>
              <a:rPr lang="en-US" altLang="ja-JP" sz="1200" b="1" dirty="0">
                <a:solidFill>
                  <a:schemeClr val="tx1"/>
                </a:solidFill>
              </a:rPr>
              <a:t>【</a:t>
            </a:r>
            <a:r>
              <a:rPr lang="ja-JP" altLang="en-US" sz="1200" b="1" dirty="0">
                <a:solidFill>
                  <a:schemeClr val="tx1"/>
                </a:solidFill>
              </a:rPr>
              <a:t>マニュアル作成者様へ</a:t>
            </a:r>
            <a:r>
              <a:rPr lang="en-US" altLang="ja-JP" sz="1200" b="1" dirty="0">
                <a:solidFill>
                  <a:schemeClr val="tx1"/>
                </a:solidFill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tx2"/>
                </a:solidFill>
              </a:rPr>
              <a:t>パソコン版</a:t>
            </a:r>
            <a:r>
              <a:rPr lang="en-US" altLang="ja-JP" sz="1200" b="1" dirty="0">
                <a:solidFill>
                  <a:schemeClr val="tx2"/>
                </a:solidFill>
              </a:rPr>
              <a:t>URL </a:t>
            </a:r>
            <a:r>
              <a:rPr lang="ja-JP" altLang="en-US" sz="1200" b="1" dirty="0">
                <a:solidFill>
                  <a:schemeClr val="tx1"/>
                </a:solidFill>
              </a:rPr>
              <a:t>、　</a:t>
            </a:r>
            <a:r>
              <a:rPr lang="ja-JP" altLang="en-US" sz="1200" b="1" dirty="0">
                <a:solidFill>
                  <a:schemeClr val="tx2"/>
                </a:solidFill>
              </a:rPr>
              <a:t>スマートフォンブラウザ版</a:t>
            </a:r>
            <a:r>
              <a:rPr lang="en-US" altLang="ja-JP" sz="1200" b="1" dirty="0">
                <a:solidFill>
                  <a:schemeClr val="tx2"/>
                </a:solidFill>
              </a:rPr>
              <a:t>URL</a:t>
            </a:r>
            <a:r>
              <a:rPr lang="ja-JP" altLang="en-US" sz="1200" b="1" dirty="0">
                <a:solidFill>
                  <a:schemeClr val="tx1"/>
                </a:solidFill>
              </a:rPr>
              <a:t>には貴社の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tx1"/>
                </a:solidFill>
              </a:rPr>
              <a:t>「楽楽精算」ログイン</a:t>
            </a:r>
            <a:r>
              <a:rPr lang="en-US" altLang="ja-JP" sz="1200" b="1" dirty="0">
                <a:solidFill>
                  <a:schemeClr val="tx1"/>
                </a:solidFill>
              </a:rPr>
              <a:t>URL</a:t>
            </a:r>
            <a:r>
              <a:rPr lang="ja-JP" altLang="en-US" sz="1200" b="1" dirty="0">
                <a:solidFill>
                  <a:schemeClr val="tx1"/>
                </a:solidFill>
              </a:rPr>
              <a:t>をご記載ください。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ja-JP" sz="105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ja-JP" sz="1050" dirty="0">
                <a:solidFill>
                  <a:schemeClr val="tx1"/>
                </a:solidFill>
              </a:rPr>
              <a:t>※</a:t>
            </a:r>
            <a:r>
              <a:rPr lang="ja-JP" altLang="en-US" sz="1050" dirty="0">
                <a:solidFill>
                  <a:schemeClr val="tx1"/>
                </a:solidFill>
              </a:rPr>
              <a:t>パソコン版は末尾が「</a:t>
            </a:r>
            <a:r>
              <a:rPr lang="en-US" altLang="ja-JP" sz="1050" b="1" dirty="0">
                <a:solidFill>
                  <a:schemeClr val="tx2"/>
                </a:solidFill>
              </a:rPr>
              <a:t>a</a:t>
            </a:r>
            <a:r>
              <a:rPr lang="ja-JP" altLang="en-US" sz="1050" dirty="0">
                <a:solidFill>
                  <a:schemeClr val="tx1"/>
                </a:solidFill>
              </a:rPr>
              <a:t>」、スマートフォンブラウザ版は末尾が「</a:t>
            </a:r>
            <a:r>
              <a:rPr lang="en-US" altLang="ja-JP" sz="1050" b="1" dirty="0">
                <a:solidFill>
                  <a:schemeClr val="tx2"/>
                </a:solidFill>
              </a:rPr>
              <a:t>m</a:t>
            </a:r>
            <a:r>
              <a:rPr lang="ja-JP" altLang="en-US" sz="1050" dirty="0">
                <a:solidFill>
                  <a:schemeClr val="tx1"/>
                </a:solidFill>
              </a:rPr>
              <a:t>」です。</a:t>
            </a:r>
            <a:endParaRPr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37BCABF-179C-E074-8F18-9E6F36C19142}"/>
              </a:ext>
            </a:extLst>
          </p:cNvPr>
          <p:cNvSpPr/>
          <p:nvPr/>
        </p:nvSpPr>
        <p:spPr>
          <a:xfrm>
            <a:off x="1556390" y="4903701"/>
            <a:ext cx="1780583" cy="34321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>
              <a:lnSpc>
                <a:spcPct val="135000"/>
              </a:lnSpc>
            </a:pPr>
            <a:endParaRPr kumimoji="1" lang="ja-JP" alt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7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FFE18-AE8D-27CB-F2EF-46A5348C6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308A28-2C44-8CE3-C7BA-D05DD674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2-3. </a:t>
            </a:r>
            <a:r>
              <a:rPr lang="ja-JP" altLang="en-US" dirty="0"/>
              <a:t>スマートフォンアプリでのログイン方法</a:t>
            </a:r>
            <a:endParaRPr kumimoji="1" lang="ja-JP" altLang="en-US" dirty="0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F51F7E9E-7408-CB44-3BF4-66FFFD5A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8</a:t>
            </a:fld>
            <a:endParaRPr lang="en-GB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FB4B8832-6213-C8EB-CF48-1136A31F7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735" y="1384413"/>
            <a:ext cx="5422477" cy="493303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100" dirty="0"/>
              <a:t>事前に「楽楽精算」のスマートフォンアプリをダウンロードします。</a:t>
            </a:r>
            <a:endParaRPr lang="en-US" altLang="ja-JP" sz="1100" dirty="0"/>
          </a:p>
          <a:p>
            <a:pPr marL="0" indent="0">
              <a:buNone/>
            </a:pPr>
            <a:endParaRPr lang="en-US" altLang="ja-JP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ja-JP" sz="1100" b="1" dirty="0"/>
              <a:t>iPhone</a:t>
            </a:r>
            <a:r>
              <a:rPr lang="ja-JP" altLang="en-US" sz="1100" b="1" dirty="0"/>
              <a:t>の場合（</a:t>
            </a:r>
            <a:r>
              <a:rPr lang="en-US" altLang="ja-JP" sz="1100" b="1" dirty="0"/>
              <a:t>App Store</a:t>
            </a:r>
            <a:r>
              <a:rPr lang="ja-JP" altLang="en-US" sz="1100" b="1" dirty="0"/>
              <a:t>）</a:t>
            </a:r>
            <a:r>
              <a:rPr lang="en-US" altLang="ja-JP" sz="9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https://apps.apple.com/us/app/%E6%A5%BD%E6%A5%BD%E7%B2%BE%E7%AE%97/id1352852886?l=ja&amp;ls=1</a:t>
            </a:r>
            <a:br>
              <a:rPr lang="en-US" altLang="ja-JP" sz="900" dirty="0">
                <a:solidFill>
                  <a:schemeClr val="tx2"/>
                </a:solidFill>
              </a:rPr>
            </a:br>
            <a:endParaRPr lang="en-US" altLang="ja-JP" sz="900" dirty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ja-JP" sz="1100" b="1" dirty="0"/>
              <a:t>Android</a:t>
            </a:r>
            <a:r>
              <a:rPr lang="ja-JP" altLang="en-US" sz="1100" b="1" dirty="0"/>
              <a:t>の場合（</a:t>
            </a:r>
            <a:r>
              <a:rPr lang="en-US" altLang="ja-JP" sz="1100" b="1" dirty="0"/>
              <a:t>Google Play </a:t>
            </a:r>
            <a:r>
              <a:rPr lang="ja-JP" altLang="en-US" sz="1100" b="1" dirty="0"/>
              <a:t>ストア）</a:t>
            </a:r>
            <a:br>
              <a:rPr lang="en-US" altLang="ja-JP" sz="1000" b="1" dirty="0">
                <a:solidFill>
                  <a:srgbClr val="000000"/>
                </a:solidFill>
              </a:rPr>
            </a:br>
            <a:r>
              <a:rPr lang="en-US" altLang="ja-JP" sz="9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https://play.google.com/store/apps/details?id=jp.co.rakus.rakurakuseisan&amp;hl=ja</a:t>
            </a:r>
            <a:endParaRPr lang="en-US" altLang="ja-JP" sz="1100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r>
              <a:rPr lang="ja-JP" altLang="en-US" sz="1100" dirty="0"/>
              <a:t>アプリにログイン時には以下のログイン情報を入力します。</a:t>
            </a:r>
            <a:endParaRPr lang="en-US" altLang="ja-JP" sz="1100" dirty="0"/>
          </a:p>
          <a:p>
            <a:pPr marL="0" indent="0">
              <a:buNone/>
            </a:pPr>
            <a:endParaRPr lang="ja-JP" altLang="en-US" sz="1100" dirty="0"/>
          </a:p>
          <a:p>
            <a:pPr marL="228600" indent="-2286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ja-JP" altLang="en-US" sz="1100" dirty="0"/>
              <a:t>「楽楽精算」</a:t>
            </a:r>
            <a:r>
              <a:rPr lang="en-US" altLang="ja-JP" sz="1100" dirty="0"/>
              <a:t>URL</a:t>
            </a:r>
            <a:r>
              <a:rPr lang="ja-JP" altLang="en-US" sz="1100" dirty="0"/>
              <a:t>を入力　</a:t>
            </a:r>
            <a:r>
              <a:rPr lang="en-US" altLang="ja-JP" sz="1100" dirty="0"/>
              <a:t>※</a:t>
            </a:r>
            <a:br>
              <a:rPr lang="en-US" altLang="ja-JP" sz="1100" dirty="0"/>
            </a:br>
            <a:r>
              <a:rPr lang="en-US" altLang="ja-JP" sz="1100" dirty="0"/>
              <a:t>https://</a:t>
            </a:r>
            <a:r>
              <a:rPr lang="ja-JP" altLang="en-US" sz="1100" dirty="0"/>
              <a:t>○</a:t>
            </a:r>
            <a:r>
              <a:rPr lang="en-US" altLang="ja-JP" sz="1100" dirty="0"/>
              <a:t>○○○○.rakurakuseisan.jp/</a:t>
            </a:r>
            <a:r>
              <a:rPr lang="ja-JP" altLang="en-US" sz="1100" dirty="0"/>
              <a:t>●●●●●●</a:t>
            </a:r>
            <a:r>
              <a:rPr lang="en-US" altLang="ja-JP" sz="1100" b="1" dirty="0">
                <a:solidFill>
                  <a:schemeClr val="tx2"/>
                </a:solidFill>
              </a:rPr>
              <a:t>a</a:t>
            </a:r>
            <a:r>
              <a:rPr lang="en-US" altLang="ja-JP" sz="1100" dirty="0"/>
              <a:t>/</a:t>
            </a:r>
            <a:br>
              <a:rPr lang="en-US" altLang="ja-JP" sz="1100" dirty="0"/>
            </a:br>
            <a:r>
              <a:rPr lang="en-US" altLang="ja-JP" sz="1100" dirty="0"/>
              <a:t>※URL</a:t>
            </a:r>
            <a:r>
              <a:rPr lang="ja-JP" altLang="en-US" sz="1100" dirty="0"/>
              <a:t>の末尾は「</a:t>
            </a:r>
            <a:r>
              <a:rPr lang="en-US" altLang="ja-JP" sz="1100" dirty="0"/>
              <a:t>a</a:t>
            </a:r>
            <a:r>
              <a:rPr lang="ja-JP" altLang="en-US" sz="1100" dirty="0"/>
              <a:t>」でも「</a:t>
            </a:r>
            <a:r>
              <a:rPr lang="en-US" altLang="ja-JP" sz="1100" dirty="0"/>
              <a:t>m</a:t>
            </a:r>
            <a:r>
              <a:rPr lang="ja-JP" altLang="en-US" sz="1100" dirty="0"/>
              <a:t>」でもどちらでもログイン可能です。</a:t>
            </a:r>
            <a:endParaRPr lang="en-US" altLang="ja-JP" sz="1100" dirty="0"/>
          </a:p>
          <a:p>
            <a:pPr marL="228600" indent="-22860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ja-JP" altLang="en-US" sz="1100" dirty="0"/>
              <a:t>「確定」をクリック</a:t>
            </a:r>
            <a:endParaRPr lang="en-US" altLang="ja-JP" sz="1100" dirty="0"/>
          </a:p>
          <a:p>
            <a:pPr marL="228600" indent="-228600">
              <a:spcAft>
                <a:spcPts val="1200"/>
              </a:spcAft>
              <a:buClr>
                <a:schemeClr val="tx1"/>
              </a:buClr>
              <a:buFont typeface="+mj-lt"/>
              <a:buAutoNum type="arabicPeriod" startAt="3"/>
            </a:pPr>
            <a:r>
              <a:rPr lang="ja-JP" altLang="en-US" sz="1100" dirty="0"/>
              <a:t>ログイン</a:t>
            </a:r>
            <a:r>
              <a:rPr lang="en-US" altLang="ja-JP" sz="1100" dirty="0"/>
              <a:t>ID</a:t>
            </a:r>
            <a:r>
              <a:rPr lang="ja-JP" altLang="en-US" sz="1100" dirty="0"/>
              <a:t>欄に事前に通知されたログイン</a:t>
            </a:r>
            <a:r>
              <a:rPr lang="en-US" altLang="ja-JP" sz="1100" dirty="0"/>
              <a:t>ID</a:t>
            </a:r>
            <a:r>
              <a:rPr lang="ja-JP" altLang="en-US" sz="1100" dirty="0"/>
              <a:t>を入力</a:t>
            </a:r>
            <a:endParaRPr lang="en-US" altLang="ja-JP" sz="1100" dirty="0"/>
          </a:p>
          <a:p>
            <a:pPr marL="228600" indent="-228600">
              <a:spcAft>
                <a:spcPts val="1200"/>
              </a:spcAft>
              <a:buClr>
                <a:schemeClr val="tx1"/>
              </a:buClr>
              <a:buFont typeface="+mj-lt"/>
              <a:buAutoNum type="arabicPeriod" startAt="3"/>
            </a:pPr>
            <a:r>
              <a:rPr lang="ja-JP" altLang="en-US" sz="1100" dirty="0"/>
              <a:t>パスワード欄に事前通知されたパスワードか、自分で設定されたパスワードを入力</a:t>
            </a:r>
            <a:endParaRPr lang="en-US" altLang="ja-JP" sz="1100" dirty="0"/>
          </a:p>
          <a:p>
            <a:pPr marL="228600" indent="-228600">
              <a:spcAft>
                <a:spcPts val="1200"/>
              </a:spcAft>
              <a:buClr>
                <a:schemeClr val="tx1"/>
              </a:buClr>
              <a:buFont typeface="+mj-lt"/>
              <a:buAutoNum type="arabicPeriod" startAt="3"/>
            </a:pPr>
            <a:r>
              <a:rPr lang="ja-JP" altLang="en-US" sz="1100" dirty="0"/>
              <a:t>「ログイン」をクリック</a:t>
            </a:r>
            <a:endParaRPr lang="en-US" altLang="ja-JP" sz="1100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753CE60-F5D1-7992-6F36-2B7DB402841A}"/>
              </a:ext>
            </a:extLst>
          </p:cNvPr>
          <p:cNvGrpSpPr/>
          <p:nvPr/>
        </p:nvGrpSpPr>
        <p:grpSpPr>
          <a:xfrm>
            <a:off x="6681849" y="3279830"/>
            <a:ext cx="2101887" cy="2254467"/>
            <a:chOff x="4347650" y="3579195"/>
            <a:chExt cx="1688947" cy="1948713"/>
          </a:xfrm>
        </p:grpSpPr>
        <p:pic>
          <p:nvPicPr>
            <p:cNvPr id="9" name="図 8" descr="グラフィカル ユーザー インターフェイス, Web サイト&#10;&#10;自動的に生成された説明">
              <a:extLst>
                <a:ext uri="{FF2B5EF4-FFF2-40B4-BE49-F238E27FC236}">
                  <a16:creationId xmlns:a16="http://schemas.microsoft.com/office/drawing/2014/main" id="{A30F7D82-3EFD-99A5-F60F-2439F88D9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52"/>
            <a:stretch/>
          </p:blipFill>
          <p:spPr>
            <a:xfrm>
              <a:off x="4347650" y="3579195"/>
              <a:ext cx="1688947" cy="1948713"/>
            </a:xfrm>
            <a:prstGeom prst="rect">
              <a:avLst/>
            </a:prstGeom>
            <a:ln w="12700">
              <a:solidFill>
                <a:srgbClr val="D2D2D2"/>
              </a:solidFill>
            </a:ln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36FEF5A2-228E-51B7-D6C3-C6A62B03A521}"/>
                </a:ext>
              </a:extLst>
            </p:cNvPr>
            <p:cNvSpPr/>
            <p:nvPr/>
          </p:nvSpPr>
          <p:spPr>
            <a:xfrm>
              <a:off x="4414018" y="4638082"/>
              <a:ext cx="1541206" cy="227195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90000" rIns="90000" bIns="90000" rtlCol="0" anchor="ctr"/>
            <a:lstStyle/>
            <a:p>
              <a:pPr algn="ctr">
                <a:lnSpc>
                  <a:spcPct val="135000"/>
                </a:lnSpc>
              </a:pPr>
              <a:endParaRPr kumimoji="1" lang="ja-JP" alt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A656E90F-318D-8C20-7D65-47A6B9AC9AD6}"/>
                </a:ext>
              </a:extLst>
            </p:cNvPr>
            <p:cNvSpPr/>
            <p:nvPr/>
          </p:nvSpPr>
          <p:spPr>
            <a:xfrm>
              <a:off x="4414018" y="5017766"/>
              <a:ext cx="1541206" cy="359105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90000" rIns="90000" bIns="90000" rtlCol="0" anchor="ctr"/>
            <a:lstStyle/>
            <a:p>
              <a:pPr algn="ctr">
                <a:lnSpc>
                  <a:spcPct val="135000"/>
                </a:lnSpc>
              </a:pPr>
              <a:endParaRPr kumimoji="1" lang="ja-JP" alt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DCE8F47-EDD9-D899-B905-AB5B068EED74}"/>
              </a:ext>
            </a:extLst>
          </p:cNvPr>
          <p:cNvGrpSpPr/>
          <p:nvPr/>
        </p:nvGrpSpPr>
        <p:grpSpPr>
          <a:xfrm>
            <a:off x="9229860" y="1702325"/>
            <a:ext cx="2417642" cy="3855096"/>
            <a:chOff x="6407677" y="2181716"/>
            <a:chExt cx="1942668" cy="3332263"/>
          </a:xfrm>
        </p:grpSpPr>
        <p:pic>
          <p:nvPicPr>
            <p:cNvPr id="14" name="図 13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0B70735E-2D5D-3308-024D-5B22EAABF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677" y="2181716"/>
              <a:ext cx="1942668" cy="3332263"/>
            </a:xfrm>
            <a:prstGeom prst="rect">
              <a:avLst/>
            </a:prstGeom>
            <a:ln w="12700">
              <a:solidFill>
                <a:srgbClr val="D2D2D2"/>
              </a:solidFill>
            </a:ln>
          </p:spPr>
        </p:pic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FFB12D06-2A83-FE7A-F8E4-08181D3E9967}"/>
                </a:ext>
              </a:extLst>
            </p:cNvPr>
            <p:cNvSpPr/>
            <p:nvPr/>
          </p:nvSpPr>
          <p:spPr>
            <a:xfrm>
              <a:off x="6499386" y="3899465"/>
              <a:ext cx="1747684" cy="227195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90000" rIns="90000" bIns="90000" rtlCol="0" anchor="ctr"/>
            <a:lstStyle/>
            <a:p>
              <a:pPr algn="ctr">
                <a:lnSpc>
                  <a:spcPct val="135000"/>
                </a:lnSpc>
              </a:pPr>
              <a:endParaRPr kumimoji="1" lang="ja-JP" alt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5E165DFA-FA91-15DB-574E-A3A6507E7CD4}"/>
                </a:ext>
              </a:extLst>
            </p:cNvPr>
            <p:cNvSpPr/>
            <p:nvPr/>
          </p:nvSpPr>
          <p:spPr>
            <a:xfrm>
              <a:off x="6499386" y="4369270"/>
              <a:ext cx="1747684" cy="227195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90000" rIns="90000" bIns="90000" rtlCol="0" anchor="ctr"/>
            <a:lstStyle/>
            <a:p>
              <a:pPr algn="ctr">
                <a:lnSpc>
                  <a:spcPct val="135000"/>
                </a:lnSpc>
              </a:pPr>
              <a:endParaRPr kumimoji="1" lang="ja-JP" alt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243C37F-CA28-65BE-9ABA-5920995D1142}"/>
                </a:ext>
              </a:extLst>
            </p:cNvPr>
            <p:cNvSpPr/>
            <p:nvPr/>
          </p:nvSpPr>
          <p:spPr>
            <a:xfrm>
              <a:off x="6499386" y="4868571"/>
              <a:ext cx="1747684" cy="415099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90000" rIns="90000" bIns="90000" rtlCol="0" anchor="ctr"/>
            <a:lstStyle/>
            <a:p>
              <a:pPr algn="ctr">
                <a:lnSpc>
                  <a:spcPct val="135000"/>
                </a:lnSpc>
              </a:pPr>
              <a:endParaRPr kumimoji="1" lang="ja-JP" altLang="en-US" sz="13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コンテンツ プレースホルダー 11">
            <a:extLst>
              <a:ext uri="{FF2B5EF4-FFF2-40B4-BE49-F238E27FC236}">
                <a16:creationId xmlns:a16="http://schemas.microsoft.com/office/drawing/2014/main" id="{DEA31B97-577C-6D82-9CE8-7C0BC80948AF}"/>
              </a:ext>
            </a:extLst>
          </p:cNvPr>
          <p:cNvSpPr txBox="1">
            <a:spLocks/>
          </p:cNvSpPr>
          <p:nvPr/>
        </p:nvSpPr>
        <p:spPr>
          <a:xfrm>
            <a:off x="6290098" y="5853107"/>
            <a:ext cx="5422477" cy="4643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Tx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5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" indent="-270000" algn="l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BIZ UDPGothic" panose="020B0400000000000000" pitchFamily="34" charset="-128"/>
              <a:buChar char="—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ja-JP" sz="900" dirty="0"/>
              <a:t>※</a:t>
            </a:r>
            <a:r>
              <a:rPr lang="ja-JP" altLang="en-US" sz="900" dirty="0"/>
              <a:t>「楽楽精算」</a:t>
            </a:r>
            <a:r>
              <a:rPr lang="en-US" altLang="ja-JP" sz="900" dirty="0"/>
              <a:t>URL</a:t>
            </a:r>
            <a:r>
              <a:rPr lang="ja-JP" altLang="en-US" sz="900" dirty="0"/>
              <a:t>は、</a:t>
            </a:r>
            <a:r>
              <a:rPr lang="en-US" altLang="ja-JP" sz="900" dirty="0"/>
              <a:t>QR</a:t>
            </a:r>
            <a:r>
              <a:rPr lang="ja-JP" altLang="en-US" sz="900" dirty="0"/>
              <a:t>コードから自動入力もできます。　　詳細は次のページをご確認ください。</a:t>
            </a:r>
            <a:br>
              <a:rPr lang="en-US" altLang="ja-JP" sz="900" dirty="0"/>
            </a:br>
            <a:r>
              <a:rPr lang="en-US" altLang="ja-JP" sz="900" dirty="0"/>
              <a:t>※</a:t>
            </a:r>
            <a:r>
              <a:rPr lang="ja-JP" altLang="en-US" sz="900" dirty="0"/>
              <a:t>上記のイメージ画像は、</a:t>
            </a:r>
            <a:r>
              <a:rPr lang="en-US" altLang="ja-JP" sz="900" dirty="0"/>
              <a:t>iPhone</a:t>
            </a:r>
            <a:r>
              <a:rPr lang="ja-JP" altLang="en-US" sz="900" dirty="0"/>
              <a:t>版アプリの画面です。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3"/>
            </a:pPr>
            <a:endParaRPr lang="ja-JP" altLang="en-US" sz="900" dirty="0"/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F4018CB-43A8-09C3-1611-D3DEB061C403}"/>
              </a:ext>
            </a:extLst>
          </p:cNvPr>
          <p:cNvCxnSpPr>
            <a:cxnSpLocks/>
          </p:cNvCxnSpPr>
          <p:nvPr/>
        </p:nvCxnSpPr>
        <p:spPr>
          <a:xfrm>
            <a:off x="6538752" y="4631999"/>
            <a:ext cx="23292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E27FE8EA-3B0F-FA08-978B-E03998933BE7}"/>
              </a:ext>
            </a:extLst>
          </p:cNvPr>
          <p:cNvCxnSpPr>
            <a:cxnSpLocks/>
          </p:cNvCxnSpPr>
          <p:nvPr/>
        </p:nvCxnSpPr>
        <p:spPr>
          <a:xfrm>
            <a:off x="6531519" y="5139421"/>
            <a:ext cx="23292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7860A68-82F4-F44D-4642-4D2B8A310275}"/>
              </a:ext>
            </a:extLst>
          </p:cNvPr>
          <p:cNvSpPr txBox="1"/>
          <p:nvPr/>
        </p:nvSpPr>
        <p:spPr>
          <a:xfrm>
            <a:off x="6245297" y="4479406"/>
            <a:ext cx="338169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1100" dirty="0"/>
              <a:t>1</a:t>
            </a:r>
            <a:endParaRPr lang="ja-JP" altLang="en-US" sz="11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82A83E4-075C-E098-68D5-F7CAA146FEFC}"/>
              </a:ext>
            </a:extLst>
          </p:cNvPr>
          <p:cNvSpPr txBox="1"/>
          <p:nvPr/>
        </p:nvSpPr>
        <p:spPr>
          <a:xfrm>
            <a:off x="6253412" y="5024011"/>
            <a:ext cx="338169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1100" dirty="0"/>
              <a:t>2</a:t>
            </a:r>
            <a:endParaRPr lang="ja-JP" altLang="en-US" sz="1100" dirty="0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4D6D96DB-BC3A-03CF-5302-E56978AE2E5A}"/>
              </a:ext>
            </a:extLst>
          </p:cNvPr>
          <p:cNvCxnSpPr>
            <a:cxnSpLocks/>
          </p:cNvCxnSpPr>
          <p:nvPr/>
        </p:nvCxnSpPr>
        <p:spPr>
          <a:xfrm>
            <a:off x="9109559" y="3812101"/>
            <a:ext cx="23292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7F58759-857F-844F-41C1-6C4B544DFA43}"/>
              </a:ext>
            </a:extLst>
          </p:cNvPr>
          <p:cNvSpPr txBox="1"/>
          <p:nvPr/>
        </p:nvSpPr>
        <p:spPr>
          <a:xfrm>
            <a:off x="8748184" y="3655530"/>
            <a:ext cx="420850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1100" dirty="0"/>
              <a:t>3</a:t>
            </a:r>
            <a:endParaRPr lang="ja-JP" altLang="en-US" sz="1100" dirty="0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FEFF154E-2D74-F0B4-E28D-EA996BCA30E1}"/>
              </a:ext>
            </a:extLst>
          </p:cNvPr>
          <p:cNvCxnSpPr>
            <a:cxnSpLocks/>
          </p:cNvCxnSpPr>
          <p:nvPr/>
        </p:nvCxnSpPr>
        <p:spPr>
          <a:xfrm>
            <a:off x="9109559" y="4369909"/>
            <a:ext cx="23292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A08BE82-0F67-9CA6-33C8-7C7366C65B49}"/>
              </a:ext>
            </a:extLst>
          </p:cNvPr>
          <p:cNvSpPr txBox="1"/>
          <p:nvPr/>
        </p:nvSpPr>
        <p:spPr>
          <a:xfrm>
            <a:off x="8748184" y="4204461"/>
            <a:ext cx="420850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1100" dirty="0"/>
              <a:t>4</a:t>
            </a:r>
            <a:endParaRPr lang="ja-JP" altLang="en-US" sz="1100" dirty="0"/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76AE02D7-85A1-2F0C-6FF5-7387AB4E82FF}"/>
              </a:ext>
            </a:extLst>
          </p:cNvPr>
          <p:cNvCxnSpPr>
            <a:cxnSpLocks/>
          </p:cNvCxnSpPr>
          <p:nvPr/>
        </p:nvCxnSpPr>
        <p:spPr>
          <a:xfrm>
            <a:off x="9118435" y="5060992"/>
            <a:ext cx="23292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DBF72C1-9982-8012-8EC0-01A4E4778F32}"/>
              </a:ext>
            </a:extLst>
          </p:cNvPr>
          <p:cNvSpPr txBox="1"/>
          <p:nvPr/>
        </p:nvSpPr>
        <p:spPr>
          <a:xfrm>
            <a:off x="8754556" y="4913190"/>
            <a:ext cx="420850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1100" dirty="0"/>
              <a:t>5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27893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E8126-6B14-F646-43FA-0E4BD05D0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8873F6-4E8E-E20D-38AA-292B65DF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2-4.</a:t>
            </a:r>
            <a:r>
              <a:rPr lang="ja-JP" altLang="en-US" dirty="0"/>
              <a:t> スマートフォンアプリ</a:t>
            </a:r>
            <a:r>
              <a:rPr lang="en-US" altLang="ja-JP" dirty="0"/>
              <a:t>:QR</a:t>
            </a:r>
            <a:r>
              <a:rPr lang="ja-JP" altLang="en-US" dirty="0"/>
              <a:t>コードによる「楽楽精算」</a:t>
            </a:r>
            <a:r>
              <a:rPr lang="en-US" altLang="ja-JP" dirty="0"/>
              <a:t>URL</a:t>
            </a:r>
            <a:r>
              <a:rPr lang="ja-JP" altLang="en-US" dirty="0"/>
              <a:t>の入力方法</a:t>
            </a:r>
            <a:endParaRPr kumimoji="1" lang="ja-JP" altLang="en-US" dirty="0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7DAC86F2-FFE4-9F7F-F089-7C878076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28372-6A5A-4399-8FC5-CCF396CD4981}" type="slidenum">
              <a:rPr lang="en-GB" smtClean="0"/>
              <a:t>9</a:t>
            </a:fld>
            <a:endParaRPr lang="en-GB"/>
          </a:p>
        </p:txBody>
      </p:sp>
      <p:sp>
        <p:nvSpPr>
          <p:cNvPr id="3" name="コンテンツ プレースホルダー 6">
            <a:extLst>
              <a:ext uri="{FF2B5EF4-FFF2-40B4-BE49-F238E27FC236}">
                <a16:creationId xmlns:a16="http://schemas.microsoft.com/office/drawing/2014/main" id="{9158491C-5D23-B198-439A-B35D7DC7D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858" y="1393118"/>
            <a:ext cx="8424862" cy="49653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1100" dirty="0"/>
              <a:t>QR</a:t>
            </a:r>
            <a:r>
              <a:rPr lang="ja-JP" altLang="en-US" sz="1100" dirty="0"/>
              <a:t>コードを利用することで、アプリログイン時の</a:t>
            </a:r>
            <a:r>
              <a:rPr lang="en-US" altLang="ja-JP" sz="1100" dirty="0"/>
              <a:t>URL</a:t>
            </a:r>
            <a:r>
              <a:rPr lang="ja-JP" altLang="en-US" sz="1100" dirty="0"/>
              <a:t>設定画面へ「楽楽精算」の</a:t>
            </a:r>
            <a:r>
              <a:rPr lang="en-US" altLang="ja-JP" sz="1100" dirty="0"/>
              <a:t>URL</a:t>
            </a:r>
            <a:r>
              <a:rPr lang="ja-JP" altLang="en-US" sz="1100" dirty="0"/>
              <a:t>を自動で入力できます。</a:t>
            </a:r>
            <a:br>
              <a:rPr lang="en-US" altLang="ja-JP" sz="1100" dirty="0"/>
            </a:br>
            <a:r>
              <a:rPr lang="en-US" altLang="ja-JP" sz="900" dirty="0"/>
              <a:t>※QR</a:t>
            </a:r>
            <a:r>
              <a:rPr lang="ja-JP" altLang="en-US" sz="900" dirty="0"/>
              <a:t>コードは管理者のみダウンロードできます。管理者より配布された以下</a:t>
            </a:r>
            <a:r>
              <a:rPr lang="en-US" altLang="ja-JP" sz="900" dirty="0"/>
              <a:t>QR</a:t>
            </a:r>
            <a:r>
              <a:rPr lang="ja-JP" altLang="en-US" sz="900" dirty="0"/>
              <a:t>コードを読み取ってください。</a:t>
            </a:r>
            <a:endParaRPr lang="ja-JP" altLang="en-US" sz="1100" dirty="0"/>
          </a:p>
          <a:p>
            <a:pPr>
              <a:lnSpc>
                <a:spcPct val="150000"/>
              </a:lnSpc>
            </a:pPr>
            <a:endParaRPr lang="ja-JP" altLang="en-US" sz="11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F642883-7B8B-E66B-EF83-BF6CB728B900}"/>
              </a:ext>
            </a:extLst>
          </p:cNvPr>
          <p:cNvGrpSpPr/>
          <p:nvPr/>
        </p:nvGrpSpPr>
        <p:grpSpPr>
          <a:xfrm>
            <a:off x="7476206" y="2387447"/>
            <a:ext cx="3024042" cy="3585060"/>
            <a:chOff x="574765" y="2134043"/>
            <a:chExt cx="2880000" cy="3585060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C2FF5A4A-118E-D594-A09E-2F99F4F07F5B}"/>
                </a:ext>
              </a:extLst>
            </p:cNvPr>
            <p:cNvSpPr/>
            <p:nvPr/>
          </p:nvSpPr>
          <p:spPr>
            <a:xfrm>
              <a:off x="574765" y="2839103"/>
              <a:ext cx="2880000" cy="2880000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>
                <a:lnSpc>
                  <a:spcPct val="150000"/>
                </a:lnSpc>
              </a:pPr>
              <a:endParaRPr lang="en-US" altLang="ja-JP" sz="1050" dirty="0">
                <a:solidFill>
                  <a:schemeClr val="tx1"/>
                </a:solidFill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9BAA1034-8F74-4BD1-F8C9-901DC60AE729}"/>
                </a:ext>
              </a:extLst>
            </p:cNvPr>
            <p:cNvSpPr/>
            <p:nvPr/>
          </p:nvSpPr>
          <p:spPr>
            <a:xfrm>
              <a:off x="574765" y="2134043"/>
              <a:ext cx="2880000" cy="705060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t"/>
            <a:lstStyle/>
            <a:p>
              <a:pPr>
                <a:lnSpc>
                  <a:spcPct val="150000"/>
                </a:lnSpc>
              </a:pPr>
              <a:r>
                <a:rPr lang="ja-JP" altLang="en-US" sz="1200" b="1" dirty="0">
                  <a:solidFill>
                    <a:schemeClr val="tx1"/>
                  </a:solidFill>
                </a:rPr>
                <a:t>「楽楽精算」アプリ用　</a:t>
              </a:r>
              <a:r>
                <a:rPr lang="en-US" altLang="ja-JP" sz="1200" b="1" dirty="0">
                  <a:solidFill>
                    <a:schemeClr val="tx1"/>
                  </a:solidFill>
                </a:rPr>
                <a:t>QR</a:t>
              </a:r>
              <a:r>
                <a:rPr lang="ja-JP" altLang="en-US" sz="1200" b="1" dirty="0">
                  <a:solidFill>
                    <a:schemeClr val="tx1"/>
                  </a:solidFill>
                </a:rPr>
                <a:t>コード</a:t>
              </a:r>
              <a:endParaRPr lang="en-US" altLang="ja-JP" sz="1200" b="1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050" dirty="0">
                  <a:solidFill>
                    <a:schemeClr val="tx1"/>
                  </a:solidFill>
                </a:rPr>
                <a:t>スマートフォンのカメラで読み取ってください。</a:t>
              </a:r>
              <a:endParaRPr lang="en-US" altLang="ja-JP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731D258-957A-A41F-0A32-3229ECBE2A72}"/>
              </a:ext>
            </a:extLst>
          </p:cNvPr>
          <p:cNvGrpSpPr/>
          <p:nvPr/>
        </p:nvGrpSpPr>
        <p:grpSpPr>
          <a:xfrm>
            <a:off x="7847716" y="3372871"/>
            <a:ext cx="2285714" cy="2285714"/>
            <a:chOff x="994841" y="3086571"/>
            <a:chExt cx="2285714" cy="2285714"/>
          </a:xfrm>
        </p:grpSpPr>
        <p:pic>
          <p:nvPicPr>
            <p:cNvPr id="8" name="図 7" descr="QR コード&#10;&#10;自動的に生成された説明">
              <a:extLst>
                <a:ext uri="{FF2B5EF4-FFF2-40B4-BE49-F238E27FC236}">
                  <a16:creationId xmlns:a16="http://schemas.microsoft.com/office/drawing/2014/main" id="{952104A4-8E14-A60F-114D-0EA866E7D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841" y="3086571"/>
              <a:ext cx="2285714" cy="2285714"/>
            </a:xfrm>
            <a:prstGeom prst="rect">
              <a:avLst/>
            </a:prstGeom>
            <a:ln w="12700">
              <a:solidFill>
                <a:srgbClr val="D2D2D2"/>
              </a:solidFill>
            </a:ln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31058AB-8920-D7DB-7859-EB2954CB28FD}"/>
                </a:ext>
              </a:extLst>
            </p:cNvPr>
            <p:cNvSpPr txBox="1"/>
            <p:nvPr/>
          </p:nvSpPr>
          <p:spPr>
            <a:xfrm>
              <a:off x="1298498" y="3893677"/>
              <a:ext cx="1678399" cy="6802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lnSpc>
                  <a:spcPct val="150000"/>
                </a:lnSpc>
                <a:buNone/>
              </a:pPr>
              <a:r>
                <a:rPr lang="ja-JP" altLang="en-US" sz="900" dirty="0">
                  <a:solidFill>
                    <a:schemeClr val="tx2"/>
                  </a:solidFill>
                </a:rPr>
                <a:t>これはサンプル画像です。</a:t>
              </a:r>
              <a:endParaRPr lang="en-US" altLang="ja-JP" sz="900" dirty="0">
                <a:solidFill>
                  <a:schemeClr val="tx2"/>
                </a:solidFill>
              </a:endParaRPr>
            </a:p>
            <a:p>
              <a:pPr marL="0" indent="0">
                <a:lnSpc>
                  <a:spcPct val="150000"/>
                </a:lnSpc>
                <a:buNone/>
              </a:pPr>
              <a:r>
                <a:rPr lang="ja-JP" altLang="en-US" sz="900" dirty="0">
                  <a:solidFill>
                    <a:schemeClr val="tx2"/>
                  </a:solidFill>
                </a:rPr>
                <a:t>自社の</a:t>
              </a:r>
              <a:r>
                <a:rPr lang="en-US" altLang="ja-JP" sz="900" dirty="0">
                  <a:solidFill>
                    <a:schemeClr val="tx2"/>
                  </a:solidFill>
                </a:rPr>
                <a:t>QR</a:t>
              </a:r>
              <a:r>
                <a:rPr lang="ja-JP" altLang="en-US" sz="900" dirty="0">
                  <a:solidFill>
                    <a:schemeClr val="tx2"/>
                  </a:solidFill>
                </a:rPr>
                <a:t>コードに</a:t>
              </a:r>
              <a:endParaRPr lang="en-US" altLang="ja-JP" sz="900" dirty="0">
                <a:solidFill>
                  <a:schemeClr val="tx2"/>
                </a:solidFill>
              </a:endParaRPr>
            </a:p>
            <a:p>
              <a:pPr marL="0" indent="0">
                <a:lnSpc>
                  <a:spcPct val="150000"/>
                </a:lnSpc>
                <a:buNone/>
              </a:pPr>
              <a:r>
                <a:rPr lang="ja-JP" altLang="en-US" sz="900" dirty="0">
                  <a:solidFill>
                    <a:schemeClr val="tx2"/>
                  </a:solidFill>
                </a:rPr>
                <a:t>差し替えてご利用ください。</a:t>
              </a:r>
              <a:endParaRPr lang="en-US" altLang="ja-JP" sz="900" dirty="0">
                <a:solidFill>
                  <a:schemeClr val="tx2"/>
                </a:solidFill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408E041-F3AD-14C5-2209-23B2207ACFF4}"/>
              </a:ext>
            </a:extLst>
          </p:cNvPr>
          <p:cNvSpPr txBox="1"/>
          <p:nvPr/>
        </p:nvSpPr>
        <p:spPr>
          <a:xfrm>
            <a:off x="490885" y="2128211"/>
            <a:ext cx="5425727" cy="36443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1300" b="1" dirty="0">
                <a:solidFill>
                  <a:schemeClr val="tx2"/>
                </a:solidFill>
              </a:rPr>
              <a:t>QR</a:t>
            </a:r>
            <a:r>
              <a:rPr lang="ja-JP" altLang="en-US" sz="1300" b="1" dirty="0">
                <a:solidFill>
                  <a:schemeClr val="tx2"/>
                </a:solidFill>
              </a:rPr>
              <a:t>コードによる</a:t>
            </a:r>
            <a:r>
              <a:rPr lang="en-US" altLang="ja-JP" sz="1300" b="1" dirty="0">
                <a:solidFill>
                  <a:schemeClr val="tx2"/>
                </a:solidFill>
              </a:rPr>
              <a:t>URL</a:t>
            </a:r>
            <a:r>
              <a:rPr lang="ja-JP" altLang="en-US" sz="1300" b="1" dirty="0">
                <a:solidFill>
                  <a:schemeClr val="tx2"/>
                </a:solidFill>
              </a:rPr>
              <a:t>の入力手順</a:t>
            </a:r>
            <a:br>
              <a:rPr lang="en-US" altLang="ja-JP" sz="1100" b="1" dirty="0">
                <a:solidFill>
                  <a:schemeClr val="tx2"/>
                </a:solidFill>
              </a:rPr>
            </a:br>
            <a:endParaRPr lang="en-US" altLang="ja-JP" sz="1100" b="1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1100" dirty="0"/>
              <a:t>1.</a:t>
            </a:r>
            <a:r>
              <a:rPr lang="ja-JP" altLang="en-US" sz="1100" dirty="0"/>
              <a:t>アプリの利用者が、配布された右記</a:t>
            </a:r>
            <a:r>
              <a:rPr lang="en-US" altLang="ja-JP" sz="1100" dirty="0"/>
              <a:t>QR</a:t>
            </a:r>
            <a:r>
              <a:rPr lang="ja-JP" altLang="en-US" sz="1100" dirty="0"/>
              <a:t>コードを読み取る</a:t>
            </a:r>
            <a:br>
              <a:rPr lang="en-US" altLang="ja-JP" sz="1100" dirty="0"/>
            </a:br>
            <a:r>
              <a:rPr lang="ja-JP" altLang="en-US" sz="1100" dirty="0"/>
              <a:t>　</a:t>
            </a:r>
            <a:r>
              <a:rPr lang="en-US" altLang="ja-JP" sz="900" dirty="0"/>
              <a:t>※</a:t>
            </a:r>
            <a:r>
              <a:rPr lang="ja-JP" altLang="en-US" sz="900" dirty="0"/>
              <a:t>「楽楽精算」アプリで</a:t>
            </a:r>
            <a:r>
              <a:rPr lang="en-US" altLang="ja-JP" sz="900" dirty="0"/>
              <a:t>QR</a:t>
            </a:r>
            <a:r>
              <a:rPr lang="ja-JP" altLang="en-US" sz="900" dirty="0"/>
              <a:t>コードを読み取ることはできません。</a:t>
            </a:r>
            <a:br>
              <a:rPr lang="en-US" altLang="ja-JP" sz="900" dirty="0"/>
            </a:br>
            <a:r>
              <a:rPr lang="ja-JP" altLang="en-US" sz="900" dirty="0"/>
              <a:t>　　カメラアプリから</a:t>
            </a:r>
            <a:r>
              <a:rPr lang="en-US" altLang="ja-JP" sz="900" dirty="0"/>
              <a:t>QR</a:t>
            </a:r>
            <a:r>
              <a:rPr lang="ja-JP" altLang="en-US" sz="900" dirty="0"/>
              <a:t>コードを読み取るか、別途</a:t>
            </a:r>
            <a:r>
              <a:rPr lang="en-US" altLang="ja-JP" sz="900" dirty="0"/>
              <a:t>QR</a:t>
            </a:r>
            <a:r>
              <a:rPr lang="ja-JP" altLang="en-US" sz="900" dirty="0"/>
              <a:t>コード読み取りアプリをご利用ください。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altLang="ja-JP" sz="1100" dirty="0"/>
            </a:br>
            <a:r>
              <a:rPr lang="en-US" altLang="ja-JP" sz="1100" dirty="0"/>
              <a:t>2.①</a:t>
            </a:r>
            <a:r>
              <a:rPr lang="ja-JP" altLang="en-US" sz="1100" dirty="0"/>
              <a:t>「楽楽精算」アプリを</a:t>
            </a:r>
            <a:r>
              <a:rPr lang="ja-JP" altLang="en-US" sz="1100" b="1" dirty="0">
                <a:solidFill>
                  <a:schemeClr val="tx2"/>
                </a:solidFill>
              </a:rPr>
              <a:t>ダウンロードしていない状態</a:t>
            </a:r>
            <a:r>
              <a:rPr lang="ja-JP" altLang="en-US" sz="1100" dirty="0"/>
              <a:t>で、</a:t>
            </a:r>
            <a:br>
              <a:rPr lang="en-US" altLang="ja-JP" sz="1100" dirty="0"/>
            </a:br>
            <a:r>
              <a:rPr lang="ja-JP" altLang="en-US" sz="1100" dirty="0"/>
              <a:t>　　　</a:t>
            </a:r>
            <a:r>
              <a:rPr lang="en-US" altLang="ja-JP" sz="1100" dirty="0"/>
              <a:t>QR</a:t>
            </a:r>
            <a:r>
              <a:rPr lang="ja-JP" altLang="en-US" sz="1100" dirty="0"/>
              <a:t>コードを読み取った場合</a:t>
            </a:r>
            <a:br>
              <a:rPr lang="en-US" altLang="ja-JP" sz="1100" dirty="0"/>
            </a:br>
            <a:r>
              <a:rPr lang="ja-JP" altLang="en-US" sz="1100" dirty="0"/>
              <a:t>　　　 →アプリのダウンロードページへ遷移します。</a:t>
            </a:r>
            <a:br>
              <a:rPr lang="en-US" altLang="ja-JP" sz="1100" dirty="0"/>
            </a:br>
            <a:r>
              <a:rPr lang="ja-JP" altLang="en-US" sz="1100" dirty="0"/>
              <a:t>　　　　　</a:t>
            </a:r>
            <a:r>
              <a:rPr lang="ja-JP" altLang="en-US" sz="1100" b="1" dirty="0"/>
              <a:t>アプリをダウンロード後</a:t>
            </a:r>
            <a:r>
              <a:rPr lang="ja-JP" altLang="en-US" sz="1100" dirty="0"/>
              <a:t>、再度</a:t>
            </a:r>
            <a:r>
              <a:rPr lang="en-US" altLang="ja-JP" sz="1100" dirty="0"/>
              <a:t>QR</a:t>
            </a:r>
            <a:r>
              <a:rPr lang="ja-JP" altLang="en-US" sz="1100" dirty="0"/>
              <a:t>コードを読み取ると、　　</a:t>
            </a:r>
            <a:br>
              <a:rPr lang="en-US" altLang="ja-JP" sz="1100" dirty="0"/>
            </a:br>
            <a:r>
              <a:rPr lang="ja-JP" altLang="en-US" sz="1100" dirty="0"/>
              <a:t>　　　　　</a:t>
            </a:r>
            <a:r>
              <a:rPr lang="en-US" altLang="ja-JP" sz="1100" dirty="0"/>
              <a:t>URL</a:t>
            </a:r>
            <a:r>
              <a:rPr lang="ja-JP" altLang="en-US" sz="1100" dirty="0"/>
              <a:t>が自動で入力されます。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1100" dirty="0"/>
              <a:t> </a:t>
            </a:r>
            <a:br>
              <a:rPr lang="en-US" altLang="ja-JP" sz="1100" dirty="0"/>
            </a:br>
            <a:r>
              <a:rPr lang="ja-JP" altLang="en-US" sz="1100" dirty="0"/>
              <a:t>  ②「楽楽精算」アプリを</a:t>
            </a:r>
            <a:r>
              <a:rPr lang="ja-JP" altLang="en-US" sz="1100" b="1" dirty="0">
                <a:solidFill>
                  <a:schemeClr val="tx2"/>
                </a:solidFill>
              </a:rPr>
              <a:t>ダウンロードした状態</a:t>
            </a:r>
            <a:r>
              <a:rPr lang="ja-JP" altLang="en-US" sz="1100" dirty="0"/>
              <a:t>で、</a:t>
            </a:r>
            <a:r>
              <a:rPr lang="en-US" altLang="ja-JP" sz="1100" dirty="0"/>
              <a:t>QR</a:t>
            </a:r>
            <a:r>
              <a:rPr lang="ja-JP" altLang="en-US" sz="1100" dirty="0"/>
              <a:t>コードを読み取った場合</a:t>
            </a:r>
            <a:br>
              <a:rPr lang="en-US" altLang="ja-JP" sz="1100" dirty="0"/>
            </a:br>
            <a:r>
              <a:rPr lang="ja-JP" altLang="en-US" sz="1100" dirty="0"/>
              <a:t>　　　→</a:t>
            </a:r>
            <a:r>
              <a:rPr lang="en-US" altLang="ja-JP" sz="1100" dirty="0"/>
              <a:t>URL</a:t>
            </a:r>
            <a:r>
              <a:rPr lang="ja-JP" altLang="en-US" sz="1100" dirty="0"/>
              <a:t>が自動で入力されます。</a:t>
            </a:r>
            <a:endParaRPr lang="en-US" altLang="ja-JP" sz="1100" dirty="0"/>
          </a:p>
          <a:p>
            <a:pPr marL="0" indent="0">
              <a:lnSpc>
                <a:spcPct val="120000"/>
              </a:lnSpc>
              <a:buNone/>
            </a:pPr>
            <a:br>
              <a:rPr lang="en-US" altLang="ja-JP" sz="1100" dirty="0"/>
            </a:br>
            <a:r>
              <a:rPr lang="en-US" altLang="ja-JP" sz="1100" dirty="0"/>
              <a:t>3.URL</a:t>
            </a:r>
            <a:r>
              <a:rPr lang="ja-JP" altLang="en-US" sz="1100" dirty="0"/>
              <a:t>が入力された状態で、「確定」をクリック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altLang="ja-JP" sz="1100" dirty="0"/>
            </a:br>
            <a:r>
              <a:rPr lang="ja-JP" altLang="en-US" sz="1100" dirty="0"/>
              <a:t>≪以上≫</a:t>
            </a:r>
            <a:endParaRPr lang="en-US" altLang="ja-JP" sz="11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16DA368-815F-C33B-B81C-8B2BA5A46748}"/>
              </a:ext>
            </a:extLst>
          </p:cNvPr>
          <p:cNvSpPr/>
          <p:nvPr/>
        </p:nvSpPr>
        <p:spPr>
          <a:xfrm>
            <a:off x="7586567" y="4821036"/>
            <a:ext cx="4070466" cy="1476375"/>
          </a:xfrm>
          <a:prstGeom prst="rect">
            <a:avLst/>
          </a:prstGeom>
          <a:solidFill>
            <a:srgbClr val="ED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20000"/>
              </a:lnSpc>
            </a:pPr>
            <a:r>
              <a:rPr lang="ja-JP" altLang="ja-JP" sz="1200" b="1" dirty="0">
                <a:solidFill>
                  <a:schemeClr val="tx1"/>
                </a:solidFill>
              </a:rPr>
              <a:t>【マニュアル作成者様へ】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sz="1200" b="1" dirty="0">
                <a:solidFill>
                  <a:schemeClr val="tx1"/>
                </a:solidFill>
              </a:rPr>
              <a:t>自社の</a:t>
            </a:r>
            <a:r>
              <a:rPr lang="en-US" altLang="ja-JP" sz="1200" b="1" dirty="0">
                <a:solidFill>
                  <a:schemeClr val="tx1"/>
                </a:solidFill>
              </a:rPr>
              <a:t>QR</a:t>
            </a:r>
            <a:r>
              <a:rPr lang="ja-JP" altLang="en-US" sz="1200" b="1" dirty="0">
                <a:solidFill>
                  <a:schemeClr val="tx1"/>
                </a:solidFill>
              </a:rPr>
              <a:t>コードを配布する場合は、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sz="1200" b="1" dirty="0">
                <a:solidFill>
                  <a:schemeClr val="tx1"/>
                </a:solidFill>
              </a:rPr>
              <a:t>こちらのページに記載いただけるとスムーズです。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69488"/>
      </p:ext>
    </p:extLst>
  </p:cSld>
  <p:clrMapOvr>
    <a:masterClrMapping/>
  </p:clrMapOvr>
</p:sld>
</file>

<file path=ppt/theme/theme1.xml><?xml version="1.0" encoding="utf-8"?>
<a:theme xmlns:a="http://schemas.openxmlformats.org/drawingml/2006/main" name="Rakus Expense Template">
  <a:themeElements>
    <a:clrScheme name="ユーザー定義 2">
      <a:dk1>
        <a:srgbClr val="464646"/>
      </a:dk1>
      <a:lt1>
        <a:srgbClr val="FFFFFF"/>
      </a:lt1>
      <a:dk2>
        <a:srgbClr val="007BC7"/>
      </a:dk2>
      <a:lt2>
        <a:srgbClr val="E6E6E6"/>
      </a:lt2>
      <a:accent1>
        <a:srgbClr val="007BC7"/>
      </a:accent1>
      <a:accent2>
        <a:srgbClr val="005A95"/>
      </a:accent2>
      <a:accent3>
        <a:srgbClr val="0095F4"/>
      </a:accent3>
      <a:accent4>
        <a:srgbClr val="73C4FF"/>
      </a:accent4>
      <a:accent5>
        <a:srgbClr val="A3D7FD"/>
      </a:accent5>
      <a:accent6>
        <a:srgbClr val="FAE58E"/>
      </a:accent6>
      <a:hlink>
        <a:srgbClr val="46AFFA"/>
      </a:hlink>
      <a:folHlink>
        <a:srgbClr val="6E6E6E"/>
      </a:folHlink>
    </a:clrScheme>
    <a:fontScheme name="Rakus_2023">
      <a:majorFont>
        <a:latin typeface="BIZ UDPGothic"/>
        <a:ea typeface=""/>
        <a:cs typeface=""/>
      </a:majorFont>
      <a:minorFont>
        <a:latin typeface="BIZ UDP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08000" tIns="108000" rIns="108000" bIns="108000" rtlCol="0" anchor="ctr"/>
      <a:lstStyle>
        <a:defPPr algn="ctr">
          <a:lnSpc>
            <a:spcPct val="135000"/>
          </a:lnSpc>
          <a:defRPr sz="13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360000" indent="-360000" algn="l">
          <a:lnSpc>
            <a:spcPct val="135000"/>
          </a:lnSpc>
          <a:buFont typeface="BIZ UDPGothic" panose="020B0400000000000000" pitchFamily="34" charset="-128"/>
          <a:buChar char="—"/>
          <a:defRPr sz="13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7" id="{5D87F2F3-0CC0-344E-A017-602BF86CC649}" vid="{6E5C77DB-698D-E949-A026-F3820749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Rakus Expense Template</Template>
  <TotalTime>0</TotalTime>
  <Words>2976</Words>
  <Application>Microsoft Office PowerPoint</Application>
  <PresentationFormat>ワイド画面</PresentationFormat>
  <Paragraphs>408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8" baseType="lpstr">
      <vt:lpstr>BIZ UDPゴシック</vt:lpstr>
      <vt:lpstr>BIZ UDPゴシック</vt:lpstr>
      <vt:lpstr>Meiryo UI</vt:lpstr>
      <vt:lpstr>Arial</vt:lpstr>
      <vt:lpstr>Calibri</vt:lpstr>
      <vt:lpstr>Wingdings</vt:lpstr>
      <vt:lpstr>Rakus Expense Template</vt:lpstr>
      <vt:lpstr>承認者向けマニュアル　作成・修正素材</vt:lpstr>
      <vt:lpstr>承認者向け マニュアル</vt:lpstr>
      <vt:lpstr>目次</vt:lpstr>
      <vt:lpstr>1.「楽楽精算」の動作保証環境</vt:lpstr>
      <vt:lpstr>PowerPoint プレゼンテーション</vt:lpstr>
      <vt:lpstr>2-1. パスワードを設定する</vt:lpstr>
      <vt:lpstr>2-2. パソコン／スマートフォンブラウザでのログイン方法</vt:lpstr>
      <vt:lpstr>2-3. スマートフォンアプリでのログイン方法</vt:lpstr>
      <vt:lpstr>2-4. スマートフォンアプリ:QRコードによる「楽楽精算」URLの入力方法</vt:lpstr>
      <vt:lpstr>2-4. スマートフォンアプリ:QRコードによる「楽楽精算」URLの入力方法</vt:lpstr>
      <vt:lpstr>2-5. TOP画面（ログイン成功画面）</vt:lpstr>
      <vt:lpstr>PowerPoint プレゼンテーション</vt:lpstr>
      <vt:lpstr>3-1.承認・差戻し</vt:lpstr>
      <vt:lpstr>3-2.複数伝票の一括処理／伝票修正</vt:lpstr>
      <vt:lpstr>3-3.電子帳簿保存法オプション 　　　 領収書／請求書データの修正</vt:lpstr>
      <vt:lpstr>3-4.代理承認・承認伝票の確認</vt:lpstr>
      <vt:lpstr>PowerPoint プレゼンテーション</vt:lpstr>
      <vt:lpstr>4.スマートフォンからの承認・差戻し・閲覧</vt:lpstr>
      <vt:lpstr>4.スマートフォンからの承認・差戻し・閲覧</vt:lpstr>
      <vt:lpstr>PowerPoint プレゼンテーション</vt:lpstr>
      <vt:lpstr>5.代理承認者の設定手順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2025-12-12T00:30:55Z</dcterms:created>
  <dcterms:modified xsi:type="dcterms:W3CDTF">2025-12-16T01:12:43Z</dcterms:modified>
</cp:coreProperties>
</file>