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0"/>
  </p:notesMasterIdLst>
  <p:sldIdLst>
    <p:sldId id="1400" r:id="rId2"/>
    <p:sldId id="291" r:id="rId3"/>
    <p:sldId id="1401" r:id="rId4"/>
    <p:sldId id="1402" r:id="rId5"/>
    <p:sldId id="261" r:id="rId6"/>
    <p:sldId id="258" r:id="rId7"/>
    <p:sldId id="1403" r:id="rId8"/>
    <p:sldId id="1404" r:id="rId9"/>
    <p:sldId id="1409" r:id="rId10"/>
    <p:sldId id="1410" r:id="rId11"/>
    <p:sldId id="1413" r:id="rId12"/>
    <p:sldId id="1412" r:id="rId13"/>
    <p:sldId id="1414" r:id="rId14"/>
    <p:sldId id="1411" r:id="rId15"/>
    <p:sldId id="1415" r:id="rId16"/>
    <p:sldId id="1416" r:id="rId17"/>
    <p:sldId id="1417" r:id="rId18"/>
    <p:sldId id="1418" r:id="rId19"/>
    <p:sldId id="1419" r:id="rId20"/>
    <p:sldId id="1431" r:id="rId21"/>
    <p:sldId id="1430" r:id="rId22"/>
    <p:sldId id="1435" r:id="rId23"/>
    <p:sldId id="1436" r:id="rId24"/>
    <p:sldId id="1437" r:id="rId25"/>
    <p:sldId id="1438" r:id="rId26"/>
    <p:sldId id="1439" r:id="rId27"/>
    <p:sldId id="1443" r:id="rId28"/>
    <p:sldId id="1440" r:id="rId29"/>
    <p:sldId id="1441" r:id="rId30"/>
    <p:sldId id="1442" r:id="rId31"/>
    <p:sldId id="1444" r:id="rId32"/>
    <p:sldId id="1449" r:id="rId33"/>
    <p:sldId id="1450" r:id="rId34"/>
    <p:sldId id="1451" r:id="rId35"/>
    <p:sldId id="1432" r:id="rId36"/>
    <p:sldId id="1452" r:id="rId37"/>
    <p:sldId id="1453" r:id="rId38"/>
    <p:sldId id="1420" r:id="rId39"/>
    <p:sldId id="1454" r:id="rId40"/>
    <p:sldId id="1421" r:id="rId41"/>
    <p:sldId id="1455" r:id="rId42"/>
    <p:sldId id="1459" r:id="rId43"/>
    <p:sldId id="1460" r:id="rId44"/>
    <p:sldId id="1462" r:id="rId45"/>
    <p:sldId id="1461" r:id="rId46"/>
    <p:sldId id="1463" r:id="rId47"/>
    <p:sldId id="1465" r:id="rId48"/>
    <p:sldId id="1466" r:id="rId49"/>
    <p:sldId id="1467" r:id="rId50"/>
    <p:sldId id="1468" r:id="rId51"/>
    <p:sldId id="1469" r:id="rId52"/>
    <p:sldId id="1470" r:id="rId53"/>
    <p:sldId id="1433" r:id="rId54"/>
    <p:sldId id="1473" r:id="rId55"/>
    <p:sldId id="1474" r:id="rId56"/>
    <p:sldId id="1477" r:id="rId57"/>
    <p:sldId id="1478" r:id="rId58"/>
    <p:sldId id="1480" r:id="rId59"/>
    <p:sldId id="1479" r:id="rId60"/>
    <p:sldId id="1475" r:id="rId61"/>
    <p:sldId id="1476" r:id="rId62"/>
    <p:sldId id="1471" r:id="rId63"/>
    <p:sldId id="1472" r:id="rId64"/>
    <p:sldId id="1481" r:id="rId65"/>
    <p:sldId id="1482" r:id="rId66"/>
    <p:sldId id="1483" r:id="rId67"/>
    <p:sldId id="1484" r:id="rId68"/>
    <p:sldId id="1486" r:id="rId69"/>
    <p:sldId id="1487" r:id="rId70"/>
    <p:sldId id="1485" r:id="rId71"/>
    <p:sldId id="1464" r:id="rId72"/>
    <p:sldId id="1489" r:id="rId73"/>
    <p:sldId id="1490" r:id="rId74"/>
    <p:sldId id="1491" r:id="rId75"/>
    <p:sldId id="1425" r:id="rId76"/>
    <p:sldId id="1492" r:id="rId77"/>
    <p:sldId id="1426" r:id="rId78"/>
    <p:sldId id="1427"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FFFFFF"/>
    <a:srgbClr val="46AFFA"/>
    <a:srgbClr val="74C3FB"/>
    <a:srgbClr val="EDF7FF"/>
    <a:srgbClr val="6E6E6E"/>
    <a:srgbClr val="828282"/>
    <a:srgbClr val="969696"/>
    <a:srgbClr val="AAAAA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1" autoAdjust="0"/>
    <p:restoredTop sz="96197" autoAdjust="0"/>
  </p:normalViewPr>
  <p:slideViewPr>
    <p:cSldViewPr snapToGrid="0" showGuides="1">
      <p:cViewPr varScale="1">
        <p:scale>
          <a:sx n="107" d="100"/>
          <a:sy n="107" d="100"/>
        </p:scale>
        <p:origin x="7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DE69C-71B2-45EE-B47D-B3747E003031}" type="datetimeFigureOut">
              <a:rPr lang="en-GB" smtClean="0"/>
              <a:t>12/05/2026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84B36-F4F9-41E5-9CFE-479B479AE55F}" type="slidenum">
              <a:rPr lang="en-GB" smtClean="0"/>
              <a:t>‹#›</a:t>
            </a:fld>
            <a:endParaRPr lang="en-GB"/>
          </a:p>
        </p:txBody>
      </p:sp>
    </p:spTree>
    <p:extLst>
      <p:ext uri="{BB962C8B-B14F-4D97-AF65-F5344CB8AC3E}">
        <p14:creationId xmlns:p14="http://schemas.microsoft.com/office/powerpoint/2010/main" val="3459447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１">
    <p:spTree>
      <p:nvGrpSpPr>
        <p:cNvPr id="1" name=""/>
        <p:cNvGrpSpPr/>
        <p:nvPr/>
      </p:nvGrpSpPr>
      <p:grpSpPr>
        <a:xfrm>
          <a:off x="0" y="0"/>
          <a:ext cx="0" cy="0"/>
          <a:chOff x="0" y="0"/>
          <a:chExt cx="0" cy="0"/>
        </a:xfrm>
      </p:grpSpPr>
      <p:pic>
        <p:nvPicPr>
          <p:cNvPr id="9" name="Picture 8" descr="Shape, icon&#10;&#10;Description automatically generated">
            <a:extLst>
              <a:ext uri="{FF2B5EF4-FFF2-40B4-BE49-F238E27FC236}">
                <a16:creationId xmlns:a16="http://schemas.microsoft.com/office/drawing/2014/main" id="{67498DD0-0F62-956C-6CB5-23446D73BE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47720" y="-18086"/>
            <a:ext cx="5446329" cy="6876085"/>
          </a:xfrm>
          <a:prstGeom prst="rect">
            <a:avLst/>
          </a:prstGeom>
        </p:spPr>
      </p:pic>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pic>
        <p:nvPicPr>
          <p:cNvPr id="11" name="Graphic 10">
            <a:extLst>
              <a:ext uri="{FF2B5EF4-FFF2-40B4-BE49-F238E27FC236}">
                <a16:creationId xmlns:a16="http://schemas.microsoft.com/office/drawing/2014/main" id="{03710AFF-AB47-912B-2786-15FCBCAA79D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650" y="357864"/>
            <a:ext cx="1566000" cy="489375"/>
          </a:xfrm>
          <a:prstGeom prst="rect">
            <a:avLst/>
          </a:prstGeom>
        </p:spPr>
      </p:pic>
      <p:sp>
        <p:nvSpPr>
          <p:cNvPr id="12" name="Logo name">
            <a:extLst>
              <a:ext uri="{FF2B5EF4-FFF2-40B4-BE49-F238E27FC236}">
                <a16:creationId xmlns:a16="http://schemas.microsoft.com/office/drawing/2014/main" id="{B16F8C89-BCB6-89BC-EB58-0326D8ED7351}"/>
              </a:ext>
            </a:extLst>
          </p:cNvPr>
          <p:cNvSpPr txBox="1"/>
          <p:nvPr userDrawn="1"/>
        </p:nvSpPr>
        <p:spPr>
          <a:xfrm>
            <a:off x="2340043" y="538663"/>
            <a:ext cx="1855969" cy="119063"/>
          </a:xfrm>
          <a:prstGeom prst="rect">
            <a:avLst/>
          </a:prstGeom>
          <a:noFill/>
        </p:spPr>
        <p:txBody>
          <a:bodyPr wrap="square" lIns="0" tIns="0" rIns="0" bIns="0" rtlCol="0" anchor="t" anchorCtr="0">
            <a:noAutofit/>
          </a:bodyPr>
          <a:lstStyle/>
          <a:p>
            <a:r>
              <a:rPr lang="ja-JP" altLang="en-US" sz="800" spc="80" baseline="0" dirty="0">
                <a:solidFill>
                  <a:schemeClr val="tx1"/>
                </a:solidFill>
              </a:rPr>
              <a:t>よりよく、寄り添う 経費精算クラウド</a:t>
            </a:r>
            <a:endParaRPr lang="en-GB" sz="800" spc="80" baseline="0" dirty="0">
              <a:solidFill>
                <a:schemeClr val="tx1"/>
              </a:solidFill>
            </a:endParaRPr>
          </a:p>
        </p:txBody>
      </p:sp>
      <p:sp>
        <p:nvSpPr>
          <p:cNvPr id="10" name="Title 1">
            <a:extLst>
              <a:ext uri="{FF2B5EF4-FFF2-40B4-BE49-F238E27FC236}">
                <a16:creationId xmlns:a16="http://schemas.microsoft.com/office/drawing/2014/main" id="{C30E221F-BF0C-25B6-6310-16EB1A201AE5}"/>
              </a:ext>
            </a:extLst>
          </p:cNvPr>
          <p:cNvSpPr>
            <a:spLocks noGrp="1"/>
          </p:cNvSpPr>
          <p:nvPr>
            <p:ph type="ctrTitle"/>
          </p:nvPr>
        </p:nvSpPr>
        <p:spPr bwMode="white">
          <a:xfrm>
            <a:off x="479425" y="2812279"/>
            <a:ext cx="5795963" cy="2552935"/>
          </a:xfrm>
        </p:spPr>
        <p:txBody>
          <a:bodyPr anchor="t" anchorCtr="0"/>
          <a:lstStyle>
            <a:lvl1pPr algn="l">
              <a:lnSpc>
                <a:spcPct val="100000"/>
              </a:lnSpc>
              <a:defRPr sz="5300">
                <a:solidFill>
                  <a:schemeClr val="tx1"/>
                </a:solidFill>
              </a:defRPr>
            </a:lvl1pPr>
          </a:lstStyle>
          <a:p>
            <a:endParaRPr lang="en-GB" dirty="0"/>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p:nvPr>
        </p:nvSpPr>
        <p:spPr>
          <a:xfrm>
            <a:off x="479424" y="2470570"/>
            <a:ext cx="5795963"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endParaRPr lang="en-GB" dirty="0"/>
          </a:p>
        </p:txBody>
      </p:sp>
      <p:sp>
        <p:nvSpPr>
          <p:cNvPr id="3" name="Text Placeholder 21">
            <a:extLst>
              <a:ext uri="{FF2B5EF4-FFF2-40B4-BE49-F238E27FC236}">
                <a16:creationId xmlns:a16="http://schemas.microsoft.com/office/drawing/2014/main" id="{77FF198B-7BB5-45E1-58C5-81A6C1570857}"/>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078913" y="6288625"/>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「楽楽精算」担当</a:t>
            </a:r>
          </a:p>
        </p:txBody>
      </p:sp>
      <p:sp>
        <p:nvSpPr>
          <p:cNvPr id="17" name="TextBox 16">
            <a:extLst>
              <a:ext uri="{FF2B5EF4-FFF2-40B4-BE49-F238E27FC236}">
                <a16:creationId xmlns:a16="http://schemas.microsoft.com/office/drawing/2014/main" id="{B6C2BEA3-7F88-2EC6-5BEB-C3BD09B62413}"/>
              </a:ext>
            </a:extLst>
          </p:cNvPr>
          <p:cNvSpPr txBox="1"/>
          <p:nvPr userDrawn="1"/>
        </p:nvSpPr>
        <p:spPr>
          <a:xfrm>
            <a:off x="1078912" y="6430403"/>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18" name="TextBox 17">
            <a:extLst>
              <a:ext uri="{FF2B5EF4-FFF2-40B4-BE49-F238E27FC236}">
                <a16:creationId xmlns:a16="http://schemas.microsoft.com/office/drawing/2014/main" id="{EDD33C0A-53B1-1E47-C042-AE545B72FDF7}"/>
              </a:ext>
            </a:extLst>
          </p:cNvPr>
          <p:cNvSpPr txBox="1"/>
          <p:nvPr userDrawn="1"/>
        </p:nvSpPr>
        <p:spPr>
          <a:xfrm>
            <a:off x="1078912" y="6563387"/>
            <a:ext cx="3562099" cy="13732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rakurakuseisan@sales.rakus.co.jp  www.rakurakuseisan.jp</a:t>
            </a:r>
            <a:endParaRPr lang="en-GB" sz="800" spc="0" baseline="0" dirty="0">
              <a:solidFill>
                <a:schemeClr val="tx1"/>
              </a:solidFill>
            </a:endParaRPr>
          </a:p>
        </p:txBody>
      </p:sp>
      <p:sp>
        <p:nvSpPr>
          <p:cNvPr id="19" name="TextBox 18">
            <a:extLst>
              <a:ext uri="{FF2B5EF4-FFF2-40B4-BE49-F238E27FC236}">
                <a16:creationId xmlns:a16="http://schemas.microsoft.com/office/drawing/2014/main" id="{4B952E50-3811-75C5-F913-BDED15FD4367}"/>
              </a:ext>
            </a:extLst>
          </p:cNvPr>
          <p:cNvSpPr txBox="1"/>
          <p:nvPr userDrawn="1"/>
        </p:nvSpPr>
        <p:spPr>
          <a:xfrm>
            <a:off x="4788354" y="6302379"/>
            <a:ext cx="3918732"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03-6675-3811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    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011-777-0945</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札幌</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20" name="TextBox 19">
            <a:extLst>
              <a:ext uri="{FF2B5EF4-FFF2-40B4-BE49-F238E27FC236}">
                <a16:creationId xmlns:a16="http://schemas.microsoft.com/office/drawing/2014/main" id="{5FEB119B-9DA7-479D-3982-EE4CA138A4CE}"/>
              </a:ext>
            </a:extLst>
          </p:cNvPr>
          <p:cNvSpPr txBox="1"/>
          <p:nvPr userDrawn="1"/>
        </p:nvSpPr>
        <p:spPr>
          <a:xfrm>
            <a:off x="4788356" y="6450052"/>
            <a:ext cx="3918730" cy="1227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５６</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６１００（大阪）</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    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082-909-2689</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（広島）</a:t>
            </a:r>
            <a:endParaRPr lang="en-GB" sz="800" spc="0" baseline="0" dirty="0">
              <a:solidFill>
                <a:schemeClr val="tx1"/>
              </a:solidFill>
            </a:endParaRPr>
          </a:p>
        </p:txBody>
      </p:sp>
      <p:sp>
        <p:nvSpPr>
          <p:cNvPr id="6" name="TextBox 19">
            <a:extLst>
              <a:ext uri="{FF2B5EF4-FFF2-40B4-BE49-F238E27FC236}">
                <a16:creationId xmlns:a16="http://schemas.microsoft.com/office/drawing/2014/main" id="{66E3B120-8370-089C-BC5A-A7D76490A6AF}"/>
              </a:ext>
            </a:extLst>
          </p:cNvPr>
          <p:cNvSpPr txBox="1"/>
          <p:nvPr userDrawn="1"/>
        </p:nvSpPr>
        <p:spPr>
          <a:xfrm>
            <a:off x="4788354" y="6588020"/>
            <a:ext cx="1440000" cy="11269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spc="0" baseline="0" dirty="0">
                <a:solidFill>
                  <a:schemeClr val="tx1"/>
                </a:solidFill>
              </a:rPr>
              <a:t>受付時間 平日</a:t>
            </a:r>
            <a:r>
              <a:rPr lang="en-US" altLang="ja-JP" sz="800" spc="0" baseline="0" dirty="0">
                <a:solidFill>
                  <a:schemeClr val="tx1"/>
                </a:solidFill>
              </a:rPr>
              <a:t>9:30〜18:00</a:t>
            </a:r>
            <a:endParaRPr lang="en-GB" sz="800" spc="0" baseline="0" dirty="0">
              <a:solidFill>
                <a:schemeClr val="tx1"/>
              </a:solidFill>
            </a:endParaRPr>
          </a:p>
        </p:txBody>
      </p:sp>
      <p:sp>
        <p:nvSpPr>
          <p:cNvPr id="4" name="TextBox 19">
            <a:extLst>
              <a:ext uri="{FF2B5EF4-FFF2-40B4-BE49-F238E27FC236}">
                <a16:creationId xmlns:a16="http://schemas.microsoft.com/office/drawing/2014/main" id="{B5049E36-3BB6-8C9C-AC84-323F0502D01C}"/>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5" name="TextBox 19">
            <a:extLst>
              <a:ext uri="{FF2B5EF4-FFF2-40B4-BE49-F238E27FC236}">
                <a16:creationId xmlns:a16="http://schemas.microsoft.com/office/drawing/2014/main" id="{F9DB33C9-CDB8-B3FA-D3D2-112CE9C65A46}"/>
              </a:ext>
            </a:extLst>
          </p:cNvPr>
          <p:cNvSpPr txBox="1"/>
          <p:nvPr userDrawn="1"/>
        </p:nvSpPr>
        <p:spPr>
          <a:xfrm>
            <a:off x="8794519" y="6307606"/>
            <a:ext cx="3918730" cy="1227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050-6865-4382</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（新潟）</a:t>
            </a:r>
            <a:endParaRPr lang="en-GB" sz="800" spc="0" baseline="0" dirty="0">
              <a:solidFill>
                <a:schemeClr val="tx1"/>
              </a:solidFill>
            </a:endParaRPr>
          </a:p>
        </p:txBody>
      </p:sp>
    </p:spTree>
    <p:extLst>
      <p:ext uri="{BB962C8B-B14F-4D97-AF65-F5344CB8AC3E}">
        <p14:creationId xmlns:p14="http://schemas.microsoft.com/office/powerpoint/2010/main" val="2318762655"/>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２コラムc">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1EB558-E66E-B2DB-E30E-EB3E26AF29A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505700" y="0"/>
            <a:ext cx="46863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3"/>
            <a:ext cx="5437188" cy="49323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3"/>
            <a:ext cx="5437187" cy="4932362"/>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9" name="Graphic 8">
            <a:extLst>
              <a:ext uri="{FF2B5EF4-FFF2-40B4-BE49-F238E27FC236}">
                <a16:creationId xmlns:a16="http://schemas.microsoft.com/office/drawing/2014/main" id="{432C88BA-3987-17D0-8B13-70035E809A3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4273" y="356640"/>
            <a:ext cx="1357200" cy="424125"/>
          </a:xfrm>
          <a:prstGeom prst="rect">
            <a:avLst/>
          </a:prstGeom>
        </p:spPr>
      </p:pic>
    </p:spTree>
    <p:extLst>
      <p:ext uri="{BB962C8B-B14F-4D97-AF65-F5344CB8AC3E}">
        <p14:creationId xmlns:p14="http://schemas.microsoft.com/office/powerpoint/2010/main" val="3492001361"/>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２コラムc">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261EB558-E66E-B2DB-E30E-EB3E26AF29A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505700" y="0"/>
            <a:ext cx="4686300" cy="6858000"/>
          </a:xfrm>
          <a:prstGeom prst="rect">
            <a:avLst/>
          </a:prstGeom>
        </p:spPr>
      </p:pic>
      <p:sp>
        <p:nvSpPr>
          <p:cNvPr id="14" name="Rectangle 2">
            <a:extLst>
              <a:ext uri="{FF2B5EF4-FFF2-40B4-BE49-F238E27FC236}">
                <a16:creationId xmlns:a16="http://schemas.microsoft.com/office/drawing/2014/main" id="{F8DA56EE-5A78-F1FA-CB50-D8F12A336179}"/>
              </a:ext>
            </a:extLst>
          </p:cNvPr>
          <p:cNvSpPr/>
          <p:nvPr userDrawn="1"/>
        </p:nvSpPr>
        <p:spPr>
          <a:xfrm>
            <a:off x="0" y="0"/>
            <a:ext cx="12192000" cy="6858000"/>
          </a:xfrm>
          <a:prstGeom prst="rect">
            <a:avLst/>
          </a:prstGeom>
          <a:solidFill>
            <a:srgbClr val="46AFF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pic>
        <p:nvPicPr>
          <p:cNvPr id="15" name="Graphic 25">
            <a:extLst>
              <a:ext uri="{FF2B5EF4-FFF2-40B4-BE49-F238E27FC236}">
                <a16:creationId xmlns:a16="http://schemas.microsoft.com/office/drawing/2014/main" id="{AC9DE1FA-8CCB-AEC8-3880-95D66FF27BA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92000" y="0"/>
            <a:ext cx="5400000" cy="6861176"/>
          </a:xfrm>
          <a:prstGeom prst="rect">
            <a:avLst/>
          </a:prstGeom>
        </p:spPr>
      </p:pic>
      <p:sp>
        <p:nvSpPr>
          <p:cNvPr id="16" name="Title 1">
            <a:extLst>
              <a:ext uri="{FF2B5EF4-FFF2-40B4-BE49-F238E27FC236}">
                <a16:creationId xmlns:a16="http://schemas.microsoft.com/office/drawing/2014/main" id="{577398BB-C380-996B-9E5D-DA801824D74D}"/>
              </a:ext>
            </a:extLst>
          </p:cNvPr>
          <p:cNvSpPr>
            <a:spLocks noGrp="1"/>
          </p:cNvSpPr>
          <p:nvPr>
            <p:ph type="title" hasCustomPrompt="1"/>
          </p:nvPr>
        </p:nvSpPr>
        <p:spPr>
          <a:xfrm>
            <a:off x="479425" y="2508664"/>
            <a:ext cx="5902325" cy="2120486"/>
          </a:xfrm>
        </p:spPr>
        <p:txBody>
          <a:bodyPr/>
          <a:lstStyle>
            <a:lvl1pPr algn="l">
              <a:lnSpc>
                <a:spcPct val="100000"/>
              </a:lnSpc>
              <a:defRPr sz="2800">
                <a:solidFill>
                  <a:schemeClr val="bg1"/>
                </a:solidFill>
              </a:defRPr>
            </a:lvl1pPr>
          </a:lstStyle>
          <a:p>
            <a:r>
              <a:rPr lang="en-US" dirty="0"/>
              <a:t>Click to edit title</a:t>
            </a:r>
            <a:endParaRPr lang="en-GB" dirty="0"/>
          </a:p>
        </p:txBody>
      </p:sp>
      <p:sp>
        <p:nvSpPr>
          <p:cNvPr id="17" name="Slide Number Placeholder 6">
            <a:extLst>
              <a:ext uri="{FF2B5EF4-FFF2-40B4-BE49-F238E27FC236}">
                <a16:creationId xmlns:a16="http://schemas.microsoft.com/office/drawing/2014/main" id="{28730DCD-E4B9-92A5-6708-4035D161890B}"/>
              </a:ext>
            </a:extLst>
          </p:cNvPr>
          <p:cNvSpPr>
            <a:spLocks noGrp="1"/>
          </p:cNvSpPr>
          <p:nvPr>
            <p:ph type="sldNum" sz="quarter" idx="12"/>
          </p:nvPr>
        </p:nvSpPr>
        <p:spPr>
          <a:xfrm>
            <a:off x="10834618" y="6510664"/>
            <a:ext cx="877957" cy="161649"/>
          </a:xfrm>
        </p:spPr>
        <p:txBody>
          <a:bodyPr/>
          <a:lstStyle>
            <a:lvl1pPr>
              <a:defRPr>
                <a:solidFill>
                  <a:schemeClr val="bg1"/>
                </a:solidFill>
              </a:defRPr>
            </a:lvl1pPr>
          </a:lstStyle>
          <a:p>
            <a:fld id="{D8A28372-6A5A-4399-8FC5-CCF396CD4981}" type="slidenum">
              <a:rPr lang="en-GB" smtClean="0"/>
              <a:pPr/>
              <a:t>‹#›</a:t>
            </a:fld>
            <a:endParaRPr lang="en-GB"/>
          </a:p>
        </p:txBody>
      </p:sp>
      <p:sp>
        <p:nvSpPr>
          <p:cNvPr id="18" name="Logo name">
            <a:extLst>
              <a:ext uri="{FF2B5EF4-FFF2-40B4-BE49-F238E27FC236}">
                <a16:creationId xmlns:a16="http://schemas.microsoft.com/office/drawing/2014/main" id="{BADEF86D-32B0-F9B5-BF9F-740EF7F80527}"/>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bg1"/>
                </a:solidFill>
              </a:rPr>
              <a:t>©️ RAKUS Co., Ltd. All Rights Reserved.</a:t>
            </a:r>
            <a:endParaRPr lang="en-GB" sz="600" dirty="0">
              <a:solidFill>
                <a:schemeClr val="bg1"/>
              </a:solidFill>
            </a:endParaRPr>
          </a:p>
        </p:txBody>
      </p:sp>
      <p:pic>
        <p:nvPicPr>
          <p:cNvPr id="19" name="Graphic 8">
            <a:extLst>
              <a:ext uri="{FF2B5EF4-FFF2-40B4-BE49-F238E27FC236}">
                <a16:creationId xmlns:a16="http://schemas.microsoft.com/office/drawing/2014/main" id="{4A106A83-FEC4-716F-FF57-93C8AF30232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4273" y="356640"/>
            <a:ext cx="1357200" cy="424125"/>
          </a:xfrm>
          <a:prstGeom prst="rect">
            <a:avLst/>
          </a:prstGeom>
        </p:spPr>
      </p:pic>
    </p:spTree>
    <p:extLst>
      <p:ext uri="{BB962C8B-B14F-4D97-AF65-F5344CB8AC3E}">
        <p14:creationId xmlns:p14="http://schemas.microsoft.com/office/powerpoint/2010/main" val="1767181990"/>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２コラムc">
    <p:spTree>
      <p:nvGrpSpPr>
        <p:cNvPr id="1" name=""/>
        <p:cNvGrpSpPr/>
        <p:nvPr/>
      </p:nvGrpSpPr>
      <p:grpSpPr>
        <a:xfrm>
          <a:off x="0" y="0"/>
          <a:ext cx="0" cy="0"/>
          <a:chOff x="0" y="0"/>
          <a:chExt cx="0" cy="0"/>
        </a:xfrm>
      </p:grpSpPr>
      <p:pic>
        <p:nvPicPr>
          <p:cNvPr id="2" name="Picture 4" descr="Shape, icon&#10;&#10;Description automatically generated">
            <a:extLst>
              <a:ext uri="{FF2B5EF4-FFF2-40B4-BE49-F238E27FC236}">
                <a16:creationId xmlns:a16="http://schemas.microsoft.com/office/drawing/2014/main" id="{4957F4FB-4F95-D1F0-2DCB-2E1261B6AF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626578" y="0"/>
            <a:ext cx="5565422" cy="6858000"/>
          </a:xfrm>
          <a:prstGeom prst="rect">
            <a:avLst/>
          </a:prstGeom>
        </p:spPr>
      </p:pic>
      <p:sp>
        <p:nvSpPr>
          <p:cNvPr id="3" name="Slide Number Placeholder 6">
            <a:extLst>
              <a:ext uri="{FF2B5EF4-FFF2-40B4-BE49-F238E27FC236}">
                <a16:creationId xmlns:a16="http://schemas.microsoft.com/office/drawing/2014/main" id="{3ECF1F04-9E86-C37D-D2B7-83BAEC4B030E}"/>
              </a:ext>
            </a:extLst>
          </p:cNvPr>
          <p:cNvSpPr>
            <a:spLocks noGrp="1"/>
          </p:cNvSpPr>
          <p:nvPr>
            <p:ph type="sldNum" sz="quarter" idx="12"/>
          </p:nvPr>
        </p:nvSpPr>
        <p:spPr>
          <a:xfrm>
            <a:off x="10834618" y="6510664"/>
            <a:ext cx="877957" cy="161649"/>
          </a:xfrm>
        </p:spPr>
        <p:txBody>
          <a:bodyPr/>
          <a:lstStyle>
            <a:lvl1pPr>
              <a:defRPr>
                <a:solidFill>
                  <a:schemeClr val="bg1"/>
                </a:solidFill>
              </a:defRPr>
            </a:lvl1pPr>
          </a:lstStyle>
          <a:p>
            <a:fld id="{D8A28372-6A5A-4399-8FC5-CCF396CD4981}" type="slidenum">
              <a:rPr lang="en-GB" smtClean="0"/>
              <a:pPr/>
              <a:t>‹#›</a:t>
            </a:fld>
            <a:endParaRPr lang="en-GB"/>
          </a:p>
        </p:txBody>
      </p:sp>
      <p:pic>
        <p:nvPicPr>
          <p:cNvPr id="4" name="Graphic 2">
            <a:extLst>
              <a:ext uri="{FF2B5EF4-FFF2-40B4-BE49-F238E27FC236}">
                <a16:creationId xmlns:a16="http://schemas.microsoft.com/office/drawing/2014/main" id="{2FAD132F-4F6A-9266-FD44-579FD4842F1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4273" y="356640"/>
            <a:ext cx="1357200" cy="424125"/>
          </a:xfrm>
          <a:prstGeom prst="rect">
            <a:avLst/>
          </a:prstGeom>
        </p:spPr>
      </p:pic>
      <p:sp>
        <p:nvSpPr>
          <p:cNvPr id="5" name="Title 1">
            <a:extLst>
              <a:ext uri="{FF2B5EF4-FFF2-40B4-BE49-F238E27FC236}">
                <a16:creationId xmlns:a16="http://schemas.microsoft.com/office/drawing/2014/main" id="{46DF8D8E-E03F-45B6-00D7-AAC29413EDBF}"/>
              </a:ext>
            </a:extLst>
          </p:cNvPr>
          <p:cNvSpPr>
            <a:spLocks noGrp="1"/>
          </p:cNvSpPr>
          <p:nvPr>
            <p:ph type="title" hasCustomPrompt="1"/>
          </p:nvPr>
        </p:nvSpPr>
        <p:spPr>
          <a:xfrm>
            <a:off x="479425" y="2508664"/>
            <a:ext cx="5902325" cy="2120486"/>
          </a:xfrm>
        </p:spPr>
        <p:txBody>
          <a:bodyPr/>
          <a:lstStyle>
            <a:lvl1pPr algn="l">
              <a:lnSpc>
                <a:spcPct val="100000"/>
              </a:lnSpc>
              <a:defRPr sz="2800">
                <a:solidFill>
                  <a:schemeClr val="tx2"/>
                </a:solidFill>
              </a:defRPr>
            </a:lvl1pPr>
          </a:lstStyle>
          <a:p>
            <a:r>
              <a:rPr lang="en-US" dirty="0"/>
              <a:t>Click to edit title</a:t>
            </a:r>
            <a:endParaRPr lang="en-GB" dirty="0"/>
          </a:p>
        </p:txBody>
      </p:sp>
    </p:spTree>
    <p:extLst>
      <p:ext uri="{BB962C8B-B14F-4D97-AF65-F5344CB8AC3E}">
        <p14:creationId xmlns:p14="http://schemas.microsoft.com/office/powerpoint/2010/main" val="3776175456"/>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p15:clr>
            <a:srgbClr val="A4A3A4"/>
          </p15:clr>
        </p15:guide>
        <p15:guide id="4" orient="horz" pos="867">
          <p15:clr>
            <a:srgbClr val="A4A3A4"/>
          </p15:clr>
        </p15:guide>
        <p15:guide id="5" orient="horz" pos="232">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タイトル１">
    <p:spTree>
      <p:nvGrpSpPr>
        <p:cNvPr id="1" name=""/>
        <p:cNvGrpSpPr/>
        <p:nvPr/>
      </p:nvGrpSpPr>
      <p:grpSpPr>
        <a:xfrm>
          <a:off x="0" y="0"/>
          <a:ext cx="0" cy="0"/>
          <a:chOff x="0" y="0"/>
          <a:chExt cx="0" cy="0"/>
        </a:xfrm>
      </p:grpSpPr>
      <p:pic>
        <p:nvPicPr>
          <p:cNvPr id="9" name="Picture 8" descr="Shape, icon&#10;&#10;Description automatically generated">
            <a:extLst>
              <a:ext uri="{FF2B5EF4-FFF2-40B4-BE49-F238E27FC236}">
                <a16:creationId xmlns:a16="http://schemas.microsoft.com/office/drawing/2014/main" id="{67498DD0-0F62-956C-6CB5-23446D73BE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47720" y="-18086"/>
            <a:ext cx="5446329" cy="6876085"/>
          </a:xfrm>
          <a:prstGeom prst="rect">
            <a:avLst/>
          </a:prstGeom>
        </p:spPr>
      </p:pic>
      <p:sp>
        <p:nvSpPr>
          <p:cNvPr id="24" name="Rectangle 23">
            <a:extLst>
              <a:ext uri="{FF2B5EF4-FFF2-40B4-BE49-F238E27FC236}">
                <a16:creationId xmlns:a16="http://schemas.microsoft.com/office/drawing/2014/main" id="{B1D1A48F-9B7A-632E-C143-2E31763C2463}"/>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pic>
        <p:nvPicPr>
          <p:cNvPr id="11" name="Graphic 10">
            <a:extLst>
              <a:ext uri="{FF2B5EF4-FFF2-40B4-BE49-F238E27FC236}">
                <a16:creationId xmlns:a16="http://schemas.microsoft.com/office/drawing/2014/main" id="{03710AFF-AB47-912B-2786-15FCBCAA79D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1650" y="357864"/>
            <a:ext cx="1566000" cy="489375"/>
          </a:xfrm>
          <a:prstGeom prst="rect">
            <a:avLst/>
          </a:prstGeom>
        </p:spPr>
      </p:pic>
      <p:sp>
        <p:nvSpPr>
          <p:cNvPr id="12" name="Logo name">
            <a:extLst>
              <a:ext uri="{FF2B5EF4-FFF2-40B4-BE49-F238E27FC236}">
                <a16:creationId xmlns:a16="http://schemas.microsoft.com/office/drawing/2014/main" id="{B16F8C89-BCB6-89BC-EB58-0326D8ED7351}"/>
              </a:ext>
            </a:extLst>
          </p:cNvPr>
          <p:cNvSpPr txBox="1"/>
          <p:nvPr userDrawn="1"/>
        </p:nvSpPr>
        <p:spPr>
          <a:xfrm>
            <a:off x="2340043" y="538663"/>
            <a:ext cx="1855969" cy="119063"/>
          </a:xfrm>
          <a:prstGeom prst="rect">
            <a:avLst/>
          </a:prstGeom>
          <a:noFill/>
        </p:spPr>
        <p:txBody>
          <a:bodyPr wrap="square" lIns="0" tIns="0" rIns="0" bIns="0" rtlCol="0" anchor="t" anchorCtr="0">
            <a:noAutofit/>
          </a:bodyPr>
          <a:lstStyle/>
          <a:p>
            <a:r>
              <a:rPr lang="ja-JP" altLang="en-US" sz="800" spc="80" baseline="0" dirty="0">
                <a:solidFill>
                  <a:schemeClr val="tx1"/>
                </a:solidFill>
              </a:rPr>
              <a:t>よりよく、寄り添う 経費精算クラウド</a:t>
            </a:r>
            <a:endParaRPr lang="en-GB" sz="800" spc="80" baseline="0" dirty="0">
              <a:solidFill>
                <a:schemeClr val="tx1"/>
              </a:solidFill>
            </a:endParaRPr>
          </a:p>
        </p:txBody>
      </p:sp>
      <p:sp>
        <p:nvSpPr>
          <p:cNvPr id="10" name="Title 1">
            <a:extLst>
              <a:ext uri="{FF2B5EF4-FFF2-40B4-BE49-F238E27FC236}">
                <a16:creationId xmlns:a16="http://schemas.microsoft.com/office/drawing/2014/main" id="{C30E221F-BF0C-25B6-6310-16EB1A201AE5}"/>
              </a:ext>
            </a:extLst>
          </p:cNvPr>
          <p:cNvSpPr>
            <a:spLocks noGrp="1"/>
          </p:cNvSpPr>
          <p:nvPr>
            <p:ph type="ctrTitle"/>
          </p:nvPr>
        </p:nvSpPr>
        <p:spPr bwMode="white">
          <a:xfrm>
            <a:off x="479425" y="2812279"/>
            <a:ext cx="5795963" cy="2552935"/>
          </a:xfrm>
        </p:spPr>
        <p:txBody>
          <a:bodyPr anchor="t" anchorCtr="0"/>
          <a:lstStyle>
            <a:lvl1pPr algn="l">
              <a:lnSpc>
                <a:spcPct val="100000"/>
              </a:lnSpc>
              <a:defRPr sz="5300">
                <a:solidFill>
                  <a:schemeClr val="tx1"/>
                </a:solidFill>
              </a:defRPr>
            </a:lvl1pPr>
          </a:lstStyle>
          <a:p>
            <a:endParaRPr lang="en-GB" dirty="0"/>
          </a:p>
        </p:txBody>
      </p:sp>
      <p:sp>
        <p:nvSpPr>
          <p:cNvPr id="13" name="Text Placeholder 12">
            <a:extLst>
              <a:ext uri="{FF2B5EF4-FFF2-40B4-BE49-F238E27FC236}">
                <a16:creationId xmlns:a16="http://schemas.microsoft.com/office/drawing/2014/main" id="{F6E681A5-F79E-3633-E12D-B45B2E80EF72}"/>
              </a:ext>
            </a:extLst>
          </p:cNvPr>
          <p:cNvSpPr>
            <a:spLocks noGrp="1"/>
          </p:cNvSpPr>
          <p:nvPr>
            <p:ph type="body" sz="quarter" idx="18"/>
          </p:nvPr>
        </p:nvSpPr>
        <p:spPr>
          <a:xfrm>
            <a:off x="479424" y="2470570"/>
            <a:ext cx="5795963"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endParaRPr lang="en-GB" dirty="0"/>
          </a:p>
        </p:txBody>
      </p:sp>
      <p:sp>
        <p:nvSpPr>
          <p:cNvPr id="3" name="Text Placeholder 21">
            <a:extLst>
              <a:ext uri="{FF2B5EF4-FFF2-40B4-BE49-F238E27FC236}">
                <a16:creationId xmlns:a16="http://schemas.microsoft.com/office/drawing/2014/main" id="{77FF198B-7BB5-45E1-58C5-81A6C1570857}"/>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pic>
        <p:nvPicPr>
          <p:cNvPr id="15" name="Graphic 14">
            <a:extLst>
              <a:ext uri="{FF2B5EF4-FFF2-40B4-BE49-F238E27FC236}">
                <a16:creationId xmlns:a16="http://schemas.microsoft.com/office/drawing/2014/main" id="{46300F23-E2B7-3D67-6AF5-CA61B7B58EF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237" y="6302379"/>
            <a:ext cx="309321" cy="360000"/>
          </a:xfrm>
          <a:prstGeom prst="rect">
            <a:avLst/>
          </a:prstGeom>
        </p:spPr>
      </p:pic>
      <p:sp>
        <p:nvSpPr>
          <p:cNvPr id="16" name="TextBox 15">
            <a:extLst>
              <a:ext uri="{FF2B5EF4-FFF2-40B4-BE49-F238E27FC236}">
                <a16:creationId xmlns:a16="http://schemas.microsoft.com/office/drawing/2014/main" id="{21F90164-1C35-CAD8-647B-80D2DA53C315}"/>
              </a:ext>
            </a:extLst>
          </p:cNvPr>
          <p:cNvSpPr txBox="1"/>
          <p:nvPr userDrawn="1"/>
        </p:nvSpPr>
        <p:spPr>
          <a:xfrm>
            <a:off x="1078913" y="637401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「楽楽精算」担当</a:t>
            </a:r>
          </a:p>
        </p:txBody>
      </p:sp>
      <p:sp>
        <p:nvSpPr>
          <p:cNvPr id="17" name="TextBox 16">
            <a:extLst>
              <a:ext uri="{FF2B5EF4-FFF2-40B4-BE49-F238E27FC236}">
                <a16:creationId xmlns:a16="http://schemas.microsoft.com/office/drawing/2014/main" id="{B6C2BEA3-7F88-2EC6-5BEB-C3BD09B62413}"/>
              </a:ext>
            </a:extLst>
          </p:cNvPr>
          <p:cNvSpPr txBox="1"/>
          <p:nvPr userDrawn="1"/>
        </p:nvSpPr>
        <p:spPr>
          <a:xfrm>
            <a:off x="1078912" y="651093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4" name="TextBox 19">
            <a:extLst>
              <a:ext uri="{FF2B5EF4-FFF2-40B4-BE49-F238E27FC236}">
                <a16:creationId xmlns:a16="http://schemas.microsoft.com/office/drawing/2014/main" id="{B5049E36-3BB6-8C9C-AC84-323F0502D01C}"/>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Tree>
    <p:extLst>
      <p:ext uri="{BB962C8B-B14F-4D97-AF65-F5344CB8AC3E}">
        <p14:creationId xmlns:p14="http://schemas.microsoft.com/office/powerpoint/2010/main" val="225175491"/>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672000" cy="489600"/>
          </a:xfrm>
          <a:blipFill>
            <a:blip>
              <a:extLst>
                <a:ext uri="{96DAC541-7B7A-43D3-8B79-37D633B846F1}">
                  <asvg:svgBlip xmlns:asvg="http://schemas.microsoft.com/office/drawing/2016/SVG/main" r:embed="rId2"/>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p:nvPr>
        </p:nvSpPr>
        <p:spPr bwMode="white">
          <a:xfrm>
            <a:off x="479425" y="2812279"/>
            <a:ext cx="5795963" cy="2552935"/>
          </a:xfrm>
        </p:spPr>
        <p:txBody>
          <a:bodyPr anchor="t" anchorCtr="0"/>
          <a:lstStyle>
            <a:lvl1pPr algn="l">
              <a:lnSpc>
                <a:spcPct val="100000"/>
              </a:lnSpc>
              <a:defRPr sz="5300">
                <a:solidFill>
                  <a:schemeClr val="tx1"/>
                </a:solidFill>
              </a:defRPr>
            </a:lvl1pPr>
          </a:lstStyle>
          <a:p>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p:nvPr>
        </p:nvSpPr>
        <p:spPr>
          <a:xfrm>
            <a:off x="479424" y="2470570"/>
            <a:ext cx="5795963"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4232665" cy="402792"/>
            <a:chOff x="503237" y="6279121"/>
            <a:chExt cx="4232665" cy="402792"/>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「楽楽精算」担当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6"/>
              <a:ext cx="3656990" cy="1227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rakurakuseisan@sales.rakus.co.jp  www.rakurakuseisan.jp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A89BA8C1-D994-42F6-EC5D-0F8103551127}"/>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E43BEE65-C9C3-F2BB-79BC-DA4CF55E69EB}"/>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1" name="Text Placeholder 7">
            <a:extLst>
              <a:ext uri="{FF2B5EF4-FFF2-40B4-BE49-F238E27FC236}">
                <a16:creationId xmlns:a16="http://schemas.microsoft.com/office/drawing/2014/main" id="{F1D24FC7-006F-8A8B-4650-D63011B624D6}"/>
              </a:ext>
            </a:extLst>
          </p:cNvPr>
          <p:cNvSpPr>
            <a:spLocks noGrp="1"/>
          </p:cNvSpPr>
          <p:nvPr>
            <p:ph type="body" sz="quarter" idx="20" hasCustomPrompt="1"/>
          </p:nvPr>
        </p:nvSpPr>
        <p:spPr>
          <a:xfrm>
            <a:off x="6727200" y="0"/>
            <a:ext cx="5464800" cy="6138000"/>
          </a:xfrm>
          <a:blipFill>
            <a:blip>
              <a:extLst>
                <a:ext uri="{96DAC541-7B7A-43D3-8B79-37D633B846F1}">
                  <asvg:svgBlip xmlns:asvg="http://schemas.microsoft.com/office/drawing/2016/SVG/main" r:embed="rId4"/>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3" name="TextBox 18">
            <a:extLst>
              <a:ext uri="{FF2B5EF4-FFF2-40B4-BE49-F238E27FC236}">
                <a16:creationId xmlns:a16="http://schemas.microsoft.com/office/drawing/2014/main" id="{5C02C68D-6676-0330-4AF0-2B24A86453C2}"/>
              </a:ext>
            </a:extLst>
          </p:cNvPr>
          <p:cNvSpPr txBox="1"/>
          <p:nvPr userDrawn="1"/>
        </p:nvSpPr>
        <p:spPr>
          <a:xfrm>
            <a:off x="4767834" y="6277057"/>
            <a:ext cx="3918732"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03-6675-3811</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    052-218-6937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名古屋</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    </a:t>
            </a:r>
            <a:r>
              <a:rPr lang="en-US" altLang="zh-TW" sz="800" b="0" i="0" u="none" strike="noStrike" spc="0" baseline="0" dirty="0">
                <a:solidFill>
                  <a:schemeClr val="tx1"/>
                </a:solidFill>
                <a:latin typeface="BIZ UDPGothic" panose="020B0400000000000000" pitchFamily="34" charset="-128"/>
                <a:ea typeface="BIZ UDPGothic" panose="020B0400000000000000" pitchFamily="34" charset="-128"/>
              </a:rPr>
              <a:t>011-777-0945</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zh-TW" altLang="en-US" sz="800" b="0" i="0" u="none" strike="noStrike" spc="0" baseline="0" dirty="0">
                <a:solidFill>
                  <a:schemeClr val="tx1"/>
                </a:solidFill>
                <a:latin typeface="BIZ UDPGothic" panose="020B0400000000000000" pitchFamily="34" charset="-128"/>
                <a:ea typeface="BIZ UDPGothic" panose="020B0400000000000000" pitchFamily="34" charset="-128"/>
              </a:rPr>
              <a:t>札幌</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p>
        </p:txBody>
      </p:sp>
      <p:sp>
        <p:nvSpPr>
          <p:cNvPr id="12" name="TextBox 19">
            <a:extLst>
              <a:ext uri="{FF2B5EF4-FFF2-40B4-BE49-F238E27FC236}">
                <a16:creationId xmlns:a16="http://schemas.microsoft.com/office/drawing/2014/main" id="{D5A4BC70-6A68-7F97-E7F7-D0E4D32F29E9}"/>
              </a:ext>
            </a:extLst>
          </p:cNvPr>
          <p:cNvSpPr txBox="1"/>
          <p:nvPr userDrawn="1"/>
        </p:nvSpPr>
        <p:spPr>
          <a:xfrm>
            <a:off x="4767836" y="6450001"/>
            <a:ext cx="3918730" cy="1227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06-76</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５６</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６１００（大阪）</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    092-688-0220</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（福岡）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082-909-2689</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（広島）</a:t>
            </a:r>
            <a:endParaRPr lang="en-GB" sz="800" spc="0" baseline="0" dirty="0">
              <a:solidFill>
                <a:schemeClr val="tx1"/>
              </a:solidFill>
            </a:endParaRPr>
          </a:p>
        </p:txBody>
      </p:sp>
      <p:sp>
        <p:nvSpPr>
          <p:cNvPr id="13" name="TextBox 19">
            <a:extLst>
              <a:ext uri="{FF2B5EF4-FFF2-40B4-BE49-F238E27FC236}">
                <a16:creationId xmlns:a16="http://schemas.microsoft.com/office/drawing/2014/main" id="{37239ED1-247B-F9DE-3596-9F484E2A1886}"/>
              </a:ext>
            </a:extLst>
          </p:cNvPr>
          <p:cNvSpPr txBox="1"/>
          <p:nvPr userDrawn="1"/>
        </p:nvSpPr>
        <p:spPr>
          <a:xfrm>
            <a:off x="4767834" y="6606032"/>
            <a:ext cx="1440000" cy="11269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spc="0" baseline="0" dirty="0">
                <a:solidFill>
                  <a:schemeClr val="tx1"/>
                </a:solidFill>
              </a:rPr>
              <a:t>受付時間 平日</a:t>
            </a:r>
            <a:r>
              <a:rPr lang="en-US" altLang="ja-JP" sz="800" spc="0" baseline="0" dirty="0">
                <a:solidFill>
                  <a:schemeClr val="tx1"/>
                </a:solidFill>
              </a:rPr>
              <a:t>9:30〜18:00</a:t>
            </a:r>
            <a:endParaRPr lang="en-GB" sz="800" spc="0" baseline="0" dirty="0">
              <a:solidFill>
                <a:schemeClr val="tx1"/>
              </a:solidFill>
            </a:endParaRPr>
          </a:p>
        </p:txBody>
      </p:sp>
      <p:sp>
        <p:nvSpPr>
          <p:cNvPr id="8" name="TextBox 19">
            <a:extLst>
              <a:ext uri="{FF2B5EF4-FFF2-40B4-BE49-F238E27FC236}">
                <a16:creationId xmlns:a16="http://schemas.microsoft.com/office/drawing/2014/main" id="{06224649-0C8E-9111-7928-C7D425605ACB}"/>
              </a:ext>
            </a:extLst>
          </p:cNvPr>
          <p:cNvSpPr txBox="1"/>
          <p:nvPr userDrawn="1"/>
        </p:nvSpPr>
        <p:spPr>
          <a:xfrm>
            <a:off x="8792147" y="6277057"/>
            <a:ext cx="3918730" cy="122797"/>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050-6865-4382</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（新潟）</a:t>
            </a:r>
            <a:endParaRPr lang="en-GB" sz="800" spc="0" baseline="0" dirty="0">
              <a:solidFill>
                <a:schemeClr val="tx1"/>
              </a:solidFill>
            </a:endParaRPr>
          </a:p>
        </p:txBody>
      </p:sp>
    </p:spTree>
    <p:extLst>
      <p:ext uri="{BB962C8B-B14F-4D97-AF65-F5344CB8AC3E}">
        <p14:creationId xmlns:p14="http://schemas.microsoft.com/office/powerpoint/2010/main" val="1078632026"/>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タイトル２">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6FB9B19-D62A-F42C-4813-EA627032FF41}"/>
              </a:ext>
            </a:extLst>
          </p:cNvPr>
          <p:cNvSpPr>
            <a:spLocks noGrp="1"/>
          </p:cNvSpPr>
          <p:nvPr>
            <p:ph type="pic" sz="quarter" idx="19" hasCustomPrompt="1"/>
          </p:nvPr>
        </p:nvSpPr>
        <p:spPr>
          <a:xfrm>
            <a:off x="0" y="0"/>
            <a:ext cx="12192000" cy="6129338"/>
          </a:xfrm>
          <a:solidFill>
            <a:schemeClr val="tx1">
              <a:lumMod val="10000"/>
              <a:lumOff val="90000"/>
            </a:schemeClr>
          </a:solidFill>
        </p:spPr>
        <p:txBody>
          <a:bodyPr tIns="108000"/>
          <a:lstStyle>
            <a:lvl1pPr marL="0" indent="0" algn="ctr">
              <a:lnSpc>
                <a:spcPct val="100000"/>
              </a:lnSpc>
              <a:buNone/>
              <a:defRPr/>
            </a:lvl1pPr>
          </a:lstStyle>
          <a:p>
            <a:r>
              <a:rPr lang="en-US" dirty="0"/>
              <a:t>Click to insert picture</a:t>
            </a:r>
            <a:br>
              <a:rPr lang="en-US" dirty="0"/>
            </a:br>
            <a:r>
              <a:rPr lang="en-US" dirty="0"/>
              <a:t>using the Insert tab</a:t>
            </a:r>
            <a:endParaRPr lang="en-GB" dirty="0"/>
          </a:p>
        </p:txBody>
      </p:sp>
      <p:sp>
        <p:nvSpPr>
          <p:cNvPr id="5" name="Text Placeholder 7">
            <a:extLst>
              <a:ext uri="{FF2B5EF4-FFF2-40B4-BE49-F238E27FC236}">
                <a16:creationId xmlns:a16="http://schemas.microsoft.com/office/drawing/2014/main" id="{19A799F2-6D3F-91E7-6302-9F85008D703F}"/>
              </a:ext>
            </a:extLst>
          </p:cNvPr>
          <p:cNvSpPr>
            <a:spLocks noGrp="1"/>
          </p:cNvSpPr>
          <p:nvPr>
            <p:ph type="body" sz="quarter" idx="21" hasCustomPrompt="1"/>
          </p:nvPr>
        </p:nvSpPr>
        <p:spPr>
          <a:xfrm>
            <a:off x="501650" y="357864"/>
            <a:ext cx="3672000" cy="489600"/>
          </a:xfrm>
          <a:blipFill>
            <a:blip>
              <a:extLst>
                <a:ext uri="{96DAC541-7B7A-43D3-8B79-37D633B846F1}">
                  <asvg:svgBlip xmlns:asvg="http://schemas.microsoft.com/office/drawing/2016/SVG/main" r:embed="rId2"/>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
        <p:nvSpPr>
          <p:cNvPr id="21" name="Title 1">
            <a:extLst>
              <a:ext uri="{FF2B5EF4-FFF2-40B4-BE49-F238E27FC236}">
                <a16:creationId xmlns:a16="http://schemas.microsoft.com/office/drawing/2014/main" id="{8FD14E93-0E8B-3C5D-11F9-536941E17F91}"/>
              </a:ext>
            </a:extLst>
          </p:cNvPr>
          <p:cNvSpPr>
            <a:spLocks noGrp="1"/>
          </p:cNvSpPr>
          <p:nvPr>
            <p:ph type="ctrTitle"/>
          </p:nvPr>
        </p:nvSpPr>
        <p:spPr bwMode="white">
          <a:xfrm>
            <a:off x="479425" y="2812279"/>
            <a:ext cx="5795963" cy="2552935"/>
          </a:xfrm>
        </p:spPr>
        <p:txBody>
          <a:bodyPr anchor="t" anchorCtr="0"/>
          <a:lstStyle>
            <a:lvl1pPr algn="l">
              <a:lnSpc>
                <a:spcPct val="100000"/>
              </a:lnSpc>
              <a:defRPr sz="5300">
                <a:solidFill>
                  <a:schemeClr val="tx1"/>
                </a:solidFill>
              </a:defRPr>
            </a:lvl1pPr>
          </a:lstStyle>
          <a:p>
            <a:endParaRPr lang="en-GB" dirty="0"/>
          </a:p>
        </p:txBody>
      </p:sp>
      <p:sp>
        <p:nvSpPr>
          <p:cNvPr id="22" name="Text Placeholder 12">
            <a:extLst>
              <a:ext uri="{FF2B5EF4-FFF2-40B4-BE49-F238E27FC236}">
                <a16:creationId xmlns:a16="http://schemas.microsoft.com/office/drawing/2014/main" id="{06B834B3-670B-CB4D-0910-5CFECF16B3E8}"/>
              </a:ext>
            </a:extLst>
          </p:cNvPr>
          <p:cNvSpPr>
            <a:spLocks noGrp="1"/>
          </p:cNvSpPr>
          <p:nvPr>
            <p:ph type="body" sz="quarter" idx="18"/>
          </p:nvPr>
        </p:nvSpPr>
        <p:spPr>
          <a:xfrm>
            <a:off x="479424" y="2470570"/>
            <a:ext cx="5795963" cy="294664"/>
          </a:xfrm>
        </p:spPr>
        <p:txBody>
          <a:bodyPr/>
          <a:lstStyle>
            <a:lvl1pPr marL="0" indent="0">
              <a:buFontTx/>
              <a:buNone/>
              <a:defRPr sz="1600">
                <a:solidFill>
                  <a:schemeClr val="tx1"/>
                </a:solidFill>
              </a:defRPr>
            </a:lvl1pPr>
            <a:lvl2pPr marL="360000" indent="0">
              <a:buFontTx/>
              <a:buNone/>
              <a:defRPr/>
            </a:lvl2pPr>
            <a:lvl3pPr marL="720000" indent="0">
              <a:buFontTx/>
              <a:buNone/>
              <a:defRPr/>
            </a:lvl3pPr>
            <a:lvl4pPr>
              <a:buFontTx/>
              <a:buNone/>
              <a:defRPr/>
            </a:lvl4pPr>
            <a:lvl5pPr>
              <a:buFontTx/>
              <a:buNone/>
              <a:defRPr/>
            </a:lvl5pPr>
          </a:lstStyle>
          <a:p>
            <a:pPr lvl="0"/>
            <a:endParaRPr lang="en-GB" dirty="0"/>
          </a:p>
        </p:txBody>
      </p:sp>
      <p:sp>
        <p:nvSpPr>
          <p:cNvPr id="10" name="Rectangle 9">
            <a:extLst>
              <a:ext uri="{FF2B5EF4-FFF2-40B4-BE49-F238E27FC236}">
                <a16:creationId xmlns:a16="http://schemas.microsoft.com/office/drawing/2014/main" id="{385C741C-00D7-7DC4-DA03-49595C41C898}"/>
              </a:ext>
            </a:extLst>
          </p:cNvPr>
          <p:cNvSpPr/>
          <p:nvPr userDrawn="1"/>
        </p:nvSpPr>
        <p:spPr>
          <a:xfrm>
            <a:off x="0" y="6138000"/>
            <a:ext cx="12192000" cy="72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5000"/>
              </a:lnSpc>
            </a:pPr>
            <a:endParaRPr lang="en-GB" sz="1300" dirty="0">
              <a:solidFill>
                <a:schemeClr val="bg1"/>
              </a:solidFill>
            </a:endParaRPr>
          </a:p>
        </p:txBody>
      </p:sp>
      <p:grpSp>
        <p:nvGrpSpPr>
          <p:cNvPr id="23" name="Group 22">
            <a:extLst>
              <a:ext uri="{FF2B5EF4-FFF2-40B4-BE49-F238E27FC236}">
                <a16:creationId xmlns:a16="http://schemas.microsoft.com/office/drawing/2014/main" id="{11E1A1B1-C19C-F1D8-2883-2E67A7D41A48}"/>
              </a:ext>
            </a:extLst>
          </p:cNvPr>
          <p:cNvGrpSpPr/>
          <p:nvPr userDrawn="1"/>
        </p:nvGrpSpPr>
        <p:grpSpPr>
          <a:xfrm>
            <a:off x="503237" y="6279121"/>
            <a:ext cx="4155027" cy="417150"/>
            <a:chOff x="503237" y="6279121"/>
            <a:chExt cx="4155027" cy="417150"/>
          </a:xfrm>
        </p:grpSpPr>
        <p:pic>
          <p:nvPicPr>
            <p:cNvPr id="24" name="Graphic 23">
              <a:extLst>
                <a:ext uri="{FF2B5EF4-FFF2-40B4-BE49-F238E27FC236}">
                  <a16:creationId xmlns:a16="http://schemas.microsoft.com/office/drawing/2014/main" id="{2E96F5E4-7DA7-41A2-FAAD-7A301B3FF0A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237" y="6302379"/>
              <a:ext cx="309321" cy="360000"/>
            </a:xfrm>
            <a:prstGeom prst="rect">
              <a:avLst/>
            </a:prstGeom>
          </p:spPr>
        </p:pic>
        <p:sp>
          <p:nvSpPr>
            <p:cNvPr id="25" name="TextBox 24">
              <a:extLst>
                <a:ext uri="{FF2B5EF4-FFF2-40B4-BE49-F238E27FC236}">
                  <a16:creationId xmlns:a16="http://schemas.microsoft.com/office/drawing/2014/main" id="{48DFF593-0956-CD83-6AC5-0CA83BA206A7}"/>
                </a:ext>
              </a:extLst>
            </p:cNvPr>
            <p:cNvSpPr txBox="1"/>
            <p:nvPr userDrawn="1"/>
          </p:nvSpPr>
          <p:spPr>
            <a:xfrm>
              <a:off x="1078913" y="6279121"/>
              <a:ext cx="3074620" cy="10259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株式会社ラクス 「楽楽精算」担当</a:t>
              </a:r>
            </a:p>
          </p:txBody>
        </p:sp>
        <p:sp>
          <p:nvSpPr>
            <p:cNvPr id="26" name="TextBox 25">
              <a:extLst>
                <a:ext uri="{FF2B5EF4-FFF2-40B4-BE49-F238E27FC236}">
                  <a16:creationId xmlns:a16="http://schemas.microsoft.com/office/drawing/2014/main" id="{FBE9B321-D7AE-DC0D-CB1B-0B68B7A806D8}"/>
                </a:ext>
              </a:extLst>
            </p:cNvPr>
            <p:cNvSpPr txBox="1"/>
            <p:nvPr userDrawn="1"/>
          </p:nvSpPr>
          <p:spPr>
            <a:xfrm>
              <a:off x="1078912" y="6416046"/>
              <a:ext cx="3331163"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151-0051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東京都渋谷区千駄ヶ谷</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5-27-5 </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リンクスクエア新宿 </a:t>
              </a: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7</a:t>
              </a:r>
              <a:r>
                <a:rPr lang="ja-JP" altLang="en-US" sz="800" b="0" i="0" u="none" strike="noStrike" spc="0" baseline="0" dirty="0">
                  <a:solidFill>
                    <a:schemeClr val="tx1"/>
                  </a:solidFill>
                  <a:latin typeface="BIZ UDPGothic" panose="020B0400000000000000" pitchFamily="34" charset="-128"/>
                  <a:ea typeface="BIZ UDPGothic" panose="020B0400000000000000" pitchFamily="34" charset="-128"/>
                </a:rPr>
                <a:t>階</a:t>
              </a:r>
            </a:p>
          </p:txBody>
        </p:sp>
        <p:sp>
          <p:nvSpPr>
            <p:cNvPr id="27" name="TextBox 26">
              <a:extLst>
                <a:ext uri="{FF2B5EF4-FFF2-40B4-BE49-F238E27FC236}">
                  <a16:creationId xmlns:a16="http://schemas.microsoft.com/office/drawing/2014/main" id="{712F0BEE-05A9-D8DF-B6B8-A6917C10D407}"/>
                </a:ext>
              </a:extLst>
            </p:cNvPr>
            <p:cNvSpPr txBox="1"/>
            <p:nvPr userDrawn="1"/>
          </p:nvSpPr>
          <p:spPr>
            <a:xfrm>
              <a:off x="1078912" y="6559117"/>
              <a:ext cx="3579352" cy="13715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800" b="0" i="0" u="none" strike="noStrike" spc="0" baseline="0" dirty="0">
                  <a:solidFill>
                    <a:schemeClr val="tx1"/>
                  </a:solidFill>
                  <a:latin typeface="BIZ UDPGothic" panose="020B0400000000000000" pitchFamily="34" charset="-128"/>
                  <a:ea typeface="BIZ UDPGothic" panose="020B0400000000000000" pitchFamily="34" charset="-128"/>
                </a:rPr>
                <a:t>rakurakuseisan@sales.rakus.co.jp  www.rakurakuseisan.jp</a:t>
              </a:r>
              <a:endParaRPr lang="en-GB" sz="800" spc="0" baseline="0" dirty="0">
                <a:solidFill>
                  <a:schemeClr val="tx1"/>
                </a:solidFill>
              </a:endParaRPr>
            </a:p>
          </p:txBody>
        </p:sp>
      </p:grpSp>
      <p:sp>
        <p:nvSpPr>
          <p:cNvPr id="4" name="Text Placeholder 21">
            <a:extLst>
              <a:ext uri="{FF2B5EF4-FFF2-40B4-BE49-F238E27FC236}">
                <a16:creationId xmlns:a16="http://schemas.microsoft.com/office/drawing/2014/main" id="{A89BA8C1-D994-42F6-EC5D-0F8103551127}"/>
              </a:ext>
            </a:extLst>
          </p:cNvPr>
          <p:cNvSpPr>
            <a:spLocks noGrp="1"/>
          </p:cNvSpPr>
          <p:nvPr>
            <p:ph type="body" sz="quarter" idx="23" hasCustomPrompt="1"/>
          </p:nvPr>
        </p:nvSpPr>
        <p:spPr>
          <a:xfrm>
            <a:off x="10272575" y="6538912"/>
            <a:ext cx="1440000" cy="180000"/>
          </a:xfrm>
        </p:spPr>
        <p:txBody>
          <a:bodyPr/>
          <a:lstStyle>
            <a:lvl1pPr marL="0" indent="0" algn="r">
              <a:buFontTx/>
              <a:buNone/>
              <a:defRPr sz="800" b="0"/>
            </a:lvl1pPr>
            <a:lvl5pPr>
              <a:buFontTx/>
              <a:buNone/>
              <a:defRPr/>
            </a:lvl5pPr>
          </a:lstStyle>
          <a:p>
            <a:pPr lvl="0"/>
            <a:r>
              <a:rPr lang="en-US" dirty="0"/>
              <a:t>Edit </a:t>
            </a:r>
            <a:r>
              <a:rPr lang="en-US" dirty="0" err="1"/>
              <a:t>Ver.No</a:t>
            </a:r>
            <a:endParaRPr lang="en-US" dirty="0"/>
          </a:p>
        </p:txBody>
      </p:sp>
      <p:sp>
        <p:nvSpPr>
          <p:cNvPr id="9" name="TextBox 19">
            <a:extLst>
              <a:ext uri="{FF2B5EF4-FFF2-40B4-BE49-F238E27FC236}">
                <a16:creationId xmlns:a16="http://schemas.microsoft.com/office/drawing/2014/main" id="{E43BEE65-C9C3-F2BB-79BC-DA4CF55E69EB}"/>
              </a:ext>
            </a:extLst>
          </p:cNvPr>
          <p:cNvSpPr txBox="1"/>
          <p:nvPr userDrawn="1"/>
        </p:nvSpPr>
        <p:spPr>
          <a:xfrm>
            <a:off x="10272575" y="6303741"/>
            <a:ext cx="1440000" cy="179999"/>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800" b="1" i="0" u="none" strike="noStrike" spc="0" baseline="0" dirty="0">
                <a:solidFill>
                  <a:schemeClr val="tx1"/>
                </a:solidFill>
                <a:latin typeface="BIZ UDPGothic" panose="020B0400000000000000" pitchFamily="34" charset="-128"/>
                <a:ea typeface="BIZ UDPGothic" panose="020B0400000000000000" pitchFamily="34" charset="-128"/>
              </a:rPr>
              <a:t>Confidential</a:t>
            </a:r>
            <a:endParaRPr lang="en-GB" sz="800" b="1" spc="0" baseline="0" dirty="0">
              <a:solidFill>
                <a:schemeClr val="tx1"/>
              </a:solidFill>
            </a:endParaRPr>
          </a:p>
        </p:txBody>
      </p:sp>
      <p:sp>
        <p:nvSpPr>
          <p:cNvPr id="11" name="Text Placeholder 7">
            <a:extLst>
              <a:ext uri="{FF2B5EF4-FFF2-40B4-BE49-F238E27FC236}">
                <a16:creationId xmlns:a16="http://schemas.microsoft.com/office/drawing/2014/main" id="{F1D24FC7-006F-8A8B-4650-D63011B624D6}"/>
              </a:ext>
            </a:extLst>
          </p:cNvPr>
          <p:cNvSpPr>
            <a:spLocks noGrp="1"/>
          </p:cNvSpPr>
          <p:nvPr>
            <p:ph type="body" sz="quarter" idx="20" hasCustomPrompt="1"/>
          </p:nvPr>
        </p:nvSpPr>
        <p:spPr>
          <a:xfrm>
            <a:off x="6727200" y="0"/>
            <a:ext cx="5464800" cy="6138000"/>
          </a:xfrm>
          <a:blipFill>
            <a:blip>
              <a:extLst>
                <a:ext uri="{96DAC541-7B7A-43D3-8B79-37D633B846F1}">
                  <asvg:svgBlip xmlns:asvg="http://schemas.microsoft.com/office/drawing/2016/SVG/main" r:embed="rId4"/>
                </a:ext>
              </a:extLst>
            </a:blip>
            <a:stretch>
              <a:fillRect/>
            </a:stretch>
          </a:blipFill>
        </p:spPr>
        <p:txBody>
          <a:bodyPr/>
          <a:lstStyle>
            <a:lvl1pPr marL="0" indent="0">
              <a:buNone/>
              <a:defRPr sz="100">
                <a:solidFill>
                  <a:schemeClr val="tx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666964942"/>
      </p:ext>
    </p:extLst>
  </p:cSld>
  <p:clrMapOvr>
    <a:masterClrMapping/>
  </p:clrMapOvr>
  <p:extLst>
    <p:ext uri="{DCECCB84-F9BA-43D5-87BE-67443E8EF086}">
      <p15:sldGuideLst xmlns:p15="http://schemas.microsoft.com/office/powerpoint/2012/main">
        <p15:guide id="1" orient="horz" pos="3861"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１">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1B3E7D21-4073-5814-03E9-A2D3E5CE8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800" y="0"/>
            <a:ext cx="5918200" cy="6858000"/>
          </a:xfrm>
          <a:prstGeom prst="rect">
            <a:avLst/>
          </a:prstGeom>
        </p:spPr>
      </p:pic>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4" y="383890"/>
            <a:ext cx="6696000"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4" y="1313104"/>
            <a:ext cx="6696627" cy="4492384"/>
          </a:xfrm>
        </p:spPr>
        <p:txBody>
          <a:bodyPr tIns="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p:txBody>
      </p:sp>
      <p:pic>
        <p:nvPicPr>
          <p:cNvPr id="3" name="Graphic 2">
            <a:extLst>
              <a:ext uri="{FF2B5EF4-FFF2-40B4-BE49-F238E27FC236}">
                <a16:creationId xmlns:a16="http://schemas.microsoft.com/office/drawing/2014/main" id="{19182D65-89EA-23C5-0142-30C778FC68F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4273" y="356640"/>
            <a:ext cx="1357200" cy="424125"/>
          </a:xfrm>
          <a:prstGeom prst="rect">
            <a:avLst/>
          </a:prstGeom>
        </p:spPr>
      </p:pic>
    </p:spTree>
    <p:extLst>
      <p:ext uri="{BB962C8B-B14F-4D97-AF65-F5344CB8AC3E}">
        <p14:creationId xmlns:p14="http://schemas.microsoft.com/office/powerpoint/2010/main" val="57836468"/>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目次２">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AAC68-24D6-5FF7-BD6E-75EA2B51B44A}"/>
              </a:ext>
            </a:extLst>
          </p:cNvPr>
          <p:cNvSpPr>
            <a:spLocks noGrp="1"/>
          </p:cNvSpPr>
          <p:nvPr>
            <p:ph type="title" hasCustomPrompt="1"/>
          </p:nvPr>
        </p:nvSpPr>
        <p:spPr>
          <a:xfrm>
            <a:off x="479425" y="380093"/>
            <a:ext cx="6411705" cy="793750"/>
          </a:xfrm>
        </p:spPr>
        <p:txBody>
          <a:bodyPr/>
          <a:lstStyle>
            <a:lvl1pPr>
              <a:defRPr/>
            </a:lvl1pPr>
          </a:lstStyle>
          <a:p>
            <a:r>
              <a:rPr lang="en-US" dirty="0" err="1"/>
              <a:t>目次</a:t>
            </a:r>
            <a:endParaRPr lang="en-GB" dirty="0"/>
          </a:p>
        </p:txBody>
      </p:sp>
      <p:sp>
        <p:nvSpPr>
          <p:cNvPr id="6" name="Slide Number Placeholder 5">
            <a:extLst>
              <a:ext uri="{FF2B5EF4-FFF2-40B4-BE49-F238E27FC236}">
                <a16:creationId xmlns:a16="http://schemas.microsoft.com/office/drawing/2014/main" id="{B3C9E476-A5D7-554D-EE38-3D6FF8F8CD43}"/>
              </a:ext>
            </a:extLst>
          </p:cNvPr>
          <p:cNvSpPr>
            <a:spLocks noGrp="1"/>
          </p:cNvSpPr>
          <p:nvPr>
            <p:ph type="sldNum" sz="quarter" idx="12"/>
          </p:nvPr>
        </p:nvSpPr>
        <p:spPr/>
        <p:txBody>
          <a:bodyPr/>
          <a:lstStyle/>
          <a:p>
            <a:fld id="{D8A28372-6A5A-4399-8FC5-CCF396CD4981}" type="slidenum">
              <a:rPr lang="en-GB" smtClean="0"/>
              <a:t>‹#›</a:t>
            </a:fld>
            <a:endParaRPr lang="en-GB"/>
          </a:p>
        </p:txBody>
      </p:sp>
      <p:sp>
        <p:nvSpPr>
          <p:cNvPr id="8" name="Text Placeholder 2">
            <a:extLst>
              <a:ext uri="{FF2B5EF4-FFF2-40B4-BE49-F238E27FC236}">
                <a16:creationId xmlns:a16="http://schemas.microsoft.com/office/drawing/2014/main" id="{DB04CD21-305B-A5B6-8981-ECE00D6D42D7}"/>
              </a:ext>
            </a:extLst>
          </p:cNvPr>
          <p:cNvSpPr>
            <a:spLocks noGrp="1"/>
          </p:cNvSpPr>
          <p:nvPr>
            <p:ph type="body" sz="quarter" idx="13" hasCustomPrompt="1"/>
          </p:nvPr>
        </p:nvSpPr>
        <p:spPr>
          <a:xfrm>
            <a:off x="479425" y="1313104"/>
            <a:ext cx="11233150" cy="4492384"/>
          </a:xfrm>
        </p:spPr>
        <p:txBody>
          <a:bodyPr tIns="0" numCol="2" spcCol="360000"/>
          <a:lstStyle>
            <a:lvl1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1pPr>
            <a:lvl2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2pPr>
            <a:lvl3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3pPr>
            <a:lvl4pPr marL="432000" indent="-396000">
              <a:lnSpc>
                <a:spcPct val="100000"/>
              </a:lnSpc>
              <a:spcBef>
                <a:spcPts val="0"/>
              </a:spcBef>
              <a:spcAft>
                <a:spcPts val="1600"/>
              </a:spcAft>
              <a:buClr>
                <a:schemeClr val="tx1"/>
              </a:buClr>
              <a:buFont typeface="+mj-lt"/>
              <a:buAutoNum type="arabicPeriod"/>
              <a:defRPr sz="2300" b="1">
                <a:solidFill>
                  <a:schemeClr val="tx1"/>
                </a:solidFill>
              </a:defRPr>
            </a:lvl4pPr>
            <a:lvl5pPr marL="432000" indent="-396000">
              <a:lnSpc>
                <a:spcPct val="100000"/>
              </a:lnSpc>
              <a:spcBef>
                <a:spcPts val="0"/>
              </a:spcBef>
              <a:spcAft>
                <a:spcPts val="1600"/>
              </a:spcAft>
              <a:buClr>
                <a:schemeClr val="tx1"/>
              </a:buClr>
              <a:buFont typeface="+mj-lt"/>
              <a:buAutoNum type="arabicPeriod"/>
              <a:defRPr sz="2300" b="1">
                <a:solidFill>
                  <a:schemeClr val="tx1"/>
                </a:solidFill>
              </a:defRPr>
            </a:lvl5pPr>
            <a:lvl6pPr marL="432000" indent="-396000">
              <a:lnSpc>
                <a:spcPct val="100000"/>
              </a:lnSpc>
              <a:spcBef>
                <a:spcPts val="0"/>
              </a:spcBef>
              <a:spcAft>
                <a:spcPts val="1600"/>
              </a:spcAft>
              <a:buClr>
                <a:schemeClr val="tx1"/>
              </a:buClr>
              <a:buFont typeface="+mj-lt"/>
              <a:buAutoNum type="arabicPeriod"/>
              <a:defRPr sz="2300" b="1">
                <a:solidFill>
                  <a:schemeClr val="tx1"/>
                </a:solidFill>
              </a:defRPr>
            </a:lvl6pPr>
            <a:lvl7pPr marL="432000" indent="-396000">
              <a:lnSpc>
                <a:spcPct val="100000"/>
              </a:lnSpc>
              <a:spcBef>
                <a:spcPts val="0"/>
              </a:spcBef>
              <a:spcAft>
                <a:spcPts val="1600"/>
              </a:spcAft>
              <a:buClr>
                <a:schemeClr val="tx1"/>
              </a:buClr>
              <a:buFont typeface="+mj-lt"/>
              <a:buAutoNum type="arabicPeriod"/>
              <a:defRPr sz="2300" b="1">
                <a:solidFill>
                  <a:schemeClr val="tx1"/>
                </a:solidFill>
              </a:defRPr>
            </a:lvl7pPr>
            <a:lvl8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8pPr>
            <a:lvl9pPr marL="432000" indent="-396000">
              <a:lnSpc>
                <a:spcPct val="100000"/>
              </a:lnSpc>
              <a:spcBef>
                <a:spcPts val="0"/>
              </a:spcBef>
              <a:spcAft>
                <a:spcPts val="1600"/>
              </a:spcAft>
              <a:buClr>
                <a:schemeClr val="tx1"/>
              </a:buClr>
              <a:buSzPct val="100000"/>
              <a:buFont typeface="+mj-lt"/>
              <a:buAutoNum type="arabicPeriod"/>
              <a:defRPr sz="2300" b="1">
                <a:solidFill>
                  <a:schemeClr val="tx1"/>
                </a:solidFill>
              </a:defRPr>
            </a:lvl9pPr>
          </a:lstStyle>
          <a:p>
            <a:pPr lvl="0"/>
            <a:r>
              <a:rPr lang="en-GB" noProof="0" dirty="0"/>
              <a:t>Click to add agenda point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5"/>
            <a:r>
              <a:rPr lang="en-GB" noProof="0" dirty="0"/>
              <a:t>96</a:t>
            </a:r>
          </a:p>
          <a:p>
            <a:pPr lvl="6"/>
            <a:r>
              <a:rPr lang="en-GB" noProof="0" dirty="0"/>
              <a:t>7</a:t>
            </a:r>
          </a:p>
          <a:p>
            <a:pPr lvl="7"/>
            <a:r>
              <a:rPr lang="en-GB" noProof="0" dirty="0"/>
              <a:t>8</a:t>
            </a:r>
          </a:p>
          <a:p>
            <a:pPr lvl="8"/>
            <a:r>
              <a:rPr lang="en-GB" noProof="0" dirty="0"/>
              <a:t>9</a:t>
            </a:r>
          </a:p>
          <a:p>
            <a:pPr lvl="8"/>
            <a:endParaRPr lang="en-GB" noProof="0" dirty="0"/>
          </a:p>
        </p:txBody>
      </p:sp>
    </p:spTree>
    <p:extLst>
      <p:ext uri="{BB962C8B-B14F-4D97-AF65-F5344CB8AC3E}">
        <p14:creationId xmlns:p14="http://schemas.microsoft.com/office/powerpoint/2010/main" val="3666729550"/>
      </p:ext>
    </p:extLst>
  </p:cSld>
  <p:clrMapOvr>
    <a:masterClrMapping/>
  </p:clrMapOvr>
  <p:extLst>
    <p:ext uri="{DCECCB84-F9BA-43D5-87BE-67443E8EF086}">
      <p15:sldGuideLst xmlns:p15="http://schemas.microsoft.com/office/powerpoint/2012/main">
        <p15:guide id="1" orient="horz" pos="232" userDrawn="1">
          <p15:clr>
            <a:srgbClr val="A4A3A4"/>
          </p15:clr>
        </p15:guide>
        <p15:guide id="2" orient="horz" pos="822" userDrawn="1">
          <p15:clr>
            <a:srgbClr val="A4A3A4"/>
          </p15:clr>
        </p15:guide>
        <p15:guide id="4" orient="horz" pos="3657" userDrawn="1">
          <p15:clr>
            <a:srgbClr val="A4A3A4"/>
          </p15:clr>
        </p15:guide>
        <p15:guide id="5" pos="3727" userDrawn="1">
          <p15:clr>
            <a:srgbClr val="A4A3A4"/>
          </p15:clr>
        </p15:guide>
        <p15:guide id="6" pos="3953"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１コラム">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4" y="1376361"/>
            <a:ext cx="11233149"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58599632"/>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２コラム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2"/>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spTree>
    <p:extLst>
      <p:ext uri="{BB962C8B-B14F-4D97-AF65-F5344CB8AC3E}">
        <p14:creationId xmlns:p14="http://schemas.microsoft.com/office/powerpoint/2010/main" val="3616262076"/>
      </p:ext>
    </p:extLst>
  </p:cSld>
  <p:clrMapOvr>
    <a:masterClrMapping/>
  </p:clrMapOvr>
  <p:extLst>
    <p:ext uri="{DCECCB84-F9BA-43D5-87BE-67443E8EF086}">
      <p15:sldGuideLst xmlns:p15="http://schemas.microsoft.com/office/powerpoint/2012/main">
        <p15:guide id="1" pos="3727">
          <p15:clr>
            <a:srgbClr val="A4A3A4"/>
          </p15:clr>
        </p15:guide>
        <p15:guide id="2" pos="3953">
          <p15:clr>
            <a:srgbClr val="A4A3A4"/>
          </p15:clr>
        </p15:guide>
        <p15:guide id="3" orient="horz" pos="3974" userDrawn="1">
          <p15:clr>
            <a:srgbClr val="A4A3A4"/>
          </p15:clr>
        </p15:guide>
        <p15:guide id="4" orient="horz" pos="867">
          <p15:clr>
            <a:srgbClr val="A4A3A4"/>
          </p15:clr>
        </p15:guide>
        <p15:guide id="5" orient="horz" pos="232"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２コラムb">
    <p:spTree>
      <p:nvGrpSpPr>
        <p:cNvPr id="1" name=""/>
        <p:cNvGrpSpPr/>
        <p:nvPr/>
      </p:nvGrpSpPr>
      <p:grpSpPr>
        <a:xfrm>
          <a:off x="0" y="0"/>
          <a:ext cx="0" cy="0"/>
          <a:chOff x="0" y="0"/>
          <a:chExt cx="0" cy="0"/>
        </a:xfrm>
      </p:grpSpPr>
      <p:pic>
        <p:nvPicPr>
          <p:cNvPr id="5" name="Graphic 7">
            <a:extLst>
              <a:ext uri="{FF2B5EF4-FFF2-40B4-BE49-F238E27FC236}">
                <a16:creationId xmlns:a16="http://schemas.microsoft.com/office/drawing/2014/main" id="{08D99CE0-11F9-78C4-9704-5013E4E3E69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505700" y="0"/>
            <a:ext cx="4686300" cy="6858000"/>
          </a:xfrm>
          <a:prstGeom prst="rect">
            <a:avLst/>
          </a:prstGeom>
        </p:spPr>
      </p:pic>
      <p:sp>
        <p:nvSpPr>
          <p:cNvPr id="2" name="Title 1">
            <a:extLst>
              <a:ext uri="{FF2B5EF4-FFF2-40B4-BE49-F238E27FC236}">
                <a16:creationId xmlns:a16="http://schemas.microsoft.com/office/drawing/2014/main" id="{A143B531-D261-13B3-E426-04329113AE08}"/>
              </a:ext>
            </a:extLst>
          </p:cNvPr>
          <p:cNvSpPr>
            <a:spLocks noGrp="1"/>
          </p:cNvSpPr>
          <p:nvPr>
            <p:ph type="title" hasCustomPrompt="1"/>
          </p:nvPr>
        </p:nvSpPr>
        <p:spPr/>
        <p:txBody>
          <a:bodyPr/>
          <a:lstStyle/>
          <a:p>
            <a:r>
              <a:rPr lang="en-US" dirty="0"/>
              <a:t>Click to edit title</a:t>
            </a:r>
            <a:endParaRPr lang="en-GB" dirty="0"/>
          </a:p>
        </p:txBody>
      </p:sp>
      <p:sp>
        <p:nvSpPr>
          <p:cNvPr id="3" name="Content Placeholder 2">
            <a:extLst>
              <a:ext uri="{FF2B5EF4-FFF2-40B4-BE49-F238E27FC236}">
                <a16:creationId xmlns:a16="http://schemas.microsoft.com/office/drawing/2014/main" id="{47592C86-874E-1B04-832F-0B1EBC176EDA}"/>
              </a:ext>
            </a:extLst>
          </p:cNvPr>
          <p:cNvSpPr>
            <a:spLocks noGrp="1"/>
          </p:cNvSpPr>
          <p:nvPr>
            <p:ph sz="half" idx="1" hasCustomPrompt="1"/>
          </p:nvPr>
        </p:nvSpPr>
        <p:spPr>
          <a:xfrm>
            <a:off x="479425" y="1376361"/>
            <a:ext cx="5437188"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AF2BA9DF-15B4-8FDA-276E-91F71B71B7D4}"/>
              </a:ext>
            </a:extLst>
          </p:cNvPr>
          <p:cNvSpPr>
            <a:spLocks noGrp="1"/>
          </p:cNvSpPr>
          <p:nvPr>
            <p:ph sz="half" idx="2" hasCustomPrompt="1"/>
          </p:nvPr>
        </p:nvSpPr>
        <p:spPr>
          <a:xfrm>
            <a:off x="6275387" y="1376361"/>
            <a:ext cx="5437187" cy="4932363"/>
          </a:xfrm>
        </p:spPr>
        <p:txBody>
          <a:bodyPr/>
          <a:lstStyle/>
          <a:p>
            <a:pPr lvl="0"/>
            <a:r>
              <a:rPr lang="en-GB" noProof="0" dirty="0"/>
              <a:t>Level 1 (Mark the text and click TAB for next level, SHIFT+TAB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E4D0608E-F247-698E-C11E-6F24EFFFD70A}"/>
              </a:ext>
            </a:extLst>
          </p:cNvPr>
          <p:cNvSpPr>
            <a:spLocks noGrp="1"/>
          </p:cNvSpPr>
          <p:nvPr>
            <p:ph type="sldNum" sz="quarter" idx="12"/>
          </p:nvPr>
        </p:nvSpPr>
        <p:spPr/>
        <p:txBody>
          <a:bodyPr/>
          <a:lstStyle/>
          <a:p>
            <a:fld id="{D8A28372-6A5A-4399-8FC5-CCF396CD4981}" type="slidenum">
              <a:rPr lang="en-GB" smtClean="0"/>
              <a:t>‹#›</a:t>
            </a:fld>
            <a:endParaRPr lang="en-GB"/>
          </a:p>
        </p:txBody>
      </p:sp>
      <p:pic>
        <p:nvPicPr>
          <p:cNvPr id="9" name="Graphic 8">
            <a:extLst>
              <a:ext uri="{FF2B5EF4-FFF2-40B4-BE49-F238E27FC236}">
                <a16:creationId xmlns:a16="http://schemas.microsoft.com/office/drawing/2014/main" id="{E418FAE0-C72A-0342-C94F-290CD1A0A0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4273" y="356640"/>
            <a:ext cx="1357200" cy="424125"/>
          </a:xfrm>
          <a:prstGeom prst="rect">
            <a:avLst/>
          </a:prstGeom>
        </p:spPr>
      </p:pic>
    </p:spTree>
    <p:extLst>
      <p:ext uri="{BB962C8B-B14F-4D97-AF65-F5344CB8AC3E}">
        <p14:creationId xmlns:p14="http://schemas.microsoft.com/office/powerpoint/2010/main" val="2454761218"/>
      </p:ext>
    </p:extLst>
  </p:cSld>
  <p:clrMapOvr>
    <a:masterClrMapping/>
  </p:clrMapOvr>
  <p:extLst>
    <p:ext uri="{DCECCB84-F9BA-43D5-87BE-67443E8EF086}">
      <p15:sldGuideLst xmlns:p15="http://schemas.microsoft.com/office/powerpoint/2012/main">
        <p15:guide id="1" pos="3727" userDrawn="1">
          <p15:clr>
            <a:srgbClr val="A4A3A4"/>
          </p15:clr>
        </p15:guide>
        <p15:guide id="2" pos="3953" userDrawn="1">
          <p15:clr>
            <a:srgbClr val="A4A3A4"/>
          </p15:clr>
        </p15:guide>
        <p15:guide id="3" orient="horz" pos="3974" userDrawn="1">
          <p15:clr>
            <a:srgbClr val="A4A3A4"/>
          </p15:clr>
        </p15:guide>
        <p15:guide id="4" orient="horz" pos="867" userDrawn="1">
          <p15:clr>
            <a:srgbClr val="A4A3A4"/>
          </p15:clr>
        </p15:guide>
        <p15:guide id="5" orient="horz" pos="232"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6A2220-834C-31CB-AD11-EE1B9A27A65E}"/>
              </a:ext>
            </a:extLst>
          </p:cNvPr>
          <p:cNvSpPr>
            <a:spLocks noGrp="1"/>
          </p:cNvSpPr>
          <p:nvPr>
            <p:ph type="title"/>
          </p:nvPr>
        </p:nvSpPr>
        <p:spPr>
          <a:xfrm>
            <a:off x="479425" y="360000"/>
            <a:ext cx="9507855" cy="793750"/>
          </a:xfrm>
          <a:prstGeom prst="rect">
            <a:avLst/>
          </a:prstGeom>
        </p:spPr>
        <p:txBody>
          <a:bodyPr vert="horz" lIns="0" tIns="0" rIns="0" bIns="0" rtlCol="0" anchor="t" anchorCtr="0">
            <a:noAutofit/>
          </a:bodyPr>
          <a:lstStyle/>
          <a:p>
            <a:r>
              <a:rPr lang="ja-JP" altLang="en-US"/>
              <a:t>マスター タイトルの書式設定</a:t>
            </a:r>
            <a:endParaRPr lang="en-GB" dirty="0"/>
          </a:p>
        </p:txBody>
      </p:sp>
      <p:sp>
        <p:nvSpPr>
          <p:cNvPr id="3" name="Text Placeholder 2">
            <a:extLst>
              <a:ext uri="{FF2B5EF4-FFF2-40B4-BE49-F238E27FC236}">
                <a16:creationId xmlns:a16="http://schemas.microsoft.com/office/drawing/2014/main" id="{07CB69E6-F0CB-286D-29B7-96C297D88405}"/>
              </a:ext>
            </a:extLst>
          </p:cNvPr>
          <p:cNvSpPr>
            <a:spLocks noGrp="1"/>
          </p:cNvSpPr>
          <p:nvPr>
            <p:ph type="body" idx="1"/>
          </p:nvPr>
        </p:nvSpPr>
        <p:spPr>
          <a:xfrm>
            <a:off x="479425" y="1376363"/>
            <a:ext cx="11233150" cy="4800600"/>
          </a:xfrm>
          <a:prstGeom prst="rect">
            <a:avLst/>
          </a:prstGeom>
        </p:spPr>
        <p:txBody>
          <a:bodyPr vert="horz" lIns="0" tIns="0" rIns="0" bIns="0" rtlCol="0" anchor="t" anchorCtr="0">
            <a:noAutofit/>
          </a:bodyPr>
          <a:lstStyle/>
          <a:p>
            <a:pPr lvl="0"/>
            <a:r>
              <a:rPr lang="en-GB" noProof="0" dirty="0"/>
              <a:t>Level 1 (Mark the text and click TAB for next level, SHIFT+TAB to go back in levels)</a:t>
            </a:r>
          </a:p>
          <a:p>
            <a:pPr lvl="1"/>
            <a:r>
              <a:rPr lang="en-GB" noProof="0" dirty="0"/>
              <a:t>Level 2</a:t>
            </a:r>
          </a:p>
          <a:p>
            <a:pPr lvl="2"/>
            <a:r>
              <a:rPr lang="en-GB" noProof="0" dirty="0"/>
              <a:t>Level 3</a:t>
            </a:r>
          </a:p>
          <a:p>
            <a:pPr lvl="3"/>
            <a:r>
              <a:rPr lang="en-GB" noProof="0" dirty="0"/>
              <a:t>Level 4</a:t>
            </a:r>
          </a:p>
          <a:p>
            <a:pPr lvl="4"/>
            <a:r>
              <a:rPr lang="en-GB" noProof="0" dirty="0"/>
              <a:t>Level 5</a:t>
            </a:r>
          </a:p>
          <a:p>
            <a:pPr lvl="5"/>
            <a:r>
              <a:rPr lang="en-GB" noProof="0" dirty="0"/>
              <a:t>Level 6</a:t>
            </a:r>
          </a:p>
          <a:p>
            <a:pPr lvl="6"/>
            <a:r>
              <a:rPr lang="en-GB" noProof="0" dirty="0"/>
              <a:t>Level 7</a:t>
            </a:r>
          </a:p>
          <a:p>
            <a:pPr lvl="7"/>
            <a:r>
              <a:rPr lang="en-GB" noProof="0" dirty="0"/>
              <a:t>Level 8</a:t>
            </a:r>
          </a:p>
          <a:p>
            <a:pPr lvl="8"/>
            <a:r>
              <a:rPr lang="en-GB" noProof="0" dirty="0"/>
              <a:t>Level 9</a:t>
            </a:r>
          </a:p>
        </p:txBody>
      </p:sp>
      <p:sp>
        <p:nvSpPr>
          <p:cNvPr id="4" name="Date Placeholder 3">
            <a:extLst>
              <a:ext uri="{FF2B5EF4-FFF2-40B4-BE49-F238E27FC236}">
                <a16:creationId xmlns:a16="http://schemas.microsoft.com/office/drawing/2014/main" id="{9E6FB6F0-3FCC-01C1-6126-24C531D0A3A8}"/>
              </a:ext>
            </a:extLst>
          </p:cNvPr>
          <p:cNvSpPr>
            <a:spLocks noGrp="1"/>
          </p:cNvSpPr>
          <p:nvPr>
            <p:ph type="dt" sz="half" idx="2"/>
          </p:nvPr>
        </p:nvSpPr>
        <p:spPr>
          <a:xfrm>
            <a:off x="838200" y="706534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5F9D3BD0-38CF-D766-566B-89E011205841}"/>
              </a:ext>
            </a:extLst>
          </p:cNvPr>
          <p:cNvSpPr>
            <a:spLocks noGrp="1"/>
          </p:cNvSpPr>
          <p:nvPr>
            <p:ph type="ftr" sz="quarter" idx="3"/>
          </p:nvPr>
        </p:nvSpPr>
        <p:spPr>
          <a:xfrm>
            <a:off x="4038600" y="706534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F2C5DA-A488-6930-9335-93F1D0216D04}"/>
              </a:ext>
            </a:extLst>
          </p:cNvPr>
          <p:cNvSpPr>
            <a:spLocks noGrp="1"/>
          </p:cNvSpPr>
          <p:nvPr>
            <p:ph type="sldNum" sz="quarter" idx="4"/>
          </p:nvPr>
        </p:nvSpPr>
        <p:spPr>
          <a:xfrm>
            <a:off x="10834618" y="6510664"/>
            <a:ext cx="877957" cy="161649"/>
          </a:xfrm>
          <a:prstGeom prst="rect">
            <a:avLst/>
          </a:prstGeom>
        </p:spPr>
        <p:txBody>
          <a:bodyPr vert="horz" lIns="0" tIns="0" rIns="0" bIns="0" rtlCol="0" anchor="b" anchorCtr="0"/>
          <a:lstStyle>
            <a:lvl1pPr algn="r">
              <a:defRPr sz="700">
                <a:solidFill>
                  <a:schemeClr val="tx1"/>
                </a:solidFill>
              </a:defRPr>
            </a:lvl1pPr>
          </a:lstStyle>
          <a:p>
            <a:fld id="{D8A28372-6A5A-4399-8FC5-CCF396CD4981}" type="slidenum">
              <a:rPr lang="en-GB" smtClean="0"/>
              <a:pPr/>
              <a:t>‹#›</a:t>
            </a:fld>
            <a:endParaRPr lang="en-GB"/>
          </a:p>
        </p:txBody>
      </p:sp>
      <p:sp>
        <p:nvSpPr>
          <p:cNvPr id="7" name="Logo name">
            <a:extLst>
              <a:ext uri="{FF2B5EF4-FFF2-40B4-BE49-F238E27FC236}">
                <a16:creationId xmlns:a16="http://schemas.microsoft.com/office/drawing/2014/main" id="{122119FB-BFB9-C986-FBDE-DE8CB945732B}"/>
              </a:ext>
            </a:extLst>
          </p:cNvPr>
          <p:cNvSpPr txBox="1"/>
          <p:nvPr userDrawn="1"/>
        </p:nvSpPr>
        <p:spPr>
          <a:xfrm>
            <a:off x="503235" y="6486525"/>
            <a:ext cx="2597513" cy="185788"/>
          </a:xfrm>
          <a:prstGeom prst="rect">
            <a:avLst/>
          </a:prstGeom>
          <a:noFill/>
        </p:spPr>
        <p:txBody>
          <a:bodyPr wrap="square" lIns="0" tIns="0" rIns="0" bIns="0" rtlCol="0" anchor="b" anchorCtr="0">
            <a:noAutofit/>
          </a:bodyPr>
          <a:lstStyle/>
          <a:p>
            <a:r>
              <a:rPr lang="en-US" sz="600" dirty="0">
                <a:solidFill>
                  <a:schemeClr val="tx1"/>
                </a:solidFill>
              </a:rPr>
              <a:t>©️ RAKUS Co., Ltd. All Rights Reserved.</a:t>
            </a:r>
            <a:endParaRPr lang="en-GB" sz="600" dirty="0">
              <a:solidFill>
                <a:schemeClr val="tx1"/>
              </a:solidFill>
            </a:endParaRPr>
          </a:p>
        </p:txBody>
      </p:sp>
      <p:pic>
        <p:nvPicPr>
          <p:cNvPr id="8" name="Graphic 7">
            <a:extLst>
              <a:ext uri="{FF2B5EF4-FFF2-40B4-BE49-F238E27FC236}">
                <a16:creationId xmlns:a16="http://schemas.microsoft.com/office/drawing/2014/main" id="{B927681F-9D63-7115-C679-441E62135B8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34273" y="356640"/>
            <a:ext cx="1357200" cy="424125"/>
          </a:xfrm>
          <a:prstGeom prst="rect">
            <a:avLst/>
          </a:prstGeom>
        </p:spPr>
      </p:pic>
    </p:spTree>
    <p:extLst>
      <p:ext uri="{BB962C8B-B14F-4D97-AF65-F5344CB8AC3E}">
        <p14:creationId xmlns:p14="http://schemas.microsoft.com/office/powerpoint/2010/main" val="17233627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1" r:id="rId3"/>
    <p:sldLayoutId id="2147483677" r:id="rId4"/>
    <p:sldLayoutId id="2147483650" r:id="rId5"/>
    <p:sldLayoutId id="2147483663" r:id="rId6"/>
    <p:sldLayoutId id="2147483652" r:id="rId7"/>
    <p:sldLayoutId id="2147483675" r:id="rId8"/>
    <p:sldLayoutId id="2147483664" r:id="rId9"/>
    <p:sldLayoutId id="2147483665" r:id="rId10"/>
    <p:sldLayoutId id="2147483678" r:id="rId11"/>
    <p:sldLayoutId id="2147483679" r:id="rId12"/>
  </p:sldLayoutIdLst>
  <p:hf hdr="0" ftr="0" dt="0"/>
  <p:txStyles>
    <p:titleStyle>
      <a:lvl1pPr algn="l" defTabSz="914400" rtl="0" eaLnBrk="1" latinLnBrk="0" hangingPunct="1">
        <a:lnSpc>
          <a:spcPct val="120000"/>
        </a:lnSpc>
        <a:spcBef>
          <a:spcPct val="0"/>
        </a:spcBef>
        <a:buNone/>
        <a:defRPr kumimoji="1" sz="2300" b="1" kern="1200">
          <a:solidFill>
            <a:schemeClr val="tx2"/>
          </a:solidFill>
          <a:latin typeface="+mj-lt"/>
          <a:ea typeface="+mj-ea"/>
          <a:cs typeface="+mj-cs"/>
        </a:defRPr>
      </a:lvl1pPr>
    </p:titleStyle>
    <p:body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2" userDrawn="1">
          <p15:clr>
            <a:srgbClr val="A4A3A4"/>
          </p15:clr>
        </p15:guide>
        <p15:guide id="3" pos="7378"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8.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8.xml"/><Relationship Id="rId6" Type="http://schemas.openxmlformats.org/officeDocument/2006/relationships/image" Target="../media/image79.jpe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8.xml"/><Relationship Id="rId6" Type="http://schemas.openxmlformats.org/officeDocument/2006/relationships/image" Target="../media/image86.png"/><Relationship Id="rId5" Type="http://schemas.openxmlformats.org/officeDocument/2006/relationships/image" Target="../media/image40.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8.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png"/></Relationships>
</file>

<file path=ppt/slides/_rels/slide4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89.png"/><Relationship Id="rId1" Type="http://schemas.openxmlformats.org/officeDocument/2006/relationships/slideLayout" Target="../slideLayouts/slideLayout8.xml"/><Relationship Id="rId6" Type="http://schemas.openxmlformats.org/officeDocument/2006/relationships/image" Target="../media/image96.png"/><Relationship Id="rId5" Type="http://schemas.openxmlformats.org/officeDocument/2006/relationships/image" Target="../media/image101.jpeg"/><Relationship Id="rId4" Type="http://schemas.openxmlformats.org/officeDocument/2006/relationships/image" Target="../media/image100.png"/></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8.xml"/><Relationship Id="rId4" Type="http://schemas.openxmlformats.org/officeDocument/2006/relationships/image" Target="../media/image104.png"/></Relationships>
</file>

<file path=ppt/slides/_rels/slide5.xml.rels><?xml version="1.0" encoding="UTF-8" standalone="yes"?>
<Relationships xmlns="http://schemas.openxmlformats.org/package/2006/relationships"><Relationship Id="rId2" Type="http://schemas.openxmlformats.org/officeDocument/2006/relationships/hyperlink" Target="https://www.rakurakuseisan.jp/environment/index.php" TargetMode="Externa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8.xml"/><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8.xml"/><Relationship Id="rId4" Type="http://schemas.openxmlformats.org/officeDocument/2006/relationships/image" Target="../media/image1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8.xml"/><Relationship Id="rId4" Type="http://schemas.openxmlformats.org/officeDocument/2006/relationships/image" Target="../media/image115.png"/></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8.xml"/><Relationship Id="rId5" Type="http://schemas.openxmlformats.org/officeDocument/2006/relationships/image" Target="../media/image121.png"/><Relationship Id="rId4" Type="http://schemas.openxmlformats.org/officeDocument/2006/relationships/image" Target="../media/image120.png"/></Relationships>
</file>

<file path=ppt/slides/_rels/slide5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8.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0.png"/></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2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8.xml"/><Relationship Id="rId6" Type="http://schemas.openxmlformats.org/officeDocument/2006/relationships/image" Target="../media/image131.jpeg"/><Relationship Id="rId5" Type="http://schemas.openxmlformats.org/officeDocument/2006/relationships/image" Target="../media/image130.jpeg"/><Relationship Id="rId4" Type="http://schemas.openxmlformats.org/officeDocument/2006/relationships/image" Target="../media/image129.jpeg"/></Relationships>
</file>

<file path=ppt/slides/_rels/slide6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8.xml"/><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8.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8.xml"/><Relationship Id="rId5" Type="http://schemas.openxmlformats.org/officeDocument/2006/relationships/image" Target="../media/image141.png"/><Relationship Id="rId4" Type="http://schemas.openxmlformats.org/officeDocument/2006/relationships/image" Target="../media/image136.png"/></Relationships>
</file>

<file path=ppt/slides/_rels/slide6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8.xml"/><Relationship Id="rId5" Type="http://schemas.openxmlformats.org/officeDocument/2006/relationships/image" Target="../media/image136.png"/><Relationship Id="rId4" Type="http://schemas.openxmlformats.org/officeDocument/2006/relationships/image" Target="../media/image144.png"/></Relationships>
</file>

<file path=ppt/slides/_rels/slide6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8.xml"/><Relationship Id="rId4" Type="http://schemas.openxmlformats.org/officeDocument/2006/relationships/image" Target="../media/image147.png"/></Relationships>
</file>

<file path=ppt/slides/_rels/slide6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8.xml"/><Relationship Id="rId6" Type="http://schemas.openxmlformats.org/officeDocument/2006/relationships/image" Target="../media/image136.png"/><Relationship Id="rId5" Type="http://schemas.openxmlformats.org/officeDocument/2006/relationships/image" Target="../media/image144.png"/><Relationship Id="rId4" Type="http://schemas.openxmlformats.org/officeDocument/2006/relationships/image" Target="../media/image150.png"/></Relationships>
</file>

<file path=ppt/slides/_rels/slide6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8.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 Id="rId9" Type="http://schemas.openxmlformats.org/officeDocument/2006/relationships/image" Target="../media/image147.png"/></Relationships>
</file>

<file path=ppt/slides/_rels/slide7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87.png"/><Relationship Id="rId1" Type="http://schemas.openxmlformats.org/officeDocument/2006/relationships/slideLayout" Target="../slideLayouts/slideLayout8.xml"/><Relationship Id="rId5" Type="http://schemas.openxmlformats.org/officeDocument/2006/relationships/image" Target="../media/image164.png"/><Relationship Id="rId4" Type="http://schemas.openxmlformats.org/officeDocument/2006/relationships/image" Target="../media/image16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65.png"/><Relationship Id="rId1" Type="http://schemas.openxmlformats.org/officeDocument/2006/relationships/slideLayout" Target="../slideLayouts/slideLayout8.xml"/><Relationship Id="rId5" Type="http://schemas.openxmlformats.org/officeDocument/2006/relationships/image" Target="../media/image167.png"/><Relationship Id="rId4" Type="http://schemas.openxmlformats.org/officeDocument/2006/relationships/image" Target="../media/image166.png"/></Relationships>
</file>

<file path=ppt/slides/_rels/slide7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5.png"/><Relationship Id="rId1" Type="http://schemas.openxmlformats.org/officeDocument/2006/relationships/slideLayout" Target="../slideLayouts/slideLayout8.xml"/><Relationship Id="rId4" Type="http://schemas.openxmlformats.org/officeDocument/2006/relationships/image" Target="../media/image167.png"/></Relationships>
</file>

<file path=ppt/slides/_rels/slide7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7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lay.google.com/store/apps/details?id=jp.co.rakus.rakurakuseisan&amp;hl=ja" TargetMode="External"/><Relationship Id="rId2" Type="http://schemas.openxmlformats.org/officeDocument/2006/relationships/hyperlink" Target="https://apps.apple.com/us/app/%E6%A5%BD%E6%A5%BD%E7%B2%BE%E7%AE%97/id1352852886?l=ja&amp;ls=1" TargetMode="Externa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FB0CE-A864-5A77-E66D-99EEF7B6E3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A4DBCF-8C10-D344-A3AC-B2EA5937ED14}"/>
              </a:ext>
            </a:extLst>
          </p:cNvPr>
          <p:cNvSpPr>
            <a:spLocks noGrp="1"/>
          </p:cNvSpPr>
          <p:nvPr>
            <p:ph type="title"/>
          </p:nvPr>
        </p:nvSpPr>
        <p:spPr/>
        <p:txBody>
          <a:bodyPr/>
          <a:lstStyle/>
          <a:p>
            <a:r>
              <a:rPr lang="ja-JP" altLang="en-US" dirty="0"/>
              <a:t>申請者向けマニュアル　作成・修正素材</a:t>
            </a:r>
            <a:endParaRPr kumimoji="1" lang="ja-JP" altLang="en-US" dirty="0"/>
          </a:p>
        </p:txBody>
      </p:sp>
      <p:sp>
        <p:nvSpPr>
          <p:cNvPr id="4" name="スライド番号プレースホルダー 3">
            <a:extLst>
              <a:ext uri="{FF2B5EF4-FFF2-40B4-BE49-F238E27FC236}">
                <a16:creationId xmlns:a16="http://schemas.microsoft.com/office/drawing/2014/main" id="{446BC0A5-4FE4-C988-56CB-8B07436E0FD5}"/>
              </a:ext>
            </a:extLst>
          </p:cNvPr>
          <p:cNvSpPr>
            <a:spLocks noGrp="1"/>
          </p:cNvSpPr>
          <p:nvPr>
            <p:ph type="sldNum" sz="quarter" idx="12"/>
          </p:nvPr>
        </p:nvSpPr>
        <p:spPr/>
        <p:txBody>
          <a:bodyPr/>
          <a:lstStyle/>
          <a:p>
            <a:fld id="{D8A28372-6A5A-4399-8FC5-CCF396CD4981}" type="slidenum">
              <a:rPr lang="en-GB" smtClean="0"/>
              <a:t>1</a:t>
            </a:fld>
            <a:endParaRPr lang="en-GB"/>
          </a:p>
        </p:txBody>
      </p:sp>
      <p:sp>
        <p:nvSpPr>
          <p:cNvPr id="6" name="コンテンツ プレースホルダー 2">
            <a:extLst>
              <a:ext uri="{FF2B5EF4-FFF2-40B4-BE49-F238E27FC236}">
                <a16:creationId xmlns:a16="http://schemas.microsoft.com/office/drawing/2014/main" id="{776990BD-9432-42F3-37B2-0943FFE4A0A7}"/>
              </a:ext>
            </a:extLst>
          </p:cNvPr>
          <p:cNvSpPr txBox="1">
            <a:spLocks/>
          </p:cNvSpPr>
          <p:nvPr/>
        </p:nvSpPr>
        <p:spPr>
          <a:xfrm>
            <a:off x="6494032" y="3348754"/>
            <a:ext cx="1310890" cy="388013"/>
          </a:xfrm>
          <a:prstGeom prst="rect">
            <a:avLst/>
          </a:prstGeom>
        </p:spPr>
        <p:txBody>
          <a:bodyPr vert="horz" lIns="91440" tIns="45720" rIns="91440" bIns="45720" rtlCol="0">
            <a:normAutofit/>
          </a:bodyPr>
          <a:lstStyle>
            <a:lvl1pPr marL="251986" indent="-251986" algn="l" defTabSz="1007943" rtl="0" eaLnBrk="1" latinLnBrk="0" hangingPunct="1">
              <a:lnSpc>
                <a:spcPct val="90000"/>
              </a:lnSpc>
              <a:spcBef>
                <a:spcPts val="1102"/>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1pPr>
            <a:lvl2pPr marL="755957"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2pPr>
            <a:lvl3pPr marL="1259929"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763900"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2267872"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50000"/>
              </a:lnSpc>
              <a:buNone/>
            </a:pPr>
            <a:r>
              <a:rPr lang="ja-JP" altLang="en-US" sz="1100" b="1" dirty="0">
                <a:latin typeface="BIZ UDPゴシック" panose="020B0400000000000000" pitchFamily="50" charset="-128"/>
                <a:ea typeface="BIZ UDPゴシック" panose="020B0400000000000000" pitchFamily="50" charset="-128"/>
              </a:rPr>
              <a:t>強調したい文字</a:t>
            </a:r>
            <a:endParaRPr lang="en-US" altLang="ja-JP" sz="1100" dirty="0">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732A122E-1B40-3205-4C51-CF06AC91388B}"/>
              </a:ext>
            </a:extLst>
          </p:cNvPr>
          <p:cNvSpPr txBox="1">
            <a:spLocks/>
          </p:cNvSpPr>
          <p:nvPr/>
        </p:nvSpPr>
        <p:spPr>
          <a:xfrm>
            <a:off x="7795856" y="3348754"/>
            <a:ext cx="2271422" cy="388013"/>
          </a:xfrm>
          <a:prstGeom prst="rect">
            <a:avLst/>
          </a:prstGeom>
        </p:spPr>
        <p:txBody>
          <a:bodyPr vert="horz" lIns="91440" tIns="45720" rIns="91440" bIns="45720" rtlCol="0">
            <a:normAutofit fontScale="92500"/>
          </a:bodyPr>
          <a:lstStyle>
            <a:lvl1pPr marL="251986" indent="-251986" algn="l" defTabSz="1007943" rtl="0" eaLnBrk="1" latinLnBrk="0" hangingPunct="1">
              <a:lnSpc>
                <a:spcPct val="90000"/>
              </a:lnSpc>
              <a:spcBef>
                <a:spcPts val="1102"/>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1pPr>
            <a:lvl2pPr marL="755957"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2pPr>
            <a:lvl3pPr marL="1259929"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763900"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2267872"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50000"/>
              </a:lnSpc>
              <a:buNone/>
            </a:pPr>
            <a:r>
              <a:rPr lang="ja-JP" altLang="en-US" b="1" dirty="0">
                <a:latin typeface="BIZ UDPゴシック" panose="020B0400000000000000" pitchFamily="50" charset="-128"/>
                <a:ea typeface="BIZ UDPゴシック" panose="020B0400000000000000" pitchFamily="50" charset="-128"/>
              </a:rPr>
              <a:t>強調したい文字強調したい文字</a:t>
            </a:r>
            <a:endParaRPr lang="en-US" altLang="ja-JP" dirty="0">
              <a:latin typeface="BIZ UDPゴシック" panose="020B0400000000000000" pitchFamily="50" charset="-128"/>
              <a:ea typeface="BIZ UDP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B3A7FD01-16B1-9DB1-FFCA-3363ACE87FBB}"/>
              </a:ext>
            </a:extLst>
          </p:cNvPr>
          <p:cNvSpPr>
            <a:spLocks noGrp="1"/>
          </p:cNvSpPr>
          <p:nvPr>
            <p:ph sz="half" idx="1"/>
          </p:nvPr>
        </p:nvSpPr>
        <p:spPr>
          <a:xfrm>
            <a:off x="483858" y="2055710"/>
            <a:ext cx="4246372" cy="4496499"/>
          </a:xfrm>
        </p:spPr>
        <p:txBody>
          <a:bodyPr/>
          <a:lstStyle/>
          <a:p>
            <a:r>
              <a:rPr kumimoji="1" lang="ja-JP" altLang="en-US" b="1" dirty="0">
                <a:solidFill>
                  <a:schemeClr val="tx2"/>
                </a:solidFill>
                <a:latin typeface="BIZ UDPゴシック" panose="020B0400000000000000" pitchFamily="50" charset="-128"/>
                <a:ea typeface="BIZ UDPゴシック" panose="020B0400000000000000" pitchFamily="50" charset="-128"/>
              </a:rPr>
              <a:t>フレーム</a:t>
            </a:r>
            <a:r>
              <a:rPr lang="ja-JP" altLang="en-US" b="1" dirty="0">
                <a:solidFill>
                  <a:schemeClr val="tx2"/>
                </a:solidFill>
                <a:latin typeface="BIZ UDPゴシック" panose="020B0400000000000000" pitchFamily="50" charset="-128"/>
                <a:ea typeface="BIZ UDPゴシック" panose="020B0400000000000000" pitchFamily="50" charset="-128"/>
              </a:rPr>
              <a:t>　</a:t>
            </a:r>
            <a:br>
              <a:rPr lang="en-US" altLang="ja-JP" b="1" dirty="0">
                <a:solidFill>
                  <a:schemeClr val="tx2"/>
                </a:solidFill>
                <a:latin typeface="BIZ UDPゴシック" panose="020B0400000000000000" pitchFamily="50" charset="-128"/>
                <a:ea typeface="BIZ UDPゴシック" panose="020B0400000000000000" pitchFamily="50" charset="-128"/>
              </a:rPr>
            </a:b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番号なし　　　　　　　　　　　　　　　</a:t>
            </a:r>
            <a:r>
              <a:rPr lang="en-US" altLang="ja-JP" sz="1100" dirty="0">
                <a:latin typeface="BIZ UDPゴシック" panose="020B0400000000000000" pitchFamily="50" charset="-128"/>
                <a:ea typeface="BIZ UDPゴシック" panose="020B0400000000000000" pitchFamily="50" charset="-128"/>
              </a:rPr>
              <a:t>2.</a:t>
            </a:r>
            <a:r>
              <a:rPr lang="ja-JP" altLang="en-US" sz="1100" dirty="0">
                <a:latin typeface="BIZ UDPゴシック" panose="020B0400000000000000" pitchFamily="50" charset="-128"/>
                <a:ea typeface="BIZ UDPゴシック" panose="020B0400000000000000" pitchFamily="50" charset="-128"/>
              </a:rPr>
              <a:t>番号あり　　　　　　　　　　　　　　 </a:t>
            </a:r>
            <a:br>
              <a:rPr lang="en-US" altLang="ja-JP" sz="1100" dirty="0">
                <a:latin typeface="BIZ UDPゴシック" panose="020B0400000000000000" pitchFamily="50" charset="-128"/>
                <a:ea typeface="BIZ UDPゴシック" panose="020B0400000000000000" pitchFamily="50" charset="-128"/>
              </a:rPr>
            </a:b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pPr marL="0" indent="0">
              <a:buNone/>
            </a:pP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破線</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b="1" dirty="0">
                <a:solidFill>
                  <a:schemeClr val="tx2"/>
                </a:solidFill>
                <a:latin typeface="BIZ UDPゴシック" panose="020B0400000000000000" pitchFamily="50" charset="-128"/>
                <a:ea typeface="BIZ UDPゴシック" panose="020B0400000000000000" pitchFamily="50" charset="-128"/>
              </a:rPr>
              <a:t>見出し</a:t>
            </a:r>
            <a:endParaRPr lang="en-US" altLang="ja-JP" b="1" dirty="0">
              <a:solidFill>
                <a:schemeClr val="tx2"/>
              </a:solidFill>
              <a:latin typeface="BIZ UDPゴシック" panose="020B0400000000000000" pitchFamily="50" charset="-128"/>
              <a:ea typeface="BIZ UDPゴシック" panose="020B0400000000000000" pitchFamily="50" charset="-128"/>
            </a:endParaRPr>
          </a:p>
          <a:p>
            <a:pPr marL="0" indent="0">
              <a:buNone/>
            </a:pPr>
            <a:br>
              <a:rPr lang="en-US" altLang="ja-JP" b="1" dirty="0">
                <a:solidFill>
                  <a:schemeClr val="tx2"/>
                </a:solidFill>
                <a:latin typeface="BIZ UDPゴシック" panose="020B0400000000000000" pitchFamily="50" charset="-128"/>
                <a:ea typeface="BIZ UDPゴシック" panose="020B0400000000000000" pitchFamily="50" charset="-128"/>
              </a:rPr>
            </a:br>
            <a:endParaRPr lang="en-US" altLang="ja-JP" b="1" dirty="0">
              <a:solidFill>
                <a:schemeClr val="tx2"/>
              </a:solidFill>
              <a:latin typeface="BIZ UDPゴシック" panose="020B0400000000000000" pitchFamily="50" charset="-128"/>
              <a:ea typeface="BIZ UDPゴシック" panose="020B0400000000000000" pitchFamily="50" charset="-128"/>
            </a:endParaRPr>
          </a:p>
          <a:p>
            <a:endParaRPr kumimoji="1" lang="en-US" altLang="ja-JP" sz="1400" b="1" dirty="0">
              <a:solidFill>
                <a:schemeClr val="tx2"/>
              </a:solidFill>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pPr marL="0" indent="0">
              <a:buNone/>
            </a:pPr>
            <a:br>
              <a:rPr lang="en-US" altLang="ja-JP" b="1" dirty="0">
                <a:solidFill>
                  <a:schemeClr val="tx2"/>
                </a:solidFill>
                <a:latin typeface="BIZ UDPゴシック" panose="020B0400000000000000" pitchFamily="50" charset="-128"/>
                <a:ea typeface="BIZ UDPゴシック" panose="020B0400000000000000" pitchFamily="50" charset="-128"/>
              </a:rPr>
            </a:br>
            <a:endParaRPr kumimoji="1" lang="en-US" altLang="ja-JP" sz="1100"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lang="en-US" altLang="ja-JP" b="1" dirty="0">
              <a:solidFill>
                <a:schemeClr val="tx2"/>
              </a:solidFill>
              <a:latin typeface="BIZ UDPゴシック" panose="020B0400000000000000" pitchFamily="50" charset="-128"/>
              <a:ea typeface="BIZ UDPゴシック" panose="020B0400000000000000" pitchFamily="50" charset="-128"/>
            </a:endParaRPr>
          </a:p>
          <a:p>
            <a:pPr marL="0" indent="0">
              <a:buNone/>
            </a:pPr>
            <a:br>
              <a:rPr lang="en-US" altLang="ja-JP" b="1" dirty="0">
                <a:solidFill>
                  <a:schemeClr val="tx2"/>
                </a:solidFill>
                <a:latin typeface="BIZ UDPゴシック" panose="020B0400000000000000" pitchFamily="50" charset="-128"/>
                <a:ea typeface="BIZ UDPゴシック" panose="020B0400000000000000" pitchFamily="50" charset="-128"/>
              </a:rPr>
            </a:br>
            <a:endParaRPr kumimoji="1"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2539BCE1-CE2D-6F67-33CB-001F667319C8}"/>
              </a:ext>
            </a:extLst>
          </p:cNvPr>
          <p:cNvSpPr/>
          <p:nvPr/>
        </p:nvSpPr>
        <p:spPr>
          <a:xfrm>
            <a:off x="483858" y="1397663"/>
            <a:ext cx="8425657" cy="53979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r>
              <a:rPr lang="ja-JP" altLang="en-US" sz="1400" b="1" dirty="0">
                <a:solidFill>
                  <a:schemeClr val="tx1"/>
                </a:solidFill>
              </a:rPr>
              <a:t>　配布時にはこのページを削除してから、配布してください。</a:t>
            </a:r>
          </a:p>
        </p:txBody>
      </p:sp>
      <p:sp>
        <p:nvSpPr>
          <p:cNvPr id="11" name="コンテンツ プレースホルダー 2">
            <a:extLst>
              <a:ext uri="{FF2B5EF4-FFF2-40B4-BE49-F238E27FC236}">
                <a16:creationId xmlns:a16="http://schemas.microsoft.com/office/drawing/2014/main" id="{7781A50D-8532-E678-3674-367B51F7CAF1}"/>
              </a:ext>
            </a:extLst>
          </p:cNvPr>
          <p:cNvSpPr txBox="1">
            <a:spLocks/>
          </p:cNvSpPr>
          <p:nvPr/>
        </p:nvSpPr>
        <p:spPr>
          <a:xfrm>
            <a:off x="793292" y="5072613"/>
            <a:ext cx="3911609" cy="1179225"/>
          </a:xfrm>
          <a:prstGeom prst="rect">
            <a:avLst/>
          </a:prstGeom>
        </p:spPr>
        <p:txBody>
          <a:bodyPr vert="horz" lIns="91440" tIns="45720" rIns="91440" bIns="45720" rtlCol="0">
            <a:normAutofit lnSpcReduction="10000"/>
          </a:bodyPr>
          <a:lstStyle>
            <a:lvl1pPr marL="251986" indent="-251986" algn="l" defTabSz="1007943" rtl="0" eaLnBrk="1" latinLnBrk="0" hangingPunct="1">
              <a:lnSpc>
                <a:spcPct val="90000"/>
              </a:lnSpc>
              <a:spcBef>
                <a:spcPts val="1102"/>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1pPr>
            <a:lvl2pPr marL="755957"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2pPr>
            <a:lvl3pPr marL="1259929"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763900"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2267872" indent="-251986" algn="l" defTabSz="1007943" rtl="0" eaLnBrk="1" latinLnBrk="0" hangingPunct="1">
              <a:lnSpc>
                <a:spcPct val="90000"/>
              </a:lnSpc>
              <a:spcBef>
                <a:spcPts val="551"/>
              </a:spcBef>
              <a:buClr>
                <a:srgbClr val="117EC7"/>
              </a:buClr>
              <a:buFont typeface="Arial" panose="020B0604020202020204" pitchFamily="34"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0" indent="0">
              <a:lnSpc>
                <a:spcPct val="150000"/>
              </a:lnSpc>
              <a:buNone/>
            </a:pPr>
            <a:r>
              <a:rPr lang="ja-JP" altLang="en-US" sz="1100" b="1" dirty="0">
                <a:latin typeface="BIZ UDPゴシック" panose="020B0400000000000000" pitchFamily="50" charset="-128"/>
                <a:ea typeface="BIZ UDPゴシック" panose="020B0400000000000000" pitchFamily="50" charset="-128"/>
              </a:rPr>
              <a:t>① タイトル</a:t>
            </a:r>
            <a:br>
              <a:rPr lang="en-US" altLang="ja-JP" sz="1100" b="1" dirty="0">
                <a:latin typeface="BIZ UDPゴシック" panose="020B0400000000000000" pitchFamily="50" charset="-128"/>
                <a:ea typeface="BIZ UDPゴシック" panose="020B0400000000000000" pitchFamily="50" charset="-128"/>
              </a:rPr>
            </a:br>
            <a:r>
              <a:rPr lang="ja-JP" altLang="en-US" sz="1100" b="1" dirty="0">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説明文説明文説明文説明文説明文説明文説明文</a:t>
            </a:r>
            <a:endParaRPr lang="en-US" altLang="ja-JP" sz="11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100" b="1" dirty="0">
                <a:latin typeface="BIZ UDPゴシック" panose="020B0400000000000000" pitchFamily="50" charset="-128"/>
                <a:ea typeface="BIZ UDPゴシック" panose="020B0400000000000000" pitchFamily="50" charset="-128"/>
              </a:rPr>
              <a:t>② タイトル</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説明文説明文説明文説明文説明文説明文説明文</a:t>
            </a:r>
            <a:endParaRPr lang="en-US" altLang="ja-JP" sz="11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29031612-3949-66E8-51CB-660C6F1D74E6}"/>
              </a:ext>
            </a:extLst>
          </p:cNvPr>
          <p:cNvSpPr txBox="1"/>
          <p:nvPr/>
        </p:nvSpPr>
        <p:spPr>
          <a:xfrm>
            <a:off x="878889" y="4709757"/>
            <a:ext cx="3697163" cy="292388"/>
          </a:xfrm>
          <a:prstGeom prst="rect">
            <a:avLst/>
          </a:prstGeom>
          <a:noFill/>
        </p:spPr>
        <p:txBody>
          <a:bodyPr wrap="square">
            <a:spAutoFit/>
          </a:bodyPr>
          <a:lstStyle/>
          <a:p>
            <a:r>
              <a:rPr lang="ja-JP" altLang="en-US" sz="1300" b="1" dirty="0">
                <a:solidFill>
                  <a:schemeClr val="tx2"/>
                </a:solidFill>
                <a:latin typeface="BIZ UDPゴシック" panose="020B0400000000000000" pitchFamily="50" charset="-128"/>
                <a:ea typeface="BIZ UDPゴシック" panose="020B0400000000000000" pitchFamily="50" charset="-128"/>
              </a:rPr>
              <a:t>見出し文字　</a:t>
            </a:r>
            <a:endParaRPr lang="ja-JP" altLang="en-US" sz="1300" dirty="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C0536A02-2FCE-5E8A-84F3-1DEB77626CC1}"/>
              </a:ext>
            </a:extLst>
          </p:cNvPr>
          <p:cNvSpPr/>
          <p:nvPr/>
        </p:nvSpPr>
        <p:spPr>
          <a:xfrm>
            <a:off x="793293" y="2622467"/>
            <a:ext cx="1575019" cy="4265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26" dirty="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F2FBDD5-6238-763E-9529-767810D29EFE}"/>
              </a:ext>
            </a:extLst>
          </p:cNvPr>
          <p:cNvSpPr/>
          <p:nvPr/>
        </p:nvSpPr>
        <p:spPr>
          <a:xfrm>
            <a:off x="2833934" y="2622467"/>
            <a:ext cx="1575019" cy="4265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ea typeface="Meiryo UI" panose="020B0604030504040204" pitchFamily="50" charset="-128"/>
              </a:rPr>
              <a:t>①</a:t>
            </a:r>
          </a:p>
        </p:txBody>
      </p:sp>
      <p:sp>
        <p:nvSpPr>
          <p:cNvPr id="26" name="正方形/長方形 25">
            <a:extLst>
              <a:ext uri="{FF2B5EF4-FFF2-40B4-BE49-F238E27FC236}">
                <a16:creationId xmlns:a16="http://schemas.microsoft.com/office/drawing/2014/main" id="{5F9F086C-0498-B9AA-7D22-B6792E98DA87}"/>
              </a:ext>
            </a:extLst>
          </p:cNvPr>
          <p:cNvSpPr/>
          <p:nvPr/>
        </p:nvSpPr>
        <p:spPr>
          <a:xfrm>
            <a:off x="793293" y="3536975"/>
            <a:ext cx="1575019" cy="426559"/>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00" dirty="0">
              <a:solidFill>
                <a:schemeClr val="tx1"/>
              </a:solidFill>
              <a:ea typeface="Meiryo UI" panose="020B0604030504040204" pitchFamily="50" charset="-128"/>
            </a:endParaRPr>
          </a:p>
        </p:txBody>
      </p:sp>
      <p:sp>
        <p:nvSpPr>
          <p:cNvPr id="27" name="コンテンツ プレースホルダー 2">
            <a:extLst>
              <a:ext uri="{FF2B5EF4-FFF2-40B4-BE49-F238E27FC236}">
                <a16:creationId xmlns:a16="http://schemas.microsoft.com/office/drawing/2014/main" id="{2F1D6E6D-08D5-7C73-6675-E3FCD7BBF723}"/>
              </a:ext>
            </a:extLst>
          </p:cNvPr>
          <p:cNvSpPr txBox="1">
            <a:spLocks/>
          </p:cNvSpPr>
          <p:nvPr/>
        </p:nvSpPr>
        <p:spPr>
          <a:xfrm>
            <a:off x="6293538" y="2055710"/>
            <a:ext cx="4231471" cy="449649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en-US" altLang="ja-JP" b="1" dirty="0">
                <a:solidFill>
                  <a:schemeClr val="tx2"/>
                </a:solidFill>
                <a:latin typeface="BIZ UDPゴシック" panose="020B0400000000000000" pitchFamily="50" charset="-128"/>
                <a:ea typeface="BIZ UDPゴシック" panose="020B0400000000000000" pitchFamily="50" charset="-128"/>
              </a:rPr>
              <a:t>URL</a:t>
            </a:r>
            <a:r>
              <a:rPr lang="ja-JP" altLang="en-US" b="1" dirty="0">
                <a:solidFill>
                  <a:schemeClr val="tx2"/>
                </a:solidFill>
                <a:latin typeface="BIZ UDPゴシック" panose="020B0400000000000000" pitchFamily="50" charset="-128"/>
                <a:ea typeface="BIZ UDPゴシック" panose="020B0400000000000000" pitchFamily="50" charset="-128"/>
              </a:rPr>
              <a:t>　</a:t>
            </a:r>
            <a:br>
              <a:rPr lang="en-US" altLang="ja-JP" b="1" dirty="0">
                <a:solidFill>
                  <a:schemeClr val="tx2"/>
                </a:solidFill>
                <a:latin typeface="BIZ UDPゴシック" panose="020B0400000000000000" pitchFamily="50" charset="-128"/>
                <a:ea typeface="BIZ UDPゴシック" panose="020B0400000000000000" pitchFamily="50" charset="-128"/>
              </a:rPr>
            </a:br>
            <a:endParaRPr lang="en-US" altLang="ja-JP" sz="11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b="1" dirty="0">
              <a:solidFill>
                <a:schemeClr val="tx2"/>
              </a:solidFill>
              <a:latin typeface="BIZ UDPゴシック" panose="020B0400000000000000" pitchFamily="50" charset="-128"/>
              <a:ea typeface="BIZ UDPゴシック" panose="020B0400000000000000" pitchFamily="50" charset="-128"/>
            </a:endParaRPr>
          </a:p>
          <a:p>
            <a:r>
              <a:rPr lang="ja-JP" altLang="en-US" b="1" dirty="0">
                <a:solidFill>
                  <a:schemeClr val="tx2"/>
                </a:solidFill>
                <a:latin typeface="BIZ UDPゴシック" panose="020B0400000000000000" pitchFamily="50" charset="-128"/>
                <a:ea typeface="BIZ UDPゴシック" panose="020B0400000000000000" pitchFamily="50" charset="-128"/>
              </a:rPr>
              <a:t>強調文字</a:t>
            </a:r>
            <a:br>
              <a:rPr lang="en-US" altLang="ja-JP" b="1" dirty="0">
                <a:solidFill>
                  <a:schemeClr val="tx2"/>
                </a:solidFill>
                <a:latin typeface="BIZ UDPゴシック" panose="020B0400000000000000" pitchFamily="50" charset="-128"/>
                <a:ea typeface="BIZ UDPゴシック" panose="020B0400000000000000" pitchFamily="50" charset="-128"/>
              </a:rPr>
            </a:br>
            <a:endParaRPr lang="ja-JP" altLang="en-US" b="1" dirty="0">
              <a:solidFill>
                <a:schemeClr val="tx2"/>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A5B45B00-DECB-5188-C6D9-3BA1B8A379CE}"/>
              </a:ext>
            </a:extLst>
          </p:cNvPr>
          <p:cNvSpPr/>
          <p:nvPr/>
        </p:nvSpPr>
        <p:spPr>
          <a:xfrm>
            <a:off x="6588759" y="3614806"/>
            <a:ext cx="939131"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9" name="正方形/長方形 28">
            <a:extLst>
              <a:ext uri="{FF2B5EF4-FFF2-40B4-BE49-F238E27FC236}">
                <a16:creationId xmlns:a16="http://schemas.microsoft.com/office/drawing/2014/main" id="{101D1055-DE63-9E6D-485E-80D08B1E87F8}"/>
              </a:ext>
            </a:extLst>
          </p:cNvPr>
          <p:cNvSpPr/>
          <p:nvPr/>
        </p:nvSpPr>
        <p:spPr>
          <a:xfrm>
            <a:off x="7880000" y="3605928"/>
            <a:ext cx="1934561"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0" name="テキスト ボックス 29">
            <a:extLst>
              <a:ext uri="{FF2B5EF4-FFF2-40B4-BE49-F238E27FC236}">
                <a16:creationId xmlns:a16="http://schemas.microsoft.com/office/drawing/2014/main" id="{7A9C0384-D25D-96CF-486B-691411DCC342}"/>
              </a:ext>
            </a:extLst>
          </p:cNvPr>
          <p:cNvSpPr txBox="1"/>
          <p:nvPr/>
        </p:nvSpPr>
        <p:spPr>
          <a:xfrm>
            <a:off x="6278972" y="2316549"/>
            <a:ext cx="4247229" cy="257122"/>
          </a:xfrm>
          <a:prstGeom prst="rect">
            <a:avLst/>
          </a:prstGeom>
          <a:noFill/>
        </p:spPr>
        <p:txBody>
          <a:bodyPr wrap="square">
            <a:spAutoFit/>
          </a:bodyPr>
          <a:lstStyle/>
          <a:p>
            <a:pPr marL="0" marR="0" lvl="0" indent="0" algn="l" rtl="0">
              <a:lnSpc>
                <a:spcPct val="120000"/>
              </a:lnSpc>
              <a:spcBef>
                <a:spcPts val="0"/>
              </a:spcBef>
              <a:spcAft>
                <a:spcPts val="0"/>
              </a:spcAft>
              <a:buClr>
                <a:srgbClr val="000000"/>
              </a:buClr>
              <a:buSzPts val="1050"/>
              <a:buFont typeface="Arial"/>
              <a:buNone/>
            </a:pPr>
            <a:r>
              <a:rPr lang="en-US" altLang="ja-JP" sz="1050" dirty="0">
                <a:latin typeface="BIZ UDPゴシック" panose="020B0400000000000000" pitchFamily="50" charset="-128"/>
                <a:ea typeface="BIZ UDPゴシック" panose="020B0400000000000000" pitchFamily="50" charset="-128"/>
              </a:rPr>
              <a:t>https://○○○○○.rakurakuseisan.jp/●●●●●●</a:t>
            </a:r>
            <a:r>
              <a:rPr lang="en-US" altLang="ja-JP" sz="1050" b="1" dirty="0">
                <a:solidFill>
                  <a:schemeClr val="tx2"/>
                </a:solidFill>
                <a:latin typeface="BIZ UDPゴシック" panose="020B0400000000000000" pitchFamily="50" charset="-128"/>
                <a:ea typeface="BIZ UDPゴシック" panose="020B0400000000000000" pitchFamily="50" charset="-128"/>
              </a:rPr>
              <a:t>a</a:t>
            </a:r>
            <a:r>
              <a:rPr lang="en-US" altLang="ja-JP" sz="1050" dirty="0">
                <a:latin typeface="BIZ UDPゴシック" panose="020B0400000000000000" pitchFamily="50" charset="-128"/>
                <a:ea typeface="BIZ UDPゴシック" panose="020B0400000000000000" pitchFamily="50" charset="-128"/>
              </a:rPr>
              <a:t>/</a:t>
            </a:r>
            <a:endParaRPr lang="en-US" altLang="ja-JP" sz="1050" b="0" i="0" u="sng" strike="noStrike" cap="none" dirty="0">
              <a:solidFill>
                <a:schemeClr val="tx2"/>
              </a:solidFill>
              <a:latin typeface="BIZ UDPゴシック" panose="020B0400000000000000" pitchFamily="50" charset="-128"/>
              <a:ea typeface="BIZ UDPゴシック" panose="020B0400000000000000" pitchFamily="50" charset="-128"/>
              <a:cs typeface="Meiryo"/>
              <a:sym typeface="Meiryo"/>
            </a:endParaRPr>
          </a:p>
        </p:txBody>
      </p:sp>
    </p:spTree>
    <p:extLst>
      <p:ext uri="{BB962C8B-B14F-4D97-AF65-F5344CB8AC3E}">
        <p14:creationId xmlns:p14="http://schemas.microsoft.com/office/powerpoint/2010/main" val="304212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E8126-6B14-F646-43FA-0E4BD05D0B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8873F6-4E8E-E20D-38AA-292B65DF9A5F}"/>
              </a:ext>
            </a:extLst>
          </p:cNvPr>
          <p:cNvSpPr>
            <a:spLocks noGrp="1"/>
          </p:cNvSpPr>
          <p:nvPr>
            <p:ph type="title"/>
          </p:nvPr>
        </p:nvSpPr>
        <p:spPr/>
        <p:txBody>
          <a:bodyPr/>
          <a:lstStyle/>
          <a:p>
            <a:r>
              <a:rPr lang="en-US" altLang="ja-JP" dirty="0"/>
              <a:t>2-4.</a:t>
            </a:r>
            <a:r>
              <a:rPr lang="ja-JP" altLang="en-US" dirty="0"/>
              <a:t> スマートフォンアプリ</a:t>
            </a:r>
            <a:r>
              <a:rPr lang="en-US" altLang="ja-JP" dirty="0"/>
              <a:t>:QR</a:t>
            </a:r>
            <a:r>
              <a:rPr lang="ja-JP" altLang="en-US" dirty="0"/>
              <a:t>コードによる「楽楽精算」</a:t>
            </a:r>
            <a:r>
              <a:rPr lang="en-US" altLang="ja-JP" dirty="0"/>
              <a:t>URL</a:t>
            </a:r>
            <a:r>
              <a:rPr lang="ja-JP" altLang="en-US" dirty="0"/>
              <a:t>の入力方法</a:t>
            </a:r>
            <a:endParaRPr kumimoji="1" lang="ja-JP" altLang="en-US" dirty="0"/>
          </a:p>
        </p:txBody>
      </p:sp>
      <p:sp>
        <p:nvSpPr>
          <p:cNvPr id="16" name="スライド番号プレースホルダー 15">
            <a:extLst>
              <a:ext uri="{FF2B5EF4-FFF2-40B4-BE49-F238E27FC236}">
                <a16:creationId xmlns:a16="http://schemas.microsoft.com/office/drawing/2014/main" id="{7DAC86F2-FFE4-9F7F-F089-7C878076E3FE}"/>
              </a:ext>
            </a:extLst>
          </p:cNvPr>
          <p:cNvSpPr>
            <a:spLocks noGrp="1"/>
          </p:cNvSpPr>
          <p:nvPr>
            <p:ph type="sldNum" sz="quarter" idx="12"/>
          </p:nvPr>
        </p:nvSpPr>
        <p:spPr/>
        <p:txBody>
          <a:bodyPr/>
          <a:lstStyle/>
          <a:p>
            <a:fld id="{D8A28372-6A5A-4399-8FC5-CCF396CD4981}" type="slidenum">
              <a:rPr lang="en-GB" smtClean="0"/>
              <a:t>10</a:t>
            </a:fld>
            <a:endParaRPr lang="en-GB"/>
          </a:p>
        </p:txBody>
      </p:sp>
      <p:sp>
        <p:nvSpPr>
          <p:cNvPr id="3" name="コンテンツ プレースホルダー 6">
            <a:extLst>
              <a:ext uri="{FF2B5EF4-FFF2-40B4-BE49-F238E27FC236}">
                <a16:creationId xmlns:a16="http://schemas.microsoft.com/office/drawing/2014/main" id="{9158491C-5D23-B198-439A-B35D7DC7DA91}"/>
              </a:ext>
            </a:extLst>
          </p:cNvPr>
          <p:cNvSpPr>
            <a:spLocks noGrp="1"/>
          </p:cNvSpPr>
          <p:nvPr>
            <p:ph sz="half" idx="1"/>
          </p:nvPr>
        </p:nvSpPr>
        <p:spPr>
          <a:xfrm>
            <a:off x="483858" y="1393118"/>
            <a:ext cx="8424862" cy="496537"/>
          </a:xfrm>
        </p:spPr>
        <p:txBody>
          <a:bodyPr/>
          <a:lstStyle/>
          <a:p>
            <a:pPr marL="0" indent="0">
              <a:lnSpc>
                <a:spcPct val="150000"/>
              </a:lnSpc>
              <a:buNone/>
            </a:pPr>
            <a:r>
              <a:rPr lang="en-US" altLang="ja-JP" sz="1100" dirty="0"/>
              <a:t>QR</a:t>
            </a:r>
            <a:r>
              <a:rPr lang="ja-JP" altLang="en-US" sz="1100" dirty="0"/>
              <a:t>コードを利用することで、アプリログイン時の</a:t>
            </a:r>
            <a:r>
              <a:rPr lang="en-US" altLang="ja-JP" sz="1100" dirty="0"/>
              <a:t>URL</a:t>
            </a:r>
            <a:r>
              <a:rPr lang="ja-JP" altLang="en-US" sz="1100" dirty="0"/>
              <a:t>設定画面へ「楽楽精算」の</a:t>
            </a:r>
            <a:r>
              <a:rPr lang="en-US" altLang="ja-JP" sz="1100" dirty="0"/>
              <a:t>URL</a:t>
            </a:r>
            <a:r>
              <a:rPr lang="ja-JP" altLang="en-US" sz="1100" dirty="0"/>
              <a:t>を自動で入力できます。</a:t>
            </a:r>
            <a:br>
              <a:rPr lang="en-US" altLang="ja-JP" sz="1100" dirty="0"/>
            </a:br>
            <a:r>
              <a:rPr lang="en-US" altLang="ja-JP" sz="900" dirty="0"/>
              <a:t>※QR</a:t>
            </a:r>
            <a:r>
              <a:rPr lang="ja-JP" altLang="en-US" sz="900" dirty="0"/>
              <a:t>コードは管理者のみダウンロードできます。管理者より配布された以下</a:t>
            </a:r>
            <a:r>
              <a:rPr lang="en-US" altLang="ja-JP" sz="900" dirty="0"/>
              <a:t>QR</a:t>
            </a:r>
            <a:r>
              <a:rPr lang="ja-JP" altLang="en-US" sz="900" dirty="0"/>
              <a:t>コードを読み取ってください。</a:t>
            </a:r>
            <a:endParaRPr lang="ja-JP" altLang="en-US" sz="1100" dirty="0"/>
          </a:p>
          <a:p>
            <a:pPr>
              <a:lnSpc>
                <a:spcPct val="150000"/>
              </a:lnSpc>
            </a:pPr>
            <a:endParaRPr lang="ja-JP" altLang="en-US" sz="1100" dirty="0"/>
          </a:p>
        </p:txBody>
      </p:sp>
      <p:grpSp>
        <p:nvGrpSpPr>
          <p:cNvPr id="4" name="グループ化 3">
            <a:extLst>
              <a:ext uri="{FF2B5EF4-FFF2-40B4-BE49-F238E27FC236}">
                <a16:creationId xmlns:a16="http://schemas.microsoft.com/office/drawing/2014/main" id="{EF642883-7B8B-E66B-EF83-BF6CB728B900}"/>
              </a:ext>
            </a:extLst>
          </p:cNvPr>
          <p:cNvGrpSpPr/>
          <p:nvPr/>
        </p:nvGrpSpPr>
        <p:grpSpPr>
          <a:xfrm>
            <a:off x="7476206" y="2387447"/>
            <a:ext cx="3024042" cy="3585060"/>
            <a:chOff x="574765" y="2134043"/>
            <a:chExt cx="2880000" cy="3585060"/>
          </a:xfrm>
        </p:grpSpPr>
        <p:sp>
          <p:nvSpPr>
            <p:cNvPr id="5" name="正方形/長方形 4">
              <a:extLst>
                <a:ext uri="{FF2B5EF4-FFF2-40B4-BE49-F238E27FC236}">
                  <a16:creationId xmlns:a16="http://schemas.microsoft.com/office/drawing/2014/main" id="{C2FF5A4A-118E-D594-A09E-2F99F4F07F5B}"/>
                </a:ext>
              </a:extLst>
            </p:cNvPr>
            <p:cNvSpPr/>
            <p:nvPr/>
          </p:nvSpPr>
          <p:spPr>
            <a:xfrm>
              <a:off x="574765" y="2839103"/>
              <a:ext cx="2880000" cy="2880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nSpc>
                  <a:spcPct val="150000"/>
                </a:lnSpc>
              </a:pPr>
              <a:endParaRPr lang="en-US" altLang="ja-JP" sz="1050" dirty="0">
                <a:solidFill>
                  <a:schemeClr val="tx1"/>
                </a:solidFill>
              </a:endParaRPr>
            </a:p>
          </p:txBody>
        </p:sp>
        <p:sp>
          <p:nvSpPr>
            <p:cNvPr id="6" name="正方形/長方形 5">
              <a:extLst>
                <a:ext uri="{FF2B5EF4-FFF2-40B4-BE49-F238E27FC236}">
                  <a16:creationId xmlns:a16="http://schemas.microsoft.com/office/drawing/2014/main" id="{9BAA1034-8F74-4BD1-F8C9-901DC60AE729}"/>
                </a:ext>
              </a:extLst>
            </p:cNvPr>
            <p:cNvSpPr/>
            <p:nvPr/>
          </p:nvSpPr>
          <p:spPr>
            <a:xfrm>
              <a:off x="574765" y="2134043"/>
              <a:ext cx="2880000" cy="70506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a:lnSpc>
                  <a:spcPct val="150000"/>
                </a:lnSpc>
              </a:pPr>
              <a:r>
                <a:rPr lang="ja-JP" altLang="en-US" sz="1200" b="1" dirty="0">
                  <a:solidFill>
                    <a:schemeClr val="tx1"/>
                  </a:solidFill>
                </a:rPr>
                <a:t>「楽楽精算」アプリ用　</a:t>
              </a:r>
              <a:r>
                <a:rPr lang="en-US" altLang="ja-JP" sz="1200" b="1" dirty="0">
                  <a:solidFill>
                    <a:schemeClr val="tx1"/>
                  </a:solidFill>
                </a:rPr>
                <a:t>QR</a:t>
              </a:r>
              <a:r>
                <a:rPr lang="ja-JP" altLang="en-US" sz="1200" b="1" dirty="0">
                  <a:solidFill>
                    <a:schemeClr val="tx1"/>
                  </a:solidFill>
                </a:rPr>
                <a:t>コード</a:t>
              </a:r>
              <a:endParaRPr lang="en-US" altLang="ja-JP" sz="1200" b="1" dirty="0">
                <a:solidFill>
                  <a:schemeClr val="tx1"/>
                </a:solidFill>
              </a:endParaRPr>
            </a:p>
            <a:p>
              <a:pPr>
                <a:lnSpc>
                  <a:spcPct val="150000"/>
                </a:lnSpc>
              </a:pPr>
              <a:r>
                <a:rPr lang="ja-JP" altLang="en-US" sz="1050" dirty="0">
                  <a:solidFill>
                    <a:schemeClr val="tx1"/>
                  </a:solidFill>
                </a:rPr>
                <a:t>スマートフォンのカメラで読み取ってください。</a:t>
              </a:r>
              <a:endParaRPr lang="en-US" altLang="ja-JP" sz="1050" dirty="0">
                <a:solidFill>
                  <a:schemeClr val="tx1"/>
                </a:solidFill>
              </a:endParaRPr>
            </a:p>
          </p:txBody>
        </p:sp>
      </p:grpSp>
      <p:grpSp>
        <p:nvGrpSpPr>
          <p:cNvPr id="7" name="グループ化 6">
            <a:extLst>
              <a:ext uri="{FF2B5EF4-FFF2-40B4-BE49-F238E27FC236}">
                <a16:creationId xmlns:a16="http://schemas.microsoft.com/office/drawing/2014/main" id="{6731D258-957A-A41F-0A32-3229ECBE2A72}"/>
              </a:ext>
            </a:extLst>
          </p:cNvPr>
          <p:cNvGrpSpPr/>
          <p:nvPr/>
        </p:nvGrpSpPr>
        <p:grpSpPr>
          <a:xfrm>
            <a:off x="7847716" y="3372871"/>
            <a:ext cx="2285714" cy="2285714"/>
            <a:chOff x="994841" y="3086571"/>
            <a:chExt cx="2285714" cy="2285714"/>
          </a:xfrm>
        </p:grpSpPr>
        <p:pic>
          <p:nvPicPr>
            <p:cNvPr id="8" name="図 7" descr="QR コード&#10;&#10;自動的に生成された説明">
              <a:extLst>
                <a:ext uri="{FF2B5EF4-FFF2-40B4-BE49-F238E27FC236}">
                  <a16:creationId xmlns:a16="http://schemas.microsoft.com/office/drawing/2014/main" id="{952104A4-8E14-A60F-114D-0EA866E7D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841" y="3086571"/>
              <a:ext cx="2285714" cy="2285714"/>
            </a:xfrm>
            <a:prstGeom prst="rect">
              <a:avLst/>
            </a:prstGeom>
            <a:ln w="12700">
              <a:solidFill>
                <a:srgbClr val="D2D2D2"/>
              </a:solidFill>
            </a:ln>
          </p:spPr>
        </p:pic>
        <p:sp>
          <p:nvSpPr>
            <p:cNvPr id="9" name="テキスト ボックス 8">
              <a:extLst>
                <a:ext uri="{FF2B5EF4-FFF2-40B4-BE49-F238E27FC236}">
                  <a16:creationId xmlns:a16="http://schemas.microsoft.com/office/drawing/2014/main" id="{531058AB-8920-D7DB-7859-EB2954CB28FD}"/>
                </a:ext>
              </a:extLst>
            </p:cNvPr>
            <p:cNvSpPr txBox="1"/>
            <p:nvPr/>
          </p:nvSpPr>
          <p:spPr>
            <a:xfrm>
              <a:off x="1298498" y="3893677"/>
              <a:ext cx="1678399" cy="680251"/>
            </a:xfrm>
            <a:prstGeom prst="rect">
              <a:avLst/>
            </a:prstGeom>
            <a:noFill/>
          </p:spPr>
          <p:txBody>
            <a:bodyPr wrap="square">
              <a:spAutoFit/>
            </a:bodyPr>
            <a:lstStyle/>
            <a:p>
              <a:pPr marL="0" indent="0">
                <a:lnSpc>
                  <a:spcPct val="150000"/>
                </a:lnSpc>
                <a:buNone/>
              </a:pPr>
              <a:r>
                <a:rPr lang="ja-JP" altLang="en-US" sz="900" dirty="0">
                  <a:solidFill>
                    <a:schemeClr val="tx2"/>
                  </a:solidFill>
                </a:rPr>
                <a:t>これはサンプル画像です。</a:t>
              </a:r>
              <a:endParaRPr lang="en-US" altLang="ja-JP" sz="900" dirty="0">
                <a:solidFill>
                  <a:schemeClr val="tx2"/>
                </a:solidFill>
              </a:endParaRPr>
            </a:p>
            <a:p>
              <a:pPr marL="0" indent="0">
                <a:lnSpc>
                  <a:spcPct val="150000"/>
                </a:lnSpc>
                <a:buNone/>
              </a:pPr>
              <a:r>
                <a:rPr lang="ja-JP" altLang="en-US" sz="900" dirty="0">
                  <a:solidFill>
                    <a:schemeClr val="tx2"/>
                  </a:solidFill>
                </a:rPr>
                <a:t>自社の</a:t>
              </a:r>
              <a:r>
                <a:rPr lang="en-US" altLang="ja-JP" sz="900" dirty="0">
                  <a:solidFill>
                    <a:schemeClr val="tx2"/>
                  </a:solidFill>
                </a:rPr>
                <a:t>QR</a:t>
              </a:r>
              <a:r>
                <a:rPr lang="ja-JP" altLang="en-US" sz="900" dirty="0">
                  <a:solidFill>
                    <a:schemeClr val="tx2"/>
                  </a:solidFill>
                </a:rPr>
                <a:t>コードに</a:t>
              </a:r>
              <a:endParaRPr lang="en-US" altLang="ja-JP" sz="900" dirty="0">
                <a:solidFill>
                  <a:schemeClr val="tx2"/>
                </a:solidFill>
              </a:endParaRPr>
            </a:p>
            <a:p>
              <a:pPr marL="0" indent="0">
                <a:lnSpc>
                  <a:spcPct val="150000"/>
                </a:lnSpc>
                <a:buNone/>
              </a:pPr>
              <a:r>
                <a:rPr lang="ja-JP" altLang="en-US" sz="900" dirty="0">
                  <a:solidFill>
                    <a:schemeClr val="tx2"/>
                  </a:solidFill>
                </a:rPr>
                <a:t>差し替えてご利用ください。</a:t>
              </a:r>
              <a:endParaRPr lang="en-US" altLang="ja-JP" sz="900" dirty="0">
                <a:solidFill>
                  <a:schemeClr val="tx2"/>
                </a:solidFill>
              </a:endParaRPr>
            </a:p>
          </p:txBody>
        </p:sp>
      </p:grpSp>
      <p:sp>
        <p:nvSpPr>
          <p:cNvPr id="10" name="テキスト ボックス 9">
            <a:extLst>
              <a:ext uri="{FF2B5EF4-FFF2-40B4-BE49-F238E27FC236}">
                <a16:creationId xmlns:a16="http://schemas.microsoft.com/office/drawing/2014/main" id="{0408E041-F3AD-14C5-2209-23B2207ACFF4}"/>
              </a:ext>
            </a:extLst>
          </p:cNvPr>
          <p:cNvSpPr txBox="1"/>
          <p:nvPr/>
        </p:nvSpPr>
        <p:spPr>
          <a:xfrm>
            <a:off x="490885" y="2128211"/>
            <a:ext cx="5425727" cy="3644396"/>
          </a:xfrm>
          <a:prstGeom prst="rect">
            <a:avLst/>
          </a:prstGeom>
          <a:noFill/>
        </p:spPr>
        <p:txBody>
          <a:bodyPr wrap="square" lIns="0" tIns="0" rIns="0" bIns="0">
            <a:spAutoFit/>
          </a:bodyPr>
          <a:lstStyle/>
          <a:p>
            <a:pPr marL="0" indent="0">
              <a:lnSpc>
                <a:spcPct val="120000"/>
              </a:lnSpc>
              <a:buNone/>
            </a:pPr>
            <a:r>
              <a:rPr lang="en-US" altLang="ja-JP" sz="1300" b="1" dirty="0">
                <a:solidFill>
                  <a:schemeClr val="tx2"/>
                </a:solidFill>
              </a:rPr>
              <a:t>QR</a:t>
            </a:r>
            <a:r>
              <a:rPr lang="ja-JP" altLang="en-US" sz="1300" b="1" dirty="0">
                <a:solidFill>
                  <a:schemeClr val="tx2"/>
                </a:solidFill>
              </a:rPr>
              <a:t>コードによる</a:t>
            </a:r>
            <a:r>
              <a:rPr lang="en-US" altLang="ja-JP" sz="1300" b="1" dirty="0">
                <a:solidFill>
                  <a:schemeClr val="tx2"/>
                </a:solidFill>
              </a:rPr>
              <a:t>URL</a:t>
            </a:r>
            <a:r>
              <a:rPr lang="ja-JP" altLang="en-US" sz="1300" b="1" dirty="0">
                <a:solidFill>
                  <a:schemeClr val="tx2"/>
                </a:solidFill>
              </a:rPr>
              <a:t>の入力手順</a:t>
            </a:r>
            <a:br>
              <a:rPr lang="en-US" altLang="ja-JP" sz="1100" b="1" dirty="0">
                <a:solidFill>
                  <a:schemeClr val="tx2"/>
                </a:solidFill>
              </a:rPr>
            </a:br>
            <a:endParaRPr lang="en-US" altLang="ja-JP" sz="1100" b="1" dirty="0">
              <a:solidFill>
                <a:schemeClr val="tx2"/>
              </a:solidFill>
            </a:endParaRPr>
          </a:p>
          <a:p>
            <a:pPr marL="0" indent="0">
              <a:lnSpc>
                <a:spcPct val="120000"/>
              </a:lnSpc>
              <a:buNone/>
            </a:pPr>
            <a:r>
              <a:rPr lang="en-US" altLang="ja-JP" sz="1100" dirty="0"/>
              <a:t>1.</a:t>
            </a:r>
            <a:r>
              <a:rPr lang="ja-JP" altLang="en-US" sz="1100" dirty="0"/>
              <a:t>アプリの利用者が、配布された右記</a:t>
            </a:r>
            <a:r>
              <a:rPr lang="en-US" altLang="ja-JP" sz="1100" dirty="0"/>
              <a:t>QR</a:t>
            </a:r>
            <a:r>
              <a:rPr lang="ja-JP" altLang="en-US" sz="1100" dirty="0"/>
              <a:t>コードを読み取る</a:t>
            </a:r>
            <a:br>
              <a:rPr lang="en-US" altLang="ja-JP" sz="1100" dirty="0"/>
            </a:br>
            <a:r>
              <a:rPr lang="ja-JP" altLang="en-US" sz="1100" dirty="0"/>
              <a:t>　</a:t>
            </a:r>
            <a:r>
              <a:rPr lang="en-US" altLang="ja-JP" sz="900" dirty="0"/>
              <a:t>※</a:t>
            </a:r>
            <a:r>
              <a:rPr lang="ja-JP" altLang="en-US" sz="900" dirty="0"/>
              <a:t>「楽楽精算」アプリで</a:t>
            </a:r>
            <a:r>
              <a:rPr lang="en-US" altLang="ja-JP" sz="900" dirty="0"/>
              <a:t>QR</a:t>
            </a:r>
            <a:r>
              <a:rPr lang="ja-JP" altLang="en-US" sz="900" dirty="0"/>
              <a:t>コードを読み取ることはできません。</a:t>
            </a:r>
            <a:br>
              <a:rPr lang="en-US" altLang="ja-JP" sz="900" dirty="0"/>
            </a:br>
            <a:r>
              <a:rPr lang="ja-JP" altLang="en-US" sz="900" dirty="0"/>
              <a:t>　　カメラアプリから</a:t>
            </a:r>
            <a:r>
              <a:rPr lang="en-US" altLang="ja-JP" sz="900" dirty="0"/>
              <a:t>QR</a:t>
            </a:r>
            <a:r>
              <a:rPr lang="ja-JP" altLang="en-US" sz="900" dirty="0"/>
              <a:t>コードを読み取るか、別途</a:t>
            </a:r>
            <a:r>
              <a:rPr lang="en-US" altLang="ja-JP" sz="900" dirty="0"/>
              <a:t>QR</a:t>
            </a:r>
            <a:r>
              <a:rPr lang="ja-JP" altLang="en-US" sz="900" dirty="0"/>
              <a:t>コード読み取りアプリをご利用ください。</a:t>
            </a:r>
          </a:p>
          <a:p>
            <a:pPr marL="0" indent="0">
              <a:lnSpc>
                <a:spcPct val="120000"/>
              </a:lnSpc>
              <a:buNone/>
            </a:pPr>
            <a:br>
              <a:rPr lang="en-US" altLang="ja-JP" sz="1100" dirty="0"/>
            </a:br>
            <a:r>
              <a:rPr lang="en-US" altLang="ja-JP" sz="1100" dirty="0"/>
              <a:t>2.①</a:t>
            </a:r>
            <a:r>
              <a:rPr lang="ja-JP" altLang="en-US" sz="1100" dirty="0"/>
              <a:t>「楽楽精算」アプリを</a:t>
            </a:r>
            <a:r>
              <a:rPr lang="ja-JP" altLang="en-US" sz="1100" b="1" dirty="0">
                <a:solidFill>
                  <a:schemeClr val="tx2"/>
                </a:solidFill>
              </a:rPr>
              <a:t>ダウンロードしていない状態</a:t>
            </a:r>
            <a:r>
              <a:rPr lang="ja-JP" altLang="en-US" sz="1100" dirty="0"/>
              <a:t>で、</a:t>
            </a:r>
            <a:br>
              <a:rPr lang="en-US" altLang="ja-JP" sz="1100" dirty="0"/>
            </a:br>
            <a:r>
              <a:rPr lang="ja-JP" altLang="en-US" sz="1100" dirty="0"/>
              <a:t>　　　</a:t>
            </a:r>
            <a:r>
              <a:rPr lang="en-US" altLang="ja-JP" sz="1100" dirty="0"/>
              <a:t>QR</a:t>
            </a:r>
            <a:r>
              <a:rPr lang="ja-JP" altLang="en-US" sz="1100" dirty="0"/>
              <a:t>コードを読み取った場合</a:t>
            </a:r>
            <a:br>
              <a:rPr lang="en-US" altLang="ja-JP" sz="1100" dirty="0"/>
            </a:br>
            <a:r>
              <a:rPr lang="ja-JP" altLang="en-US" sz="1100" dirty="0"/>
              <a:t>　　　 →アプリのダウンロードページへ遷移します。</a:t>
            </a:r>
            <a:br>
              <a:rPr lang="en-US" altLang="ja-JP" sz="1100" dirty="0"/>
            </a:br>
            <a:r>
              <a:rPr lang="ja-JP" altLang="en-US" sz="1100" dirty="0"/>
              <a:t>　　　　　</a:t>
            </a:r>
            <a:r>
              <a:rPr lang="ja-JP" altLang="en-US" sz="1100" b="1" dirty="0"/>
              <a:t>アプリをダウンロード後</a:t>
            </a:r>
            <a:r>
              <a:rPr lang="ja-JP" altLang="en-US" sz="1100" dirty="0"/>
              <a:t>、再度</a:t>
            </a:r>
            <a:r>
              <a:rPr lang="en-US" altLang="ja-JP" sz="1100" dirty="0"/>
              <a:t>QR</a:t>
            </a:r>
            <a:r>
              <a:rPr lang="ja-JP" altLang="en-US" sz="1100" dirty="0"/>
              <a:t>コードを読み取ると、　　</a:t>
            </a:r>
            <a:br>
              <a:rPr lang="en-US" altLang="ja-JP" sz="1100" dirty="0"/>
            </a:br>
            <a:r>
              <a:rPr lang="ja-JP" altLang="en-US" sz="1100" dirty="0"/>
              <a:t>　　　　　</a:t>
            </a:r>
            <a:r>
              <a:rPr lang="en-US" altLang="ja-JP" sz="1100" dirty="0"/>
              <a:t>URL</a:t>
            </a:r>
            <a:r>
              <a:rPr lang="ja-JP" altLang="en-US" sz="1100" dirty="0"/>
              <a:t>が自動で入力されます。</a:t>
            </a:r>
          </a:p>
          <a:p>
            <a:pPr marL="0" indent="0">
              <a:lnSpc>
                <a:spcPct val="120000"/>
              </a:lnSpc>
              <a:buNone/>
            </a:pPr>
            <a:r>
              <a:rPr lang="ja-JP" altLang="en-US" sz="1100" dirty="0"/>
              <a:t> </a:t>
            </a:r>
            <a:br>
              <a:rPr lang="en-US" altLang="ja-JP" sz="1100" dirty="0"/>
            </a:br>
            <a:r>
              <a:rPr lang="ja-JP" altLang="en-US" sz="1100" dirty="0"/>
              <a:t>  ②「楽楽精算」アプリを</a:t>
            </a:r>
            <a:r>
              <a:rPr lang="ja-JP" altLang="en-US" sz="1100" b="1" dirty="0">
                <a:solidFill>
                  <a:schemeClr val="tx2"/>
                </a:solidFill>
              </a:rPr>
              <a:t>ダウンロードした状態</a:t>
            </a:r>
            <a:r>
              <a:rPr lang="ja-JP" altLang="en-US" sz="1100" dirty="0"/>
              <a:t>で、</a:t>
            </a:r>
            <a:r>
              <a:rPr lang="en-US" altLang="ja-JP" sz="1100" dirty="0"/>
              <a:t>QR</a:t>
            </a:r>
            <a:r>
              <a:rPr lang="ja-JP" altLang="en-US" sz="1100" dirty="0"/>
              <a:t>コードを読み取った場合</a:t>
            </a:r>
            <a:br>
              <a:rPr lang="en-US" altLang="ja-JP" sz="1100" dirty="0"/>
            </a:br>
            <a:r>
              <a:rPr lang="ja-JP" altLang="en-US" sz="1100" dirty="0"/>
              <a:t>　　　→</a:t>
            </a:r>
            <a:r>
              <a:rPr lang="en-US" altLang="ja-JP" sz="1100" dirty="0"/>
              <a:t>URL</a:t>
            </a:r>
            <a:r>
              <a:rPr lang="ja-JP" altLang="en-US" sz="1100" dirty="0"/>
              <a:t>が自動で入力されます。</a:t>
            </a:r>
            <a:endParaRPr lang="en-US" altLang="ja-JP" sz="1100" dirty="0"/>
          </a:p>
          <a:p>
            <a:pPr marL="0" indent="0">
              <a:lnSpc>
                <a:spcPct val="120000"/>
              </a:lnSpc>
              <a:buNone/>
            </a:pPr>
            <a:br>
              <a:rPr lang="en-US" altLang="ja-JP" sz="1100" dirty="0"/>
            </a:br>
            <a:r>
              <a:rPr lang="en-US" altLang="ja-JP" sz="1100" dirty="0"/>
              <a:t>3.URL</a:t>
            </a:r>
            <a:r>
              <a:rPr lang="ja-JP" altLang="en-US" sz="1100" dirty="0"/>
              <a:t>が入力された状態で、「確定」をクリック</a:t>
            </a:r>
          </a:p>
          <a:p>
            <a:pPr marL="0" indent="0">
              <a:lnSpc>
                <a:spcPct val="120000"/>
              </a:lnSpc>
              <a:buNone/>
            </a:pPr>
            <a:br>
              <a:rPr lang="en-US" altLang="ja-JP" sz="1100" dirty="0"/>
            </a:br>
            <a:r>
              <a:rPr lang="ja-JP" altLang="en-US" sz="1100" dirty="0"/>
              <a:t>≪以上≫</a:t>
            </a:r>
            <a:endParaRPr lang="en-US" altLang="ja-JP" sz="1100" dirty="0"/>
          </a:p>
        </p:txBody>
      </p:sp>
    </p:spTree>
    <p:extLst>
      <p:ext uri="{BB962C8B-B14F-4D97-AF65-F5344CB8AC3E}">
        <p14:creationId xmlns:p14="http://schemas.microsoft.com/office/powerpoint/2010/main" val="160586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1203C-B70E-36A9-B044-59E550E172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6E91B19-4999-31F3-36D5-EB0A73D5118A}"/>
              </a:ext>
            </a:extLst>
          </p:cNvPr>
          <p:cNvSpPr>
            <a:spLocks noGrp="1"/>
          </p:cNvSpPr>
          <p:nvPr>
            <p:ph type="title"/>
          </p:nvPr>
        </p:nvSpPr>
        <p:spPr/>
        <p:txBody>
          <a:bodyPr/>
          <a:lstStyle/>
          <a:p>
            <a:r>
              <a:rPr lang="en-US" altLang="ja-JP" dirty="0"/>
              <a:t>2-4. </a:t>
            </a:r>
            <a:r>
              <a:rPr lang="ja-JP" altLang="en-US" dirty="0"/>
              <a:t>スマートフォンアプリ</a:t>
            </a:r>
            <a:r>
              <a:rPr lang="en-US" altLang="ja-JP" dirty="0"/>
              <a:t>:QR</a:t>
            </a:r>
            <a:r>
              <a:rPr lang="ja-JP" altLang="en-US" dirty="0"/>
              <a:t>コードによる「楽楽精算」</a:t>
            </a:r>
            <a:r>
              <a:rPr lang="en-US" altLang="ja-JP" dirty="0"/>
              <a:t>URL</a:t>
            </a:r>
            <a:r>
              <a:rPr lang="ja-JP" altLang="en-US" dirty="0"/>
              <a:t>の入力方法</a:t>
            </a:r>
            <a:endParaRPr kumimoji="1" lang="ja-JP" altLang="en-US" dirty="0"/>
          </a:p>
        </p:txBody>
      </p:sp>
      <p:sp>
        <p:nvSpPr>
          <p:cNvPr id="16" name="スライド番号プレースホルダー 15">
            <a:extLst>
              <a:ext uri="{FF2B5EF4-FFF2-40B4-BE49-F238E27FC236}">
                <a16:creationId xmlns:a16="http://schemas.microsoft.com/office/drawing/2014/main" id="{FDD5E865-941A-31B1-41CB-DCFD4EFCC30A}"/>
              </a:ext>
            </a:extLst>
          </p:cNvPr>
          <p:cNvSpPr>
            <a:spLocks noGrp="1"/>
          </p:cNvSpPr>
          <p:nvPr>
            <p:ph type="sldNum" sz="quarter" idx="12"/>
          </p:nvPr>
        </p:nvSpPr>
        <p:spPr/>
        <p:txBody>
          <a:bodyPr/>
          <a:lstStyle/>
          <a:p>
            <a:fld id="{D8A28372-6A5A-4399-8FC5-CCF396CD4981}" type="slidenum">
              <a:rPr lang="en-GB" smtClean="0"/>
              <a:t>11</a:t>
            </a:fld>
            <a:endParaRPr lang="en-GB"/>
          </a:p>
        </p:txBody>
      </p:sp>
      <p:sp>
        <p:nvSpPr>
          <p:cNvPr id="3" name="正方形/長方形 2">
            <a:extLst>
              <a:ext uri="{FF2B5EF4-FFF2-40B4-BE49-F238E27FC236}">
                <a16:creationId xmlns:a16="http://schemas.microsoft.com/office/drawing/2014/main" id="{149F5FDA-F8FA-8F6A-C284-CFC9BF099F03}"/>
              </a:ext>
            </a:extLst>
          </p:cNvPr>
          <p:cNvSpPr/>
          <p:nvPr/>
        </p:nvSpPr>
        <p:spPr>
          <a:xfrm>
            <a:off x="482285" y="1381537"/>
            <a:ext cx="11230290" cy="4927187"/>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indent="0">
              <a:lnSpc>
                <a:spcPct val="150000"/>
              </a:lnSpc>
              <a:buNone/>
            </a:pPr>
            <a:r>
              <a:rPr lang="en-US" altLang="ja-JP" sz="1600" b="1" dirty="0">
                <a:solidFill>
                  <a:schemeClr val="tx1"/>
                </a:solidFill>
              </a:rPr>
              <a:t>【</a:t>
            </a:r>
            <a:r>
              <a:rPr lang="ja-JP" altLang="ja-JP" sz="1600" b="1" dirty="0">
                <a:solidFill>
                  <a:schemeClr val="tx1"/>
                </a:solidFill>
              </a:rPr>
              <a:t>マニュアル作成者様</a:t>
            </a:r>
            <a:r>
              <a:rPr lang="ja-JP" altLang="en-US" sz="1600" b="1" dirty="0">
                <a:solidFill>
                  <a:schemeClr val="tx1"/>
                </a:solidFill>
              </a:rPr>
              <a:t>・管理者様へ</a:t>
            </a:r>
            <a:r>
              <a:rPr lang="en-US" altLang="ja-JP" sz="1600" b="1" dirty="0">
                <a:solidFill>
                  <a:schemeClr val="tx1"/>
                </a:solidFill>
              </a:rPr>
              <a:t>】</a:t>
            </a:r>
            <a:r>
              <a:rPr lang="ja-JP" altLang="en-US" sz="1600" b="1" dirty="0">
                <a:solidFill>
                  <a:schemeClr val="tx1"/>
                </a:solidFill>
              </a:rPr>
              <a:t>　配布時には本ページは削除して配布してください。</a:t>
            </a:r>
            <a:br>
              <a:rPr lang="en-US" altLang="ja-JP" sz="1300" b="1" dirty="0">
                <a:solidFill>
                  <a:schemeClr val="tx1"/>
                </a:solidFill>
              </a:rPr>
            </a:br>
            <a:r>
              <a:rPr lang="ja-JP" altLang="en-US" sz="1300" b="1" dirty="0">
                <a:solidFill>
                  <a:schemeClr val="tx1"/>
                </a:solidFill>
              </a:rPr>
              <a:t>■管理者様向け：</a:t>
            </a:r>
            <a:r>
              <a:rPr lang="en-US" altLang="ja-JP" sz="1300" b="1" dirty="0">
                <a:solidFill>
                  <a:schemeClr val="tx1"/>
                </a:solidFill>
              </a:rPr>
              <a:t>QR</a:t>
            </a:r>
            <a:r>
              <a:rPr lang="ja-JP" altLang="en-US" sz="1300" b="1" dirty="0">
                <a:solidFill>
                  <a:schemeClr val="tx1"/>
                </a:solidFill>
              </a:rPr>
              <a:t>コードのダウンロード方法</a:t>
            </a:r>
            <a:endParaRPr lang="en-US" altLang="ja-JP" sz="1300" b="1" dirty="0">
              <a:solidFill>
                <a:schemeClr val="tx1"/>
              </a:solidFill>
            </a:endParaRPr>
          </a:p>
          <a:p>
            <a:pPr marL="0" indent="0">
              <a:lnSpc>
                <a:spcPct val="150000"/>
              </a:lnSpc>
              <a:buNone/>
            </a:pPr>
            <a:r>
              <a:rPr lang="ja-JP" altLang="en-US" sz="1100" dirty="0">
                <a:solidFill>
                  <a:schemeClr val="tx1"/>
                </a:solidFill>
              </a:rPr>
              <a:t>　　管理者は、「管理」タブ </a:t>
            </a:r>
            <a:r>
              <a:rPr lang="en-US" altLang="ja-JP" sz="1100" dirty="0">
                <a:solidFill>
                  <a:schemeClr val="tx1"/>
                </a:solidFill>
              </a:rPr>
              <a:t>&gt; </a:t>
            </a:r>
            <a:r>
              <a:rPr lang="ja-JP" altLang="en-US" sz="1100" dirty="0">
                <a:solidFill>
                  <a:schemeClr val="tx1"/>
                </a:solidFill>
              </a:rPr>
              <a:t>「セキュリティ」タブ </a:t>
            </a:r>
            <a:r>
              <a:rPr lang="en-US" altLang="ja-JP" sz="1100" dirty="0">
                <a:solidFill>
                  <a:schemeClr val="tx1"/>
                </a:solidFill>
              </a:rPr>
              <a:t>&gt; </a:t>
            </a:r>
            <a:r>
              <a:rPr lang="ja-JP" altLang="en-US" sz="1100" dirty="0">
                <a:solidFill>
                  <a:schemeClr val="tx1"/>
                </a:solidFill>
              </a:rPr>
              <a:t>スマートフォン設定から</a:t>
            </a:r>
            <a:r>
              <a:rPr lang="en-US" altLang="ja-JP" sz="1100" dirty="0">
                <a:solidFill>
                  <a:schemeClr val="tx1"/>
                </a:solidFill>
              </a:rPr>
              <a:t>QR</a:t>
            </a:r>
            <a:r>
              <a:rPr lang="ja-JP" altLang="en-US" sz="1100" dirty="0">
                <a:solidFill>
                  <a:schemeClr val="tx1"/>
                </a:solidFill>
              </a:rPr>
              <a:t>コードをダウンロードできます。　　　</a:t>
            </a:r>
            <a:r>
              <a:rPr lang="en-US" altLang="ja-JP" sz="1000" dirty="0">
                <a:solidFill>
                  <a:schemeClr val="tx1"/>
                </a:solidFill>
              </a:rPr>
              <a:t>※</a:t>
            </a:r>
            <a:r>
              <a:rPr lang="ja-JP" altLang="en-US" sz="1000" dirty="0">
                <a:solidFill>
                  <a:schemeClr val="tx1"/>
                </a:solidFill>
              </a:rPr>
              <a:t>ＱＲコードはデンソーウェーブの登録商標です</a:t>
            </a:r>
          </a:p>
          <a:p>
            <a:pPr>
              <a:lnSpc>
                <a:spcPct val="150000"/>
              </a:lnSpc>
            </a:pPr>
            <a:endParaRPr lang="en-US" altLang="ja-JP" sz="1000" dirty="0">
              <a:solidFill>
                <a:schemeClr val="tx1"/>
              </a:solidFill>
            </a:endParaRPr>
          </a:p>
        </p:txBody>
      </p:sp>
      <p:grpSp>
        <p:nvGrpSpPr>
          <p:cNvPr id="4" name="グループ化 3">
            <a:extLst>
              <a:ext uri="{FF2B5EF4-FFF2-40B4-BE49-F238E27FC236}">
                <a16:creationId xmlns:a16="http://schemas.microsoft.com/office/drawing/2014/main" id="{DF36950E-8306-230B-A92F-26AA8E9B4702}"/>
              </a:ext>
            </a:extLst>
          </p:cNvPr>
          <p:cNvGrpSpPr/>
          <p:nvPr/>
        </p:nvGrpSpPr>
        <p:grpSpPr>
          <a:xfrm>
            <a:off x="581871" y="2553652"/>
            <a:ext cx="5208253" cy="3729454"/>
            <a:chOff x="3971109" y="3047601"/>
            <a:chExt cx="4814116" cy="3447227"/>
          </a:xfrm>
        </p:grpSpPr>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FDD2459B-3B8A-1C73-80EC-F3C750553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109" y="3047601"/>
              <a:ext cx="4814116" cy="3447227"/>
            </a:xfrm>
            <a:prstGeom prst="rect">
              <a:avLst/>
            </a:prstGeom>
            <a:ln w="12700">
              <a:solidFill>
                <a:srgbClr val="D2D2D2"/>
              </a:solidFill>
            </a:ln>
          </p:spPr>
        </p:pic>
        <p:sp>
          <p:nvSpPr>
            <p:cNvPr id="6" name="正方形/長方形 5">
              <a:extLst>
                <a:ext uri="{FF2B5EF4-FFF2-40B4-BE49-F238E27FC236}">
                  <a16:creationId xmlns:a16="http://schemas.microsoft.com/office/drawing/2014/main" id="{9B5F4E11-8A27-5E09-F733-C176FE020E5B}"/>
                </a:ext>
              </a:extLst>
            </p:cNvPr>
            <p:cNvSpPr/>
            <p:nvPr/>
          </p:nvSpPr>
          <p:spPr>
            <a:xfrm>
              <a:off x="5028706" y="3212912"/>
              <a:ext cx="553488" cy="23862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7" name="正方形/長方形 6">
              <a:extLst>
                <a:ext uri="{FF2B5EF4-FFF2-40B4-BE49-F238E27FC236}">
                  <a16:creationId xmlns:a16="http://schemas.microsoft.com/office/drawing/2014/main" id="{2C970814-A3CC-9BDD-3AF5-C1EC8A32FC8A}"/>
                </a:ext>
              </a:extLst>
            </p:cNvPr>
            <p:cNvSpPr/>
            <p:nvPr/>
          </p:nvSpPr>
          <p:spPr>
            <a:xfrm>
              <a:off x="5834742" y="5607477"/>
              <a:ext cx="836023" cy="23357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spTree>
    <p:extLst>
      <p:ext uri="{BB962C8B-B14F-4D97-AF65-F5344CB8AC3E}">
        <p14:creationId xmlns:p14="http://schemas.microsoft.com/office/powerpoint/2010/main" val="326564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28F2B-6416-396D-3288-94898992BB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A5A8C2-8277-C571-C331-EB96CC04515F}"/>
              </a:ext>
            </a:extLst>
          </p:cNvPr>
          <p:cNvSpPr>
            <a:spLocks noGrp="1"/>
          </p:cNvSpPr>
          <p:nvPr>
            <p:ph type="title"/>
          </p:nvPr>
        </p:nvSpPr>
        <p:spPr/>
        <p:txBody>
          <a:bodyPr/>
          <a:lstStyle/>
          <a:p>
            <a:r>
              <a:rPr lang="en-US" altLang="ja-JP" dirty="0"/>
              <a:t>2-5.</a:t>
            </a:r>
            <a:r>
              <a:rPr lang="ja-JP" altLang="en-US" dirty="0"/>
              <a:t> </a:t>
            </a:r>
            <a:r>
              <a:rPr lang="en-US" altLang="ja-JP" dirty="0"/>
              <a:t>TOP</a:t>
            </a:r>
            <a:r>
              <a:rPr lang="ja-JP" altLang="en-US" dirty="0"/>
              <a:t>画面（ログイン成功画面）</a:t>
            </a:r>
            <a:endParaRPr kumimoji="1" lang="ja-JP" altLang="en-US" dirty="0"/>
          </a:p>
        </p:txBody>
      </p:sp>
      <p:sp>
        <p:nvSpPr>
          <p:cNvPr id="16" name="スライド番号プレースホルダー 15">
            <a:extLst>
              <a:ext uri="{FF2B5EF4-FFF2-40B4-BE49-F238E27FC236}">
                <a16:creationId xmlns:a16="http://schemas.microsoft.com/office/drawing/2014/main" id="{58DD7169-D85A-BC81-0F66-49856A6BDD24}"/>
              </a:ext>
            </a:extLst>
          </p:cNvPr>
          <p:cNvSpPr>
            <a:spLocks noGrp="1"/>
          </p:cNvSpPr>
          <p:nvPr>
            <p:ph type="sldNum" sz="quarter" idx="12"/>
          </p:nvPr>
        </p:nvSpPr>
        <p:spPr/>
        <p:txBody>
          <a:bodyPr/>
          <a:lstStyle/>
          <a:p>
            <a:fld id="{D8A28372-6A5A-4399-8FC5-CCF396CD4981}" type="slidenum">
              <a:rPr lang="en-GB" smtClean="0"/>
              <a:t>12</a:t>
            </a:fld>
            <a:endParaRPr lang="en-GB"/>
          </a:p>
        </p:txBody>
      </p:sp>
      <p:pic>
        <p:nvPicPr>
          <p:cNvPr id="3" name="図 2">
            <a:extLst>
              <a:ext uri="{FF2B5EF4-FFF2-40B4-BE49-F238E27FC236}">
                <a16:creationId xmlns:a16="http://schemas.microsoft.com/office/drawing/2014/main" id="{36C0B825-F92C-4C88-C0A1-2A3F1D5782CF}"/>
              </a:ext>
            </a:extLst>
          </p:cNvPr>
          <p:cNvPicPr>
            <a:picLocks noChangeAspect="1"/>
          </p:cNvPicPr>
          <p:nvPr/>
        </p:nvPicPr>
        <p:blipFill>
          <a:blip r:embed="rId2"/>
          <a:stretch>
            <a:fillRect/>
          </a:stretch>
        </p:blipFill>
        <p:spPr>
          <a:xfrm>
            <a:off x="6276701" y="1866805"/>
            <a:ext cx="5330109" cy="3659691"/>
          </a:xfrm>
          <a:prstGeom prst="rect">
            <a:avLst/>
          </a:prstGeom>
          <a:ln w="12700">
            <a:solidFill>
              <a:srgbClr val="D2D2D2"/>
            </a:solidFill>
          </a:ln>
        </p:spPr>
      </p:pic>
      <p:sp>
        <p:nvSpPr>
          <p:cNvPr id="4" name="コンテンツ プレースホルダー 2">
            <a:extLst>
              <a:ext uri="{FF2B5EF4-FFF2-40B4-BE49-F238E27FC236}">
                <a16:creationId xmlns:a16="http://schemas.microsoft.com/office/drawing/2014/main" id="{C352772C-F4C5-E07C-9320-95325034A809}"/>
              </a:ext>
            </a:extLst>
          </p:cNvPr>
          <p:cNvSpPr txBox="1">
            <a:spLocks/>
          </p:cNvSpPr>
          <p:nvPr/>
        </p:nvSpPr>
        <p:spPr>
          <a:xfrm>
            <a:off x="498456" y="1743076"/>
            <a:ext cx="5416844" cy="3298707"/>
          </a:xfrm>
          <a:prstGeom prst="rect">
            <a:avLst/>
          </a:prstGeom>
        </p:spPr>
        <p:txBody>
          <a:bodyPr vert="horz" lIns="144000" tIns="0" rIns="180000" bIns="0" rtlCol="0" anchor="t" anchorCtr="0">
            <a:norm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交通費や出張費の精算</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外出や出張の際にかかった経費を入力します。</a:t>
            </a:r>
            <a:br>
              <a:rPr lang="en-US" altLang="ja-JP" sz="1000" dirty="0">
                <a:latin typeface="BIZ UDPゴシック" panose="020B0400000000000000" pitchFamily="50" charset="-128"/>
                <a:ea typeface="BIZ UDPゴシック" panose="020B0400000000000000" pitchFamily="50" charset="-128"/>
              </a:rPr>
            </a:br>
            <a:endParaRPr lang="en-US" altLang="ja-JP" sz="1000" dirty="0">
              <a:latin typeface="BIZ UDPゴシック" panose="020B0400000000000000" pitchFamily="50" charset="-128"/>
              <a:ea typeface="BIZ UDPゴシック" panose="020B0400000000000000" pitchFamily="50" charset="-128"/>
            </a:endParaRPr>
          </a:p>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経費や支払依頼の精算</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立て替えて物品購入した際などに入力します。</a:t>
            </a:r>
            <a:br>
              <a:rPr lang="en-US" altLang="ja-JP" sz="1000" dirty="0">
                <a:latin typeface="BIZ UDPゴシック" panose="020B0400000000000000" pitchFamily="50" charset="-128"/>
                <a:ea typeface="BIZ UDPゴシック" panose="020B0400000000000000" pitchFamily="50" charset="-128"/>
              </a:rPr>
            </a:br>
            <a:endParaRPr lang="en-US" altLang="ja-JP" sz="1000" dirty="0">
              <a:latin typeface="BIZ UDPゴシック" panose="020B0400000000000000" pitchFamily="50" charset="-128"/>
              <a:ea typeface="BIZ UDPゴシック" panose="020B0400000000000000" pitchFamily="50" charset="-128"/>
            </a:endParaRPr>
          </a:p>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個人設定</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ログアウトやパスワードの変更ができます。</a:t>
            </a:r>
            <a:br>
              <a:rPr lang="en-US" altLang="ja-JP"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スマートフォンの場合も、画面右上のユーザー名をタッチするとパスワードを</a:t>
            </a:r>
            <a:br>
              <a:rPr lang="en-US" altLang="ja-JP" sz="1000"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変更できます。</a:t>
            </a:r>
            <a:br>
              <a:rPr lang="en-US" altLang="ja-JP" sz="1000" dirty="0">
                <a:latin typeface="BIZ UDPゴシック" panose="020B0400000000000000" pitchFamily="50" charset="-128"/>
                <a:ea typeface="BIZ UDPゴシック" panose="020B0400000000000000" pitchFamily="50" charset="-128"/>
              </a:rPr>
            </a:br>
            <a:endParaRPr lang="en-US" altLang="ja-JP" sz="1000" b="1" dirty="0">
              <a:latin typeface="BIZ UDPゴシック" panose="020B0400000000000000" pitchFamily="50" charset="-128"/>
              <a:ea typeface="BIZ UDPゴシック" panose="020B0400000000000000" pitchFamily="50" charset="-128"/>
            </a:endParaRPr>
          </a:p>
          <a:p>
            <a:pPr marL="228600" indent="-228600">
              <a:lnSpc>
                <a:spcPct val="120000"/>
              </a:lnSpc>
              <a:buClr>
                <a:schemeClr val="tx1"/>
              </a:buClr>
              <a:buFont typeface="+mj-lt"/>
              <a:buAutoNum type="arabicPeriod"/>
            </a:pPr>
            <a:r>
              <a:rPr lang="ja-JP" altLang="en-US" sz="1200" b="1" dirty="0">
                <a:latin typeface="BIZ UDPゴシック" panose="020B0400000000000000" pitchFamily="50" charset="-128"/>
                <a:ea typeface="BIZ UDPゴシック" panose="020B0400000000000000" pitchFamily="50" charset="-128"/>
              </a:rPr>
              <a:t>一時保存／差戻し</a:t>
            </a:r>
            <a:br>
              <a:rPr lang="en-US" altLang="ja-JP" sz="1000" b="1" dirty="0">
                <a:latin typeface="BIZ UDPゴシック" panose="020B0400000000000000" pitchFamily="50" charset="-128"/>
                <a:ea typeface="BIZ UDPゴシック" panose="020B0400000000000000" pitchFamily="50" charset="-128"/>
              </a:rPr>
            </a:br>
            <a:r>
              <a:rPr lang="ja-JP" altLang="en-US" sz="1000" dirty="0">
                <a:latin typeface="BIZ UDPゴシック" panose="020B0400000000000000" pitchFamily="50" charset="-128"/>
                <a:ea typeface="BIZ UDPゴシック" panose="020B0400000000000000" pitchFamily="50" charset="-128"/>
              </a:rPr>
              <a:t>一時保存した伝票や、差し戻しされた伝票がある場合に表示されます。</a:t>
            </a:r>
          </a:p>
        </p:txBody>
      </p:sp>
      <p:sp>
        <p:nvSpPr>
          <p:cNvPr id="5" name="正方形/長方形 4">
            <a:extLst>
              <a:ext uri="{FF2B5EF4-FFF2-40B4-BE49-F238E27FC236}">
                <a16:creationId xmlns:a16="http://schemas.microsoft.com/office/drawing/2014/main" id="{C85C1B34-364B-64FB-A839-562613EF8ED4}"/>
              </a:ext>
            </a:extLst>
          </p:cNvPr>
          <p:cNvSpPr/>
          <p:nvPr/>
        </p:nvSpPr>
        <p:spPr>
          <a:xfrm>
            <a:off x="6349956" y="2587035"/>
            <a:ext cx="2146439" cy="5849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6" name="正方形/長方形 5">
            <a:extLst>
              <a:ext uri="{FF2B5EF4-FFF2-40B4-BE49-F238E27FC236}">
                <a16:creationId xmlns:a16="http://schemas.microsoft.com/office/drawing/2014/main" id="{ED07F3F8-D805-9712-540C-D226440080FB}"/>
              </a:ext>
            </a:extLst>
          </p:cNvPr>
          <p:cNvSpPr/>
          <p:nvPr/>
        </p:nvSpPr>
        <p:spPr>
          <a:xfrm>
            <a:off x="8519079" y="2580635"/>
            <a:ext cx="2117376" cy="5889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7" name="正方形/長方形 6">
            <a:extLst>
              <a:ext uri="{FF2B5EF4-FFF2-40B4-BE49-F238E27FC236}">
                <a16:creationId xmlns:a16="http://schemas.microsoft.com/office/drawing/2014/main" id="{3CDCDDB9-6B50-22A5-EF88-6E8CC1DEFE4B}"/>
              </a:ext>
            </a:extLst>
          </p:cNvPr>
          <p:cNvSpPr/>
          <p:nvPr/>
        </p:nvSpPr>
        <p:spPr>
          <a:xfrm>
            <a:off x="6342452" y="3513632"/>
            <a:ext cx="2098355" cy="19042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8" name="正方形/長方形 7">
            <a:extLst>
              <a:ext uri="{FF2B5EF4-FFF2-40B4-BE49-F238E27FC236}">
                <a16:creationId xmlns:a16="http://schemas.microsoft.com/office/drawing/2014/main" id="{3CA199C6-3C4D-A9B0-E55F-9CC5088BFC69}"/>
              </a:ext>
            </a:extLst>
          </p:cNvPr>
          <p:cNvSpPr/>
          <p:nvPr/>
        </p:nvSpPr>
        <p:spPr>
          <a:xfrm>
            <a:off x="11039313" y="1873706"/>
            <a:ext cx="566706" cy="1534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cxnSp>
        <p:nvCxnSpPr>
          <p:cNvPr id="9" name="直線コネクタ 8">
            <a:extLst>
              <a:ext uri="{FF2B5EF4-FFF2-40B4-BE49-F238E27FC236}">
                <a16:creationId xmlns:a16="http://schemas.microsoft.com/office/drawing/2014/main" id="{F31B7EAF-A301-AAA3-EC69-58C3F1024019}"/>
              </a:ext>
            </a:extLst>
          </p:cNvPr>
          <p:cNvCxnSpPr>
            <a:cxnSpLocks/>
          </p:cNvCxnSpPr>
          <p:nvPr/>
        </p:nvCxnSpPr>
        <p:spPr>
          <a:xfrm flipV="1">
            <a:off x="9457991" y="1725487"/>
            <a:ext cx="0" cy="86106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1D1F45C-98FF-1715-0ABC-C55F3E39E701}"/>
              </a:ext>
            </a:extLst>
          </p:cNvPr>
          <p:cNvCxnSpPr>
            <a:cxnSpLocks/>
          </p:cNvCxnSpPr>
          <p:nvPr/>
        </p:nvCxnSpPr>
        <p:spPr>
          <a:xfrm flipV="1">
            <a:off x="11278403" y="1712293"/>
            <a:ext cx="0" cy="16792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C7798BE-E64B-1CA9-D44E-EA2416580721}"/>
              </a:ext>
            </a:extLst>
          </p:cNvPr>
          <p:cNvCxnSpPr>
            <a:cxnSpLocks/>
          </p:cNvCxnSpPr>
          <p:nvPr/>
        </p:nvCxnSpPr>
        <p:spPr>
          <a:xfrm flipV="1">
            <a:off x="7526331" y="1721183"/>
            <a:ext cx="0" cy="86967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46D5C07-D1E8-4884-5A6B-3CBFE770B7B6}"/>
              </a:ext>
            </a:extLst>
          </p:cNvPr>
          <p:cNvCxnSpPr>
            <a:cxnSpLocks/>
          </p:cNvCxnSpPr>
          <p:nvPr/>
        </p:nvCxnSpPr>
        <p:spPr>
          <a:xfrm flipV="1">
            <a:off x="7312609" y="5403107"/>
            <a:ext cx="0" cy="518373"/>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4E2E34AF-D5E9-211E-FB45-8C74A3FDC32A}"/>
              </a:ext>
            </a:extLst>
          </p:cNvPr>
          <p:cNvSpPr txBox="1"/>
          <p:nvPr/>
        </p:nvSpPr>
        <p:spPr>
          <a:xfrm>
            <a:off x="7288860" y="1405623"/>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1</a:t>
            </a:r>
            <a:endParaRPr lang="ja-JP" altLang="en-US" sz="1400" dirty="0"/>
          </a:p>
        </p:txBody>
      </p:sp>
      <p:sp>
        <p:nvSpPr>
          <p:cNvPr id="14" name="テキスト ボックス 13">
            <a:extLst>
              <a:ext uri="{FF2B5EF4-FFF2-40B4-BE49-F238E27FC236}">
                <a16:creationId xmlns:a16="http://schemas.microsoft.com/office/drawing/2014/main" id="{D36F78FA-33E8-C001-FF27-F335086FC08F}"/>
              </a:ext>
            </a:extLst>
          </p:cNvPr>
          <p:cNvSpPr txBox="1"/>
          <p:nvPr/>
        </p:nvSpPr>
        <p:spPr>
          <a:xfrm>
            <a:off x="9220520" y="1405622"/>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2</a:t>
            </a:r>
            <a:endParaRPr lang="ja-JP" altLang="en-US" sz="1400" dirty="0"/>
          </a:p>
        </p:txBody>
      </p:sp>
      <p:sp>
        <p:nvSpPr>
          <p:cNvPr id="15" name="テキスト ボックス 14">
            <a:extLst>
              <a:ext uri="{FF2B5EF4-FFF2-40B4-BE49-F238E27FC236}">
                <a16:creationId xmlns:a16="http://schemas.microsoft.com/office/drawing/2014/main" id="{0397FA96-8909-4499-9CEB-02CABE636381}"/>
              </a:ext>
            </a:extLst>
          </p:cNvPr>
          <p:cNvSpPr txBox="1"/>
          <p:nvPr/>
        </p:nvSpPr>
        <p:spPr>
          <a:xfrm>
            <a:off x="11039313" y="1405621"/>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3</a:t>
            </a:r>
            <a:endParaRPr lang="ja-JP" altLang="en-US" sz="1400" dirty="0"/>
          </a:p>
        </p:txBody>
      </p:sp>
      <p:sp>
        <p:nvSpPr>
          <p:cNvPr id="17" name="テキスト ボックス 16">
            <a:extLst>
              <a:ext uri="{FF2B5EF4-FFF2-40B4-BE49-F238E27FC236}">
                <a16:creationId xmlns:a16="http://schemas.microsoft.com/office/drawing/2014/main" id="{5CCF5B67-0C17-6B8A-B7E7-C0B0F80FDC78}"/>
              </a:ext>
            </a:extLst>
          </p:cNvPr>
          <p:cNvSpPr txBox="1"/>
          <p:nvPr/>
        </p:nvSpPr>
        <p:spPr>
          <a:xfrm>
            <a:off x="7070360" y="5901673"/>
            <a:ext cx="474941" cy="307777"/>
          </a:xfrm>
          <a:prstGeom prst="rect">
            <a:avLst/>
          </a:prstGeom>
          <a:noFill/>
        </p:spPr>
        <p:txBody>
          <a:bodyPr wrap="square">
            <a:spAutoFit/>
          </a:bodyPr>
          <a:lstStyle/>
          <a:p>
            <a:pPr algn="ctr"/>
            <a:r>
              <a:rPr lang="en-US" altLang="ja-JP" sz="1400" b="1" dirty="0">
                <a:latin typeface="BIZ UDPゴシック" panose="020B0400000000000000" pitchFamily="50" charset="-128"/>
                <a:ea typeface="BIZ UDPゴシック" panose="020B0400000000000000" pitchFamily="50" charset="-128"/>
              </a:rPr>
              <a:t>4</a:t>
            </a:r>
            <a:endParaRPr lang="ja-JP" altLang="en-US" sz="1400" dirty="0"/>
          </a:p>
        </p:txBody>
      </p:sp>
    </p:spTree>
    <p:extLst>
      <p:ext uri="{BB962C8B-B14F-4D97-AF65-F5344CB8AC3E}">
        <p14:creationId xmlns:p14="http://schemas.microsoft.com/office/powerpoint/2010/main" val="72325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178B1-C5E6-7D41-8CEA-46D4E085014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6DAD8C8-9DF4-528B-5CDB-3B101CB89859}"/>
              </a:ext>
            </a:extLst>
          </p:cNvPr>
          <p:cNvSpPr>
            <a:spLocks noGrp="1"/>
          </p:cNvSpPr>
          <p:nvPr>
            <p:ph type="sldNum" sz="quarter" idx="12"/>
          </p:nvPr>
        </p:nvSpPr>
        <p:spPr/>
        <p:txBody>
          <a:bodyPr/>
          <a:lstStyle/>
          <a:p>
            <a:fld id="{D8A28372-6A5A-4399-8FC5-CCF396CD4981}" type="slidenum">
              <a:rPr lang="en-GB" smtClean="0"/>
              <a:t>13</a:t>
            </a:fld>
            <a:endParaRPr lang="en-GB"/>
          </a:p>
        </p:txBody>
      </p:sp>
      <p:sp>
        <p:nvSpPr>
          <p:cNvPr id="8" name="正方形/長方形 7">
            <a:extLst>
              <a:ext uri="{FF2B5EF4-FFF2-40B4-BE49-F238E27FC236}">
                <a16:creationId xmlns:a16="http://schemas.microsoft.com/office/drawing/2014/main" id="{B73F7692-A64F-845A-9435-B53429B49A63}"/>
              </a:ext>
            </a:extLst>
          </p:cNvPr>
          <p:cNvSpPr/>
          <p:nvPr/>
        </p:nvSpPr>
        <p:spPr>
          <a:xfrm>
            <a:off x="488303" y="377178"/>
            <a:ext cx="4128541"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不要な機能に関する記載は削除してください。</a:t>
            </a:r>
          </a:p>
        </p:txBody>
      </p:sp>
      <p:sp>
        <p:nvSpPr>
          <p:cNvPr id="11" name="テキスト プレースホルダー 2">
            <a:extLst>
              <a:ext uri="{FF2B5EF4-FFF2-40B4-BE49-F238E27FC236}">
                <a16:creationId xmlns:a16="http://schemas.microsoft.com/office/drawing/2014/main" id="{E46ABA38-DB86-405C-902D-6940C55A8DC1}"/>
              </a:ext>
            </a:extLst>
          </p:cNvPr>
          <p:cNvSpPr>
            <a:spLocks noGrp="1"/>
          </p:cNvSpPr>
          <p:nvPr>
            <p:ph type="body" sz="quarter" idx="13"/>
          </p:nvPr>
        </p:nvSpPr>
        <p:spPr>
          <a:xfrm>
            <a:off x="483855" y="1634391"/>
            <a:ext cx="6718133" cy="3589217"/>
          </a:xfrm>
        </p:spPr>
        <p:txBody>
          <a:bodyPr anchor="ctr"/>
          <a:lstStyle/>
          <a:p>
            <a:pPr>
              <a:lnSpc>
                <a:spcPct val="150000"/>
              </a:lnSpc>
              <a:buFont typeface="+mj-lt"/>
              <a:buAutoNum type="arabicPeriod" startAt="3"/>
            </a:pPr>
            <a:r>
              <a:rPr lang="ja-JP" altLang="en-US" dirty="0"/>
              <a:t> 申請・精算手順</a:t>
            </a:r>
            <a:br>
              <a:rPr lang="en-US" altLang="ja-JP" sz="3200" dirty="0"/>
            </a:br>
            <a:r>
              <a:rPr lang="en-US" altLang="ja-JP" sz="1800" dirty="0"/>
              <a:t>3-1. </a:t>
            </a:r>
            <a:r>
              <a:rPr lang="ja-JP" altLang="en-US" sz="1800" dirty="0"/>
              <a:t>伝票作成の流れ</a:t>
            </a:r>
            <a:br>
              <a:rPr lang="en-US" altLang="ja-JP" sz="1800" dirty="0"/>
            </a:br>
            <a:r>
              <a:rPr lang="en-US" altLang="ja-JP" sz="1800" dirty="0"/>
              <a:t>3-2. </a:t>
            </a:r>
            <a:r>
              <a:rPr lang="ja-JP" altLang="en-US" sz="1800" dirty="0"/>
              <a:t>明細の修正・コピー・削除</a:t>
            </a:r>
            <a:br>
              <a:rPr lang="ja-JP" altLang="en-US" sz="1800" dirty="0"/>
            </a:br>
            <a:r>
              <a:rPr lang="en-US" altLang="ja-JP" sz="1800" dirty="0"/>
              <a:t>3-3. </a:t>
            </a:r>
            <a:r>
              <a:rPr lang="ja-JP" altLang="en-US" sz="1800" dirty="0"/>
              <a:t>承認者の追加</a:t>
            </a:r>
            <a:br>
              <a:rPr lang="ja-JP" altLang="en-US" sz="1800" dirty="0"/>
            </a:br>
            <a:r>
              <a:rPr lang="en-US" altLang="ja-JP" sz="1800" dirty="0"/>
              <a:t>3-4. </a:t>
            </a:r>
            <a:r>
              <a:rPr lang="ja-JP" altLang="en-US" sz="1800" dirty="0"/>
              <a:t>伝票の一時保存</a:t>
            </a:r>
            <a:br>
              <a:rPr lang="en-US" altLang="ja-JP" sz="1800" dirty="0"/>
            </a:br>
            <a:r>
              <a:rPr lang="en-US" altLang="ja-JP" sz="1800" dirty="0"/>
              <a:t>3-5. </a:t>
            </a:r>
            <a:r>
              <a:rPr lang="ja-JP" altLang="en-US" sz="1800" dirty="0"/>
              <a:t>事前申請・仮払金がある場合の精算</a:t>
            </a:r>
          </a:p>
        </p:txBody>
      </p:sp>
    </p:spTree>
    <p:extLst>
      <p:ext uri="{BB962C8B-B14F-4D97-AF65-F5344CB8AC3E}">
        <p14:creationId xmlns:p14="http://schemas.microsoft.com/office/powerpoint/2010/main" val="401476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EC80D-0D9D-9234-6410-809B83C539F6}"/>
            </a:ext>
          </a:extLst>
        </p:cNvPr>
        <p:cNvGrpSpPr/>
        <p:nvPr/>
      </p:nvGrpSpPr>
      <p:grpSpPr>
        <a:xfrm>
          <a:off x="0" y="0"/>
          <a:ext cx="0" cy="0"/>
          <a:chOff x="0" y="0"/>
          <a:chExt cx="0" cy="0"/>
        </a:xfrm>
      </p:grpSpPr>
      <p:sp>
        <p:nvSpPr>
          <p:cNvPr id="3" name="コンテンツ プレースホルダー 3">
            <a:extLst>
              <a:ext uri="{FF2B5EF4-FFF2-40B4-BE49-F238E27FC236}">
                <a16:creationId xmlns:a16="http://schemas.microsoft.com/office/drawing/2014/main" id="{E351FC38-EA2E-EAAD-962B-0D85054BB4FB}"/>
              </a:ext>
            </a:extLst>
          </p:cNvPr>
          <p:cNvSpPr txBox="1">
            <a:spLocks/>
          </p:cNvSpPr>
          <p:nvPr/>
        </p:nvSpPr>
        <p:spPr>
          <a:xfrm>
            <a:off x="6306017" y="1399536"/>
            <a:ext cx="5397510" cy="4909189"/>
          </a:xfrm>
          <a:prstGeom prst="rect">
            <a:avLst/>
          </a:prstGeom>
        </p:spPr>
        <p:txBody>
          <a:bodyPr vert="horz" lIns="0" tIns="0" rIns="0" bIns="0" rtlCol="0" anchor="t" anchorCtr="0">
            <a:noAutofit/>
          </a:bodyPr>
          <a:lst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228600" indent="-228600">
              <a:buFont typeface="+mj-lt"/>
              <a:buAutoNum type="arabicPeriod" startAt="3"/>
            </a:pPr>
            <a:r>
              <a:rPr lang="ja-JP" altLang="en-US" sz="1100" dirty="0"/>
              <a:t>「明細追加」をクリック</a:t>
            </a:r>
            <a:br>
              <a:rPr lang="en-US" altLang="ja-JP" sz="1100" dirty="0"/>
            </a:br>
            <a:br>
              <a:rPr lang="en-US" altLang="ja-JP" sz="1100" dirty="0"/>
            </a:b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endParaRPr lang="en-US" altLang="ja-JP" sz="1100" dirty="0"/>
          </a:p>
          <a:p>
            <a:pPr marL="228600" indent="-228600">
              <a:buFont typeface="+mj-lt"/>
              <a:buAutoNum type="arabicPeriod" startAt="3"/>
            </a:pPr>
            <a:r>
              <a:rPr lang="ja-JP" altLang="en-US" sz="1100" dirty="0"/>
              <a:t>明細情報を入力し「確定」をクリック</a:t>
            </a:r>
            <a:br>
              <a:rPr lang="en-US" altLang="ja-JP" sz="1100" dirty="0"/>
            </a:br>
            <a:endParaRPr lang="ja-JP" altLang="en-US" sz="1100" dirty="0"/>
          </a:p>
          <a:p>
            <a:pPr marL="228600" indent="-228600">
              <a:buFont typeface="+mj-lt"/>
              <a:buAutoNum type="arabicPeriod" startAt="3"/>
            </a:pPr>
            <a:r>
              <a:rPr lang="ja-JP" altLang="en-US" sz="1100" dirty="0"/>
              <a:t>上記</a:t>
            </a:r>
            <a:r>
              <a:rPr lang="en-US" altLang="ja-JP" sz="1100" dirty="0"/>
              <a:t>3</a:t>
            </a:r>
            <a:r>
              <a:rPr lang="ja-JP" altLang="en-US" sz="1100" dirty="0"/>
              <a:t>～</a:t>
            </a:r>
            <a:r>
              <a:rPr lang="en-US" altLang="ja-JP" sz="1100" dirty="0"/>
              <a:t>4</a:t>
            </a:r>
            <a:r>
              <a:rPr lang="ja-JP" altLang="en-US" sz="1100" dirty="0"/>
              <a:t>をくりかえし、明細を登録します。</a:t>
            </a:r>
            <a:br>
              <a:rPr lang="en-US" altLang="ja-JP" sz="1100" dirty="0"/>
            </a:br>
            <a:endParaRPr lang="ja-JP" altLang="en-US" sz="1100" dirty="0"/>
          </a:p>
          <a:p>
            <a:pPr marL="228600" indent="-228600">
              <a:buFont typeface="+mj-lt"/>
              <a:buAutoNum type="arabicPeriod" startAt="3"/>
            </a:pPr>
            <a:r>
              <a:rPr lang="ja-JP" altLang="en-US" sz="1100" dirty="0"/>
              <a:t>内容を確認し、画面右下の「申請」をクリックすると、</a:t>
            </a:r>
            <a:br>
              <a:rPr lang="en-US" altLang="ja-JP" sz="1100" dirty="0"/>
            </a:br>
            <a:r>
              <a:rPr lang="ja-JP" altLang="en-US" sz="1100" dirty="0"/>
              <a:t>承認者のもとにデータが送信されます。</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228600" indent="-228600">
              <a:buFont typeface="+mj-lt"/>
              <a:buAutoNum type="arabicPeriod" startAt="3"/>
            </a:pPr>
            <a:endParaRPr lang="ja-JP" altLang="en-US" sz="1100" dirty="0"/>
          </a:p>
        </p:txBody>
      </p:sp>
      <p:pic>
        <p:nvPicPr>
          <p:cNvPr id="18" name="図 17">
            <a:extLst>
              <a:ext uri="{FF2B5EF4-FFF2-40B4-BE49-F238E27FC236}">
                <a16:creationId xmlns:a16="http://schemas.microsoft.com/office/drawing/2014/main" id="{E9C5A4C4-6045-05DC-10C9-C7FB0921439F}"/>
              </a:ext>
            </a:extLst>
          </p:cNvPr>
          <p:cNvPicPr>
            <a:picLocks noChangeAspect="1"/>
          </p:cNvPicPr>
          <p:nvPr/>
        </p:nvPicPr>
        <p:blipFill>
          <a:blip r:embed="rId2"/>
          <a:stretch>
            <a:fillRect/>
          </a:stretch>
        </p:blipFill>
        <p:spPr>
          <a:xfrm>
            <a:off x="6357640" y="1669956"/>
            <a:ext cx="3546808" cy="2045326"/>
          </a:xfrm>
          <a:prstGeom prst="rect">
            <a:avLst/>
          </a:prstGeom>
          <a:ln w="12700">
            <a:solidFill>
              <a:srgbClr val="D2D2D2"/>
            </a:solidFill>
          </a:ln>
        </p:spPr>
      </p:pic>
      <p:pic>
        <p:nvPicPr>
          <p:cNvPr id="17" name="図 16">
            <a:extLst>
              <a:ext uri="{FF2B5EF4-FFF2-40B4-BE49-F238E27FC236}">
                <a16:creationId xmlns:a16="http://schemas.microsoft.com/office/drawing/2014/main" id="{4CA2BA27-2451-1E8A-D06D-274E3FB287BE}"/>
              </a:ext>
            </a:extLst>
          </p:cNvPr>
          <p:cNvPicPr>
            <a:picLocks noChangeAspect="1"/>
          </p:cNvPicPr>
          <p:nvPr/>
        </p:nvPicPr>
        <p:blipFill>
          <a:blip r:embed="rId2"/>
          <a:stretch>
            <a:fillRect/>
          </a:stretch>
        </p:blipFill>
        <p:spPr>
          <a:xfrm>
            <a:off x="649328" y="4263189"/>
            <a:ext cx="3546808" cy="2045326"/>
          </a:xfrm>
          <a:prstGeom prst="rect">
            <a:avLst/>
          </a:prstGeom>
          <a:ln w="12700">
            <a:solidFill>
              <a:srgbClr val="D2D2D2"/>
            </a:solidFill>
          </a:ln>
        </p:spPr>
      </p:pic>
      <p:sp>
        <p:nvSpPr>
          <p:cNvPr id="6" name="コンテンツ プレースホルダー 2">
            <a:extLst>
              <a:ext uri="{FF2B5EF4-FFF2-40B4-BE49-F238E27FC236}">
                <a16:creationId xmlns:a16="http://schemas.microsoft.com/office/drawing/2014/main" id="{6B741848-43CD-5994-8BC7-7A8C2006190C}"/>
              </a:ext>
            </a:extLst>
          </p:cNvPr>
          <p:cNvSpPr>
            <a:spLocks noGrp="1"/>
          </p:cNvSpPr>
          <p:nvPr>
            <p:ph sz="half" idx="1"/>
          </p:nvPr>
        </p:nvSpPr>
        <p:spPr>
          <a:xfrm>
            <a:off x="479425" y="1726894"/>
            <a:ext cx="5406559" cy="2763182"/>
          </a:xfrm>
        </p:spPr>
        <p:txBody>
          <a:bodyPr/>
          <a:lstStyle/>
          <a:p>
            <a:pPr marL="228600" indent="-228600">
              <a:buFont typeface="+mj-lt"/>
              <a:buAutoNum type="arabicPeriod"/>
            </a:pPr>
            <a:r>
              <a:rPr kumimoji="1" lang="ja-JP" altLang="en-US" sz="1100" dirty="0"/>
              <a:t>「申請・承認」画面から、申請したい申請種別のアイコンをクリックします。</a:t>
            </a:r>
            <a:br>
              <a:rPr kumimoji="1" lang="ja-JP" altLang="en-US" sz="1100" dirty="0"/>
            </a:br>
            <a:r>
              <a:rPr kumimoji="1" lang="en-US" altLang="ja-JP" sz="1100" dirty="0"/>
              <a:t>※</a:t>
            </a:r>
            <a:r>
              <a:rPr kumimoji="1" lang="ja-JP" altLang="en-US" sz="1100" dirty="0"/>
              <a:t>複数部門に所属している場合は、プルダウンから「所属部門」を選択してから</a:t>
            </a:r>
            <a:br>
              <a:rPr kumimoji="1" lang="en-US" altLang="ja-JP" sz="1100" dirty="0"/>
            </a:br>
            <a:r>
              <a:rPr kumimoji="1" lang="ja-JP" altLang="en-US" sz="1100" dirty="0"/>
              <a:t>　アイコンをクリックしてください。</a:t>
            </a:r>
          </a:p>
          <a:p>
            <a:pPr marL="0" indent="0">
              <a:buNone/>
            </a:pPr>
            <a:endParaRPr kumimoji="1" lang="ja-JP" altLang="en-US" sz="1100" dirty="0"/>
          </a:p>
          <a:p>
            <a:pPr marL="0" indent="0">
              <a:buNone/>
            </a:pPr>
            <a:endParaRPr kumimoji="1" lang="ja-JP" altLang="en-US" sz="1100" dirty="0"/>
          </a:p>
          <a:p>
            <a:pPr marL="0" indent="0">
              <a:buNone/>
            </a:pPr>
            <a:endParaRPr kumimoji="1" lang="en-US" altLang="ja-JP" sz="1100" dirty="0"/>
          </a:p>
          <a:p>
            <a:pPr marL="0" indent="0">
              <a:buNone/>
            </a:pPr>
            <a:endParaRPr lang="en-US" altLang="ja-JP" sz="1100" dirty="0"/>
          </a:p>
          <a:p>
            <a:pPr marL="0" indent="0">
              <a:buNone/>
            </a:pPr>
            <a:endParaRPr kumimoji="1" lang="en-US" altLang="ja-JP" sz="1100" dirty="0"/>
          </a:p>
          <a:p>
            <a:pPr marL="0" indent="0">
              <a:buNone/>
            </a:pPr>
            <a:endParaRPr lang="en-US" altLang="ja-JP" sz="1100" dirty="0"/>
          </a:p>
          <a:p>
            <a:pPr marL="0" indent="0">
              <a:buNone/>
            </a:pPr>
            <a:endParaRPr kumimoji="1" lang="en-US" altLang="ja-JP" sz="1100" dirty="0"/>
          </a:p>
          <a:p>
            <a:pPr marL="0" indent="0">
              <a:buNone/>
            </a:pPr>
            <a:r>
              <a:rPr kumimoji="1" lang="en-US" altLang="ja-JP" sz="1100" dirty="0"/>
              <a:t>2. </a:t>
            </a:r>
            <a:r>
              <a:rPr kumimoji="1" lang="ja-JP" altLang="en-US" sz="1100" dirty="0"/>
              <a:t>ヘッダ部分（基本情報）を入力します。</a:t>
            </a:r>
            <a:br>
              <a:rPr kumimoji="1" lang="en-US" altLang="ja-JP" sz="1100" dirty="0"/>
            </a:br>
            <a:endParaRPr kumimoji="1" lang="ja-JP" altLang="en-US" sz="1100" dirty="0"/>
          </a:p>
          <a:p>
            <a:endParaRPr kumimoji="1" lang="ja-JP" altLang="en-US" sz="1100" dirty="0"/>
          </a:p>
        </p:txBody>
      </p:sp>
      <p:sp>
        <p:nvSpPr>
          <p:cNvPr id="2" name="タイトル 1">
            <a:extLst>
              <a:ext uri="{FF2B5EF4-FFF2-40B4-BE49-F238E27FC236}">
                <a16:creationId xmlns:a16="http://schemas.microsoft.com/office/drawing/2014/main" id="{A74F4400-27A8-52AC-7790-321E495D58C3}"/>
              </a:ext>
            </a:extLst>
          </p:cNvPr>
          <p:cNvSpPr>
            <a:spLocks noGrp="1"/>
          </p:cNvSpPr>
          <p:nvPr>
            <p:ph type="title"/>
          </p:nvPr>
        </p:nvSpPr>
        <p:spPr/>
        <p:txBody>
          <a:bodyPr/>
          <a:lstStyle/>
          <a:p>
            <a:r>
              <a:rPr lang="en-US" altLang="ja-JP" dirty="0"/>
              <a:t>3-1.</a:t>
            </a:r>
            <a:r>
              <a:rPr lang="ja-JP" altLang="en-US" dirty="0"/>
              <a:t> 伝票作成の流れ</a:t>
            </a:r>
            <a:endParaRPr kumimoji="1" lang="ja-JP" altLang="en-US" dirty="0"/>
          </a:p>
        </p:txBody>
      </p:sp>
      <p:sp>
        <p:nvSpPr>
          <p:cNvPr id="16" name="スライド番号プレースホルダー 15">
            <a:extLst>
              <a:ext uri="{FF2B5EF4-FFF2-40B4-BE49-F238E27FC236}">
                <a16:creationId xmlns:a16="http://schemas.microsoft.com/office/drawing/2014/main" id="{5B6BF396-BECC-5923-DB2D-F44E0B67A6E1}"/>
              </a:ext>
            </a:extLst>
          </p:cNvPr>
          <p:cNvSpPr>
            <a:spLocks noGrp="1"/>
          </p:cNvSpPr>
          <p:nvPr>
            <p:ph type="sldNum" sz="quarter" idx="12"/>
          </p:nvPr>
        </p:nvSpPr>
        <p:spPr/>
        <p:txBody>
          <a:bodyPr/>
          <a:lstStyle/>
          <a:p>
            <a:fld id="{D8A28372-6A5A-4399-8FC5-CCF396CD4981}" type="slidenum">
              <a:rPr lang="en-GB" smtClean="0"/>
              <a:t>14</a:t>
            </a:fld>
            <a:endParaRPr lang="en-GB"/>
          </a:p>
        </p:txBody>
      </p:sp>
      <p:pic>
        <p:nvPicPr>
          <p:cNvPr id="5" name="図 4">
            <a:extLst>
              <a:ext uri="{FF2B5EF4-FFF2-40B4-BE49-F238E27FC236}">
                <a16:creationId xmlns:a16="http://schemas.microsoft.com/office/drawing/2014/main" id="{61D50F2A-AED3-FAAE-DBE2-CD138BE25B87}"/>
              </a:ext>
            </a:extLst>
          </p:cNvPr>
          <p:cNvPicPr>
            <a:picLocks noChangeAspect="1"/>
          </p:cNvPicPr>
          <p:nvPr/>
        </p:nvPicPr>
        <p:blipFill>
          <a:blip r:embed="rId3"/>
          <a:stretch>
            <a:fillRect/>
          </a:stretch>
        </p:blipFill>
        <p:spPr>
          <a:xfrm>
            <a:off x="841084" y="2393841"/>
            <a:ext cx="1990599" cy="1391278"/>
          </a:xfrm>
          <a:prstGeom prst="rect">
            <a:avLst/>
          </a:prstGeom>
          <a:ln w="12700">
            <a:solidFill>
              <a:srgbClr val="D2D2D2"/>
            </a:solidFill>
          </a:ln>
        </p:spPr>
      </p:pic>
      <p:sp>
        <p:nvSpPr>
          <p:cNvPr id="7" name="正方形/長方形 6">
            <a:extLst>
              <a:ext uri="{FF2B5EF4-FFF2-40B4-BE49-F238E27FC236}">
                <a16:creationId xmlns:a16="http://schemas.microsoft.com/office/drawing/2014/main" id="{2C9BA1E0-FEFA-436B-82E2-343255806CA9}"/>
              </a:ext>
            </a:extLst>
          </p:cNvPr>
          <p:cNvSpPr/>
          <p:nvPr/>
        </p:nvSpPr>
        <p:spPr>
          <a:xfrm>
            <a:off x="6357640" y="2511140"/>
            <a:ext cx="396245" cy="16677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8" name="テキスト ボックス 7">
            <a:extLst>
              <a:ext uri="{FF2B5EF4-FFF2-40B4-BE49-F238E27FC236}">
                <a16:creationId xmlns:a16="http://schemas.microsoft.com/office/drawing/2014/main" id="{BFD84C0A-2058-8F15-EC94-AFBB564630CF}"/>
              </a:ext>
            </a:extLst>
          </p:cNvPr>
          <p:cNvSpPr txBox="1"/>
          <p:nvPr/>
        </p:nvSpPr>
        <p:spPr>
          <a:xfrm>
            <a:off x="488473" y="1372361"/>
            <a:ext cx="1740922" cy="341376"/>
          </a:xfrm>
          <a:prstGeom prst="rect">
            <a:avLst/>
          </a:prstGeom>
          <a:noFill/>
        </p:spPr>
        <p:txBody>
          <a:bodyPr wrap="square">
            <a:spAutoFit/>
          </a:bodyPr>
          <a:lstStyle/>
          <a:p>
            <a:pPr marL="0" indent="0">
              <a:lnSpc>
                <a:spcPct val="150000"/>
              </a:lnSpc>
              <a:buNone/>
            </a:pPr>
            <a:r>
              <a:rPr kumimoji="1" lang="ja-JP" altLang="en-US" sz="1300" b="1" dirty="0">
                <a:solidFill>
                  <a:schemeClr val="tx2"/>
                </a:solidFill>
              </a:rPr>
              <a:t>伝票作成の手順</a:t>
            </a:r>
            <a:endParaRPr kumimoji="1" lang="en-US" altLang="ja-JP" sz="1300" b="1" dirty="0">
              <a:solidFill>
                <a:schemeClr val="tx2"/>
              </a:solidFill>
            </a:endParaRPr>
          </a:p>
        </p:txBody>
      </p:sp>
      <p:sp>
        <p:nvSpPr>
          <p:cNvPr id="9" name="正方形/長方形 8">
            <a:extLst>
              <a:ext uri="{FF2B5EF4-FFF2-40B4-BE49-F238E27FC236}">
                <a16:creationId xmlns:a16="http://schemas.microsoft.com/office/drawing/2014/main" id="{EBEB91E8-6D0C-24A1-C0DE-ADBB30E925BF}"/>
              </a:ext>
            </a:extLst>
          </p:cNvPr>
          <p:cNvSpPr/>
          <p:nvPr/>
        </p:nvSpPr>
        <p:spPr>
          <a:xfrm>
            <a:off x="843982" y="2887140"/>
            <a:ext cx="1060875" cy="1813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5039E83F-EDD0-2762-D85B-4A0F9F21EA59}"/>
              </a:ext>
            </a:extLst>
          </p:cNvPr>
          <p:cNvSpPr/>
          <p:nvPr/>
        </p:nvSpPr>
        <p:spPr>
          <a:xfrm>
            <a:off x="870762" y="3170199"/>
            <a:ext cx="481163" cy="4619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2" name="正方形/長方形 11">
            <a:extLst>
              <a:ext uri="{FF2B5EF4-FFF2-40B4-BE49-F238E27FC236}">
                <a16:creationId xmlns:a16="http://schemas.microsoft.com/office/drawing/2014/main" id="{2A638F49-EFA1-2650-0792-DA0099390F78}"/>
              </a:ext>
            </a:extLst>
          </p:cNvPr>
          <p:cNvSpPr/>
          <p:nvPr/>
        </p:nvSpPr>
        <p:spPr>
          <a:xfrm>
            <a:off x="658381" y="4489422"/>
            <a:ext cx="2293049" cy="57379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9" name="図 18">
            <a:extLst>
              <a:ext uri="{FF2B5EF4-FFF2-40B4-BE49-F238E27FC236}">
                <a16:creationId xmlns:a16="http://schemas.microsoft.com/office/drawing/2014/main" id="{64D9B21F-CBD3-1CCF-B285-4E896AFE84E6}"/>
              </a:ext>
            </a:extLst>
          </p:cNvPr>
          <p:cNvPicPr>
            <a:picLocks noChangeAspect="1"/>
          </p:cNvPicPr>
          <p:nvPr/>
        </p:nvPicPr>
        <p:blipFill>
          <a:blip r:embed="rId2"/>
          <a:srcRect l="77830" t="89466"/>
          <a:stretch>
            <a:fillRect/>
          </a:stretch>
        </p:blipFill>
        <p:spPr>
          <a:xfrm>
            <a:off x="6416456" y="5260282"/>
            <a:ext cx="1714588" cy="469815"/>
          </a:xfrm>
          <a:prstGeom prst="rect">
            <a:avLst/>
          </a:prstGeom>
          <a:ln w="12700">
            <a:solidFill>
              <a:srgbClr val="D2D2D2"/>
            </a:solidFill>
          </a:ln>
        </p:spPr>
      </p:pic>
      <p:sp>
        <p:nvSpPr>
          <p:cNvPr id="14" name="正方形/長方形 13">
            <a:extLst>
              <a:ext uri="{FF2B5EF4-FFF2-40B4-BE49-F238E27FC236}">
                <a16:creationId xmlns:a16="http://schemas.microsoft.com/office/drawing/2014/main" id="{6DBE8BC5-AA86-B443-35EC-05118603978F}"/>
              </a:ext>
            </a:extLst>
          </p:cNvPr>
          <p:cNvSpPr/>
          <p:nvPr/>
        </p:nvSpPr>
        <p:spPr>
          <a:xfrm>
            <a:off x="7428000" y="5439984"/>
            <a:ext cx="703044" cy="29011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20658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0D31-3A47-A98A-D04E-0E17FE96D025}"/>
            </a:ext>
          </a:extLst>
        </p:cNvPr>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7E41DB57-BA9E-3D06-57CF-6780DAF6AB7E}"/>
              </a:ext>
            </a:extLst>
          </p:cNvPr>
          <p:cNvSpPr>
            <a:spLocks noGrp="1"/>
          </p:cNvSpPr>
          <p:nvPr>
            <p:ph sz="half" idx="1"/>
          </p:nvPr>
        </p:nvSpPr>
        <p:spPr>
          <a:xfrm>
            <a:off x="481533" y="1382123"/>
            <a:ext cx="5435080" cy="4926602"/>
          </a:xfrm>
        </p:spPr>
        <p:txBody>
          <a:bodyPr/>
          <a:lstStyle/>
          <a:p>
            <a:pPr marL="0" indent="0">
              <a:buNone/>
            </a:pPr>
            <a:r>
              <a:rPr kumimoji="1" lang="ja-JP" altLang="en-US" b="1" dirty="0">
                <a:solidFill>
                  <a:schemeClr val="tx2"/>
                </a:solidFill>
              </a:rPr>
              <a:t>明細の修正・コピー</a:t>
            </a:r>
            <a:endParaRPr kumimoji="1" lang="en-US" altLang="ja-JP" b="1" dirty="0">
              <a:solidFill>
                <a:schemeClr val="tx2"/>
              </a:solidFill>
            </a:endParaRPr>
          </a:p>
          <a:p>
            <a:pPr marL="228600" indent="-228600">
              <a:buFont typeface="+mj-lt"/>
              <a:buAutoNum type="arabicPeriod"/>
            </a:pPr>
            <a:r>
              <a:rPr lang="ja-JP" altLang="en-US" sz="1100" dirty="0"/>
              <a:t>追加済の明細を修正する場合は「鉛筆マーク」をクリック</a:t>
            </a:r>
            <a:br>
              <a:rPr lang="en-US" altLang="ja-JP" sz="1100" dirty="0"/>
            </a:br>
            <a:r>
              <a:rPr lang="ja-JP" altLang="en-US" sz="1100" dirty="0"/>
              <a:t>明細をコピーする場合は「紙マーク」をクリック</a:t>
            </a:r>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2. </a:t>
            </a:r>
            <a:r>
              <a:rPr lang="ja-JP" altLang="en-US" sz="1100" dirty="0"/>
              <a:t>明細情報入力欄が表示されるので、内容を修正（変更）して、「確定」をクリック</a:t>
            </a:r>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r>
              <a:rPr lang="ja-JP" altLang="en-US" sz="1100" dirty="0"/>
              <a:t>≪以上≫</a:t>
            </a:r>
          </a:p>
          <a:p>
            <a:pPr marL="0" indent="0">
              <a:buNone/>
            </a:pPr>
            <a:endParaRPr kumimoji="1" lang="ja-JP" altLang="en-US" dirty="0"/>
          </a:p>
        </p:txBody>
      </p:sp>
      <p:sp>
        <p:nvSpPr>
          <p:cNvPr id="2" name="タイトル 1">
            <a:extLst>
              <a:ext uri="{FF2B5EF4-FFF2-40B4-BE49-F238E27FC236}">
                <a16:creationId xmlns:a16="http://schemas.microsoft.com/office/drawing/2014/main" id="{468CB867-26F9-1E53-3A4F-815332D0AF94}"/>
              </a:ext>
            </a:extLst>
          </p:cNvPr>
          <p:cNvSpPr>
            <a:spLocks noGrp="1"/>
          </p:cNvSpPr>
          <p:nvPr>
            <p:ph type="title"/>
          </p:nvPr>
        </p:nvSpPr>
        <p:spPr/>
        <p:txBody>
          <a:bodyPr/>
          <a:lstStyle/>
          <a:p>
            <a:r>
              <a:rPr lang="en-US" altLang="ja-JP" dirty="0"/>
              <a:t>3-2.</a:t>
            </a:r>
            <a:r>
              <a:rPr lang="ja-JP" altLang="en-US" dirty="0"/>
              <a:t> 明細の修正・コピー・削除</a:t>
            </a:r>
            <a:endParaRPr kumimoji="1" lang="ja-JP" altLang="en-US" dirty="0"/>
          </a:p>
        </p:txBody>
      </p:sp>
      <p:sp>
        <p:nvSpPr>
          <p:cNvPr id="16" name="スライド番号プレースホルダー 15">
            <a:extLst>
              <a:ext uri="{FF2B5EF4-FFF2-40B4-BE49-F238E27FC236}">
                <a16:creationId xmlns:a16="http://schemas.microsoft.com/office/drawing/2014/main" id="{7615B8F9-9B5A-B288-AEDB-A29E9E4C6D9F}"/>
              </a:ext>
            </a:extLst>
          </p:cNvPr>
          <p:cNvSpPr>
            <a:spLocks noGrp="1"/>
          </p:cNvSpPr>
          <p:nvPr>
            <p:ph type="sldNum" sz="quarter" idx="12"/>
          </p:nvPr>
        </p:nvSpPr>
        <p:spPr/>
        <p:txBody>
          <a:bodyPr/>
          <a:lstStyle/>
          <a:p>
            <a:fld id="{D8A28372-6A5A-4399-8FC5-CCF396CD4981}" type="slidenum">
              <a:rPr lang="en-GB" smtClean="0"/>
              <a:t>15</a:t>
            </a:fld>
            <a:endParaRPr lang="en-GB"/>
          </a:p>
        </p:txBody>
      </p:sp>
      <p:sp>
        <p:nvSpPr>
          <p:cNvPr id="20" name="コンテンツ プレースホルダー 3">
            <a:extLst>
              <a:ext uri="{FF2B5EF4-FFF2-40B4-BE49-F238E27FC236}">
                <a16:creationId xmlns:a16="http://schemas.microsoft.com/office/drawing/2014/main" id="{5CF32B39-BCE5-1374-5019-166DC9D25569}"/>
              </a:ext>
            </a:extLst>
          </p:cNvPr>
          <p:cNvSpPr>
            <a:spLocks noGrp="1"/>
          </p:cNvSpPr>
          <p:nvPr>
            <p:ph sz="half" idx="2"/>
          </p:nvPr>
        </p:nvSpPr>
        <p:spPr>
          <a:xfrm>
            <a:off x="6297353" y="1387361"/>
            <a:ext cx="5396490" cy="4921364"/>
          </a:xfrm>
        </p:spPr>
        <p:txBody>
          <a:bodyPr/>
          <a:lstStyle/>
          <a:p>
            <a:pPr marL="0" indent="0">
              <a:buNone/>
            </a:pPr>
            <a:r>
              <a:rPr kumimoji="1" lang="ja-JP" altLang="en-US" b="1" dirty="0">
                <a:solidFill>
                  <a:schemeClr val="tx2"/>
                </a:solidFill>
              </a:rPr>
              <a:t>明細の削除</a:t>
            </a:r>
            <a:endParaRPr kumimoji="1" lang="en-US" altLang="ja-JP" b="1" dirty="0">
              <a:solidFill>
                <a:schemeClr val="tx2"/>
              </a:solidFill>
            </a:endParaRPr>
          </a:p>
          <a:p>
            <a:pPr marL="0" indent="0">
              <a:buNone/>
            </a:pPr>
            <a:r>
              <a:rPr kumimoji="1" lang="en-US" altLang="ja-JP" sz="1100" dirty="0"/>
              <a:t>1. </a:t>
            </a:r>
            <a:r>
              <a:rPr kumimoji="1" lang="ja-JP" altLang="en-US" sz="1100" dirty="0"/>
              <a:t>削除したい明細の「ゴミ箱マーク」をクリック</a:t>
            </a:r>
          </a:p>
          <a:p>
            <a:pPr marL="0" indent="0">
              <a:buNone/>
            </a:pPr>
            <a:endParaRPr kumimoji="1" lang="ja-JP" altLang="en-US" sz="1100" dirty="0"/>
          </a:p>
          <a:p>
            <a:pPr marL="0" indent="0">
              <a:buNone/>
            </a:pPr>
            <a:endParaRPr kumimoji="1" lang="ja-JP" altLang="en-US" sz="1100" dirty="0"/>
          </a:p>
          <a:p>
            <a:pPr marL="0" indent="0">
              <a:buNone/>
            </a:pPr>
            <a:endParaRPr kumimoji="1" lang="ja-JP" altLang="en-US" sz="1100" dirty="0"/>
          </a:p>
          <a:p>
            <a:pPr marL="0" indent="0">
              <a:buNone/>
            </a:pPr>
            <a:endParaRPr kumimoji="1" lang="en-US" altLang="ja-JP" sz="1100" dirty="0"/>
          </a:p>
          <a:p>
            <a:pPr marL="0" indent="0">
              <a:buNone/>
            </a:pPr>
            <a:endParaRPr lang="en-US" altLang="ja-JP" sz="1100" dirty="0"/>
          </a:p>
          <a:p>
            <a:pPr marL="0" indent="0">
              <a:buNone/>
            </a:pPr>
            <a:endParaRPr kumimoji="1" lang="en-US" altLang="ja-JP" sz="1100" dirty="0"/>
          </a:p>
          <a:p>
            <a:pPr marL="0" indent="0">
              <a:buNone/>
            </a:pPr>
            <a:endParaRPr lang="en-US" altLang="ja-JP" sz="1100" dirty="0"/>
          </a:p>
          <a:p>
            <a:pPr marL="0" indent="0">
              <a:buNone/>
            </a:pPr>
            <a:r>
              <a:rPr kumimoji="1" lang="en-US" altLang="ja-JP" sz="1100" dirty="0"/>
              <a:t>2. </a:t>
            </a:r>
            <a:r>
              <a:rPr kumimoji="1" lang="ja-JP" altLang="en-US" sz="1100" dirty="0"/>
              <a:t>「</a:t>
            </a:r>
            <a:r>
              <a:rPr kumimoji="1" lang="en-US" altLang="ja-JP" sz="1100" dirty="0"/>
              <a:t>OK</a:t>
            </a:r>
            <a:r>
              <a:rPr kumimoji="1" lang="ja-JP" altLang="en-US" sz="1100" dirty="0"/>
              <a:t>」をクリック</a:t>
            </a:r>
          </a:p>
          <a:p>
            <a:pPr marL="0" indent="0">
              <a:buNone/>
            </a:pPr>
            <a:endParaRPr kumimoji="1" lang="ja-JP" altLang="en-US" sz="1200" dirty="0"/>
          </a:p>
          <a:p>
            <a:pPr marL="0" indent="0">
              <a:buNone/>
            </a:pPr>
            <a:endParaRPr kumimoji="1" lang="ja-JP" altLang="en-US" sz="1200" dirty="0"/>
          </a:p>
          <a:p>
            <a:pPr marL="0" indent="0">
              <a:buNone/>
            </a:pPr>
            <a:endParaRPr kumimoji="1" lang="ja-JP" altLang="en-US" sz="1200" dirty="0"/>
          </a:p>
          <a:p>
            <a:pPr marL="0" indent="0">
              <a:buNone/>
            </a:pPr>
            <a:endParaRPr kumimoji="1" lang="ja-JP" altLang="en-US" sz="1200" dirty="0"/>
          </a:p>
          <a:p>
            <a:pPr marL="0" indent="0">
              <a:buNone/>
            </a:pPr>
            <a:endParaRPr kumimoji="1" lang="en-US" altLang="ja-JP" sz="1200" dirty="0"/>
          </a:p>
          <a:p>
            <a:pPr marL="0" indent="0">
              <a:buNone/>
            </a:pPr>
            <a:endParaRPr lang="en-US" altLang="ja-JP" sz="1200" dirty="0"/>
          </a:p>
          <a:p>
            <a:pPr marL="0" indent="0">
              <a:buNone/>
            </a:pPr>
            <a:r>
              <a:rPr kumimoji="1" lang="ja-JP" altLang="en-US" sz="1100" dirty="0"/>
              <a:t>≪以上≫</a:t>
            </a:r>
          </a:p>
        </p:txBody>
      </p:sp>
      <p:sp>
        <p:nvSpPr>
          <p:cNvPr id="24" name="正方形/長方形 23">
            <a:extLst>
              <a:ext uri="{FF2B5EF4-FFF2-40B4-BE49-F238E27FC236}">
                <a16:creationId xmlns:a16="http://schemas.microsoft.com/office/drawing/2014/main" id="{96F37810-98BF-4D3B-C776-09E06CE7DAF6}"/>
              </a:ext>
            </a:extLst>
          </p:cNvPr>
          <p:cNvSpPr/>
          <p:nvPr/>
        </p:nvSpPr>
        <p:spPr>
          <a:xfrm>
            <a:off x="4733765" y="2787843"/>
            <a:ext cx="232923" cy="49192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7" name="図 6">
            <a:extLst>
              <a:ext uri="{FF2B5EF4-FFF2-40B4-BE49-F238E27FC236}">
                <a16:creationId xmlns:a16="http://schemas.microsoft.com/office/drawing/2014/main" id="{A18BD9F1-DC3B-FD5F-3687-B9728D178106}"/>
              </a:ext>
            </a:extLst>
          </p:cNvPr>
          <p:cNvPicPr>
            <a:picLocks noChangeAspect="1"/>
          </p:cNvPicPr>
          <p:nvPr/>
        </p:nvPicPr>
        <p:blipFill>
          <a:blip r:embed="rId2"/>
          <a:stretch>
            <a:fillRect/>
          </a:stretch>
        </p:blipFill>
        <p:spPr>
          <a:xfrm>
            <a:off x="514441" y="2112513"/>
            <a:ext cx="5156241" cy="1316487"/>
          </a:xfrm>
          <a:prstGeom prst="rect">
            <a:avLst/>
          </a:prstGeom>
          <a:ln w="12700">
            <a:solidFill>
              <a:srgbClr val="D2D2D2"/>
            </a:solidFill>
          </a:ln>
        </p:spPr>
      </p:pic>
      <p:sp>
        <p:nvSpPr>
          <p:cNvPr id="25" name="正方形/長方形 24">
            <a:extLst>
              <a:ext uri="{FF2B5EF4-FFF2-40B4-BE49-F238E27FC236}">
                <a16:creationId xmlns:a16="http://schemas.microsoft.com/office/drawing/2014/main" id="{82140A0D-7388-7418-08C8-0902182EFD0E}"/>
              </a:ext>
            </a:extLst>
          </p:cNvPr>
          <p:cNvSpPr/>
          <p:nvPr/>
        </p:nvSpPr>
        <p:spPr>
          <a:xfrm>
            <a:off x="5349644" y="2896736"/>
            <a:ext cx="184586" cy="33423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9" name="図 8">
            <a:extLst>
              <a:ext uri="{FF2B5EF4-FFF2-40B4-BE49-F238E27FC236}">
                <a16:creationId xmlns:a16="http://schemas.microsoft.com/office/drawing/2014/main" id="{E4392ECD-CBEB-8352-50A9-FD048D7BCE0D}"/>
              </a:ext>
            </a:extLst>
          </p:cNvPr>
          <p:cNvPicPr>
            <a:picLocks noChangeAspect="1"/>
          </p:cNvPicPr>
          <p:nvPr/>
        </p:nvPicPr>
        <p:blipFill>
          <a:blip r:embed="rId3"/>
          <a:stretch>
            <a:fillRect/>
          </a:stretch>
        </p:blipFill>
        <p:spPr>
          <a:xfrm>
            <a:off x="479425" y="4045451"/>
            <a:ext cx="5191257" cy="1342342"/>
          </a:xfrm>
          <a:prstGeom prst="rect">
            <a:avLst/>
          </a:prstGeom>
          <a:ln w="12700">
            <a:solidFill>
              <a:srgbClr val="D2D2D2"/>
            </a:solidFill>
          </a:ln>
        </p:spPr>
      </p:pic>
      <p:sp>
        <p:nvSpPr>
          <p:cNvPr id="22" name="正方形/長方形 21">
            <a:extLst>
              <a:ext uri="{FF2B5EF4-FFF2-40B4-BE49-F238E27FC236}">
                <a16:creationId xmlns:a16="http://schemas.microsoft.com/office/drawing/2014/main" id="{9CF0A568-65DA-FA3E-947C-F2BB6E3AF5CC}"/>
              </a:ext>
            </a:extLst>
          </p:cNvPr>
          <p:cNvSpPr/>
          <p:nvPr/>
        </p:nvSpPr>
        <p:spPr>
          <a:xfrm>
            <a:off x="5097324" y="5147755"/>
            <a:ext cx="504639" cy="23098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0" name="図 9">
            <a:extLst>
              <a:ext uri="{FF2B5EF4-FFF2-40B4-BE49-F238E27FC236}">
                <a16:creationId xmlns:a16="http://schemas.microsoft.com/office/drawing/2014/main" id="{FBCF7E07-27D1-460D-3575-19C19409C24A}"/>
              </a:ext>
            </a:extLst>
          </p:cNvPr>
          <p:cNvPicPr>
            <a:picLocks noChangeAspect="1"/>
          </p:cNvPicPr>
          <p:nvPr/>
        </p:nvPicPr>
        <p:blipFill>
          <a:blip r:embed="rId2"/>
          <a:stretch>
            <a:fillRect/>
          </a:stretch>
        </p:blipFill>
        <p:spPr>
          <a:xfrm>
            <a:off x="6318050" y="1941357"/>
            <a:ext cx="5156241" cy="1316487"/>
          </a:xfrm>
          <a:prstGeom prst="rect">
            <a:avLst/>
          </a:prstGeom>
          <a:ln w="12700">
            <a:solidFill>
              <a:srgbClr val="D2D2D2"/>
            </a:solidFill>
          </a:ln>
        </p:spPr>
      </p:pic>
      <p:sp>
        <p:nvSpPr>
          <p:cNvPr id="29" name="正方形/長方形 28">
            <a:extLst>
              <a:ext uri="{FF2B5EF4-FFF2-40B4-BE49-F238E27FC236}">
                <a16:creationId xmlns:a16="http://schemas.microsoft.com/office/drawing/2014/main" id="{089ABD9F-D4C6-8C80-C11B-BA3DA73F5C59}"/>
              </a:ext>
            </a:extLst>
          </p:cNvPr>
          <p:cNvSpPr/>
          <p:nvPr/>
        </p:nvSpPr>
        <p:spPr>
          <a:xfrm>
            <a:off x="11269412" y="2751647"/>
            <a:ext cx="190954" cy="13385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2" name="図 11">
            <a:extLst>
              <a:ext uri="{FF2B5EF4-FFF2-40B4-BE49-F238E27FC236}">
                <a16:creationId xmlns:a16="http://schemas.microsoft.com/office/drawing/2014/main" id="{55945A51-AE1C-FE6A-EE33-AB0EE750FA26}"/>
              </a:ext>
            </a:extLst>
          </p:cNvPr>
          <p:cNvPicPr>
            <a:picLocks noChangeAspect="1"/>
          </p:cNvPicPr>
          <p:nvPr/>
        </p:nvPicPr>
        <p:blipFill>
          <a:blip r:embed="rId4"/>
          <a:stretch>
            <a:fillRect/>
          </a:stretch>
        </p:blipFill>
        <p:spPr>
          <a:xfrm>
            <a:off x="6411620" y="3811840"/>
            <a:ext cx="2915288" cy="1221739"/>
          </a:xfrm>
          <a:prstGeom prst="rect">
            <a:avLst/>
          </a:prstGeom>
          <a:ln w="12700">
            <a:solidFill>
              <a:srgbClr val="D2D2D2"/>
            </a:solidFill>
          </a:ln>
        </p:spPr>
      </p:pic>
      <p:sp>
        <p:nvSpPr>
          <p:cNvPr id="31" name="正方形/長方形 30">
            <a:extLst>
              <a:ext uri="{FF2B5EF4-FFF2-40B4-BE49-F238E27FC236}">
                <a16:creationId xmlns:a16="http://schemas.microsoft.com/office/drawing/2014/main" id="{7DFBBD22-3602-2440-D85A-3DF8F620326D}"/>
              </a:ext>
            </a:extLst>
          </p:cNvPr>
          <p:cNvSpPr/>
          <p:nvPr/>
        </p:nvSpPr>
        <p:spPr>
          <a:xfrm>
            <a:off x="7249833" y="4790852"/>
            <a:ext cx="633325" cy="25379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427969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6272E-3F0E-AEF7-F17B-BB5F44484F1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8881008-DD0F-3DA2-1913-9DF7B841B645}"/>
              </a:ext>
            </a:extLst>
          </p:cNvPr>
          <p:cNvSpPr>
            <a:spLocks noGrp="1"/>
          </p:cNvSpPr>
          <p:nvPr>
            <p:ph type="title"/>
          </p:nvPr>
        </p:nvSpPr>
        <p:spPr/>
        <p:txBody>
          <a:bodyPr/>
          <a:lstStyle/>
          <a:p>
            <a:r>
              <a:rPr lang="en-US" altLang="ja-JP" dirty="0"/>
              <a:t>3-3.</a:t>
            </a:r>
            <a:r>
              <a:rPr lang="ja-JP" altLang="en-US" dirty="0"/>
              <a:t> 承認者の追加</a:t>
            </a:r>
            <a:endParaRPr kumimoji="1" lang="ja-JP" altLang="en-US" dirty="0"/>
          </a:p>
        </p:txBody>
      </p:sp>
      <p:sp>
        <p:nvSpPr>
          <p:cNvPr id="16" name="スライド番号プレースホルダー 15">
            <a:extLst>
              <a:ext uri="{FF2B5EF4-FFF2-40B4-BE49-F238E27FC236}">
                <a16:creationId xmlns:a16="http://schemas.microsoft.com/office/drawing/2014/main" id="{F0B97B3E-F098-BDEF-C380-9479125A85F2}"/>
              </a:ext>
            </a:extLst>
          </p:cNvPr>
          <p:cNvSpPr>
            <a:spLocks noGrp="1"/>
          </p:cNvSpPr>
          <p:nvPr>
            <p:ph type="sldNum" sz="quarter" idx="12"/>
          </p:nvPr>
        </p:nvSpPr>
        <p:spPr/>
        <p:txBody>
          <a:bodyPr/>
          <a:lstStyle/>
          <a:p>
            <a:fld id="{D8A28372-6A5A-4399-8FC5-CCF396CD4981}" type="slidenum">
              <a:rPr lang="en-GB" smtClean="0"/>
              <a:t>16</a:t>
            </a:fld>
            <a:endParaRPr lang="en-GB"/>
          </a:p>
        </p:txBody>
      </p:sp>
      <p:sp>
        <p:nvSpPr>
          <p:cNvPr id="33" name="コンテンツ プレースホルダー 2">
            <a:extLst>
              <a:ext uri="{FF2B5EF4-FFF2-40B4-BE49-F238E27FC236}">
                <a16:creationId xmlns:a16="http://schemas.microsoft.com/office/drawing/2014/main" id="{2652D62F-FB60-24C6-E08E-15F79DB100E2}"/>
              </a:ext>
            </a:extLst>
          </p:cNvPr>
          <p:cNvSpPr>
            <a:spLocks noGrp="1"/>
          </p:cNvSpPr>
          <p:nvPr>
            <p:ph sz="half" idx="1"/>
          </p:nvPr>
        </p:nvSpPr>
        <p:spPr>
          <a:xfrm>
            <a:off x="498908" y="1382120"/>
            <a:ext cx="5395784" cy="4926605"/>
          </a:xfrm>
        </p:spPr>
        <p:txBody>
          <a:bodyPr/>
          <a:lstStyle/>
          <a:p>
            <a:pPr marL="0" indent="0">
              <a:buNone/>
            </a:pPr>
            <a:r>
              <a:rPr kumimoji="1" lang="ja-JP" altLang="en-US" sz="1100" dirty="0"/>
              <a:t>申請内容により承認者が変わる場合や、一時的に承認者を追加する場合に使用します。「承認者の追加」は追加のみ可能で、削除や承認フローの編集はできません。</a:t>
            </a:r>
            <a:endParaRPr kumimoji="1" lang="en-US" altLang="ja-JP" sz="1100" dirty="0"/>
          </a:p>
          <a:p>
            <a:pPr marL="0" indent="0">
              <a:buNone/>
            </a:pPr>
            <a:endParaRPr lang="en-US" altLang="ja-JP" sz="1100" dirty="0"/>
          </a:p>
          <a:p>
            <a:pPr marL="0" indent="0">
              <a:buNone/>
            </a:pPr>
            <a:r>
              <a:rPr lang="ja-JP" altLang="en-US" b="1" dirty="0">
                <a:solidFill>
                  <a:schemeClr val="tx2"/>
                </a:solidFill>
              </a:rPr>
              <a:t>承認者の追加方法</a:t>
            </a:r>
            <a:endParaRPr lang="en-US" altLang="ja-JP" b="1" dirty="0">
              <a:solidFill>
                <a:schemeClr val="tx2"/>
              </a:solidFill>
            </a:endParaRPr>
          </a:p>
          <a:p>
            <a:pPr marL="228600" indent="-228600">
              <a:buFont typeface="+mj-lt"/>
              <a:buAutoNum type="arabicPeriod"/>
            </a:pPr>
            <a:r>
              <a:rPr kumimoji="1" lang="ja-JP" altLang="en-US" sz="1100" dirty="0"/>
              <a:t>伝票右上の「承認者の追加」をクリック</a:t>
            </a: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endParaRPr lang="en-US" altLang="ja-JP" sz="1100" dirty="0"/>
          </a:p>
          <a:p>
            <a:pPr marL="228600" indent="-228600">
              <a:buFont typeface="+mj-lt"/>
              <a:buAutoNum type="arabicPeriod"/>
            </a:pPr>
            <a:r>
              <a:rPr kumimoji="1" lang="ja-JP" altLang="en-US" sz="1100" dirty="0"/>
              <a:t>承認フローが表示されたら、追加したい箇所の＋をクリック</a:t>
            </a:r>
            <a:br>
              <a:rPr kumimoji="1" lang="ja-JP" altLang="en-US" sz="1100" dirty="0"/>
            </a:br>
            <a:endParaRPr kumimoji="1" lang="ja-JP" altLang="en-US" sz="1100" dirty="0"/>
          </a:p>
        </p:txBody>
      </p:sp>
      <p:sp>
        <p:nvSpPr>
          <p:cNvPr id="36" name="コンテンツ プレースホルダー 3">
            <a:extLst>
              <a:ext uri="{FF2B5EF4-FFF2-40B4-BE49-F238E27FC236}">
                <a16:creationId xmlns:a16="http://schemas.microsoft.com/office/drawing/2014/main" id="{2196AD52-54BA-F603-82C0-7A3350E867FC}"/>
              </a:ext>
            </a:extLst>
          </p:cNvPr>
          <p:cNvSpPr>
            <a:spLocks noGrp="1"/>
          </p:cNvSpPr>
          <p:nvPr>
            <p:ph sz="half" idx="2"/>
          </p:nvPr>
        </p:nvSpPr>
        <p:spPr>
          <a:xfrm>
            <a:off x="6297309" y="1382119"/>
            <a:ext cx="5415266" cy="4881341"/>
          </a:xfrm>
        </p:spPr>
        <p:txBody>
          <a:bodyPr/>
          <a:lstStyle/>
          <a:p>
            <a:pPr marL="228600" indent="-228600">
              <a:buFont typeface="+mj-lt"/>
              <a:buAutoNum type="arabicPeriod" startAt="3"/>
            </a:pPr>
            <a:r>
              <a:rPr kumimoji="1" lang="ja-JP" altLang="en-US" sz="1100" dirty="0"/>
              <a:t>承認ポイントが追加されるので、「社員」または「部門」を選択</a:t>
            </a:r>
            <a:br>
              <a:rPr kumimoji="1" lang="en-US" altLang="ja-JP" sz="1100" dirty="0"/>
            </a:br>
            <a:r>
              <a:rPr kumimoji="1" lang="en-US" altLang="ja-JP" sz="900" dirty="0"/>
              <a:t>※</a:t>
            </a:r>
            <a:r>
              <a:rPr kumimoji="1" lang="ja-JP" altLang="en-US" sz="900" dirty="0"/>
              <a:t>「部門」は指定した部門に所属し承認権限を持ついずれかの社員の承認となります。</a:t>
            </a: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br>
              <a:rPr kumimoji="1" lang="en-US" altLang="ja-JP" sz="900" dirty="0"/>
            </a:br>
            <a:endParaRPr kumimoji="1" lang="en-US" altLang="ja-JP" sz="900" dirty="0"/>
          </a:p>
          <a:p>
            <a:pPr marL="228600" indent="-228600">
              <a:buFont typeface="+mj-lt"/>
              <a:buAutoNum type="arabicPeriod" startAt="3"/>
            </a:pPr>
            <a:r>
              <a:rPr kumimoji="1" lang="en-US" altLang="ja-JP" sz="1100" dirty="0"/>
              <a:t> </a:t>
            </a:r>
            <a:r>
              <a:rPr kumimoji="1" lang="ja-JP" altLang="en-US" sz="1100" dirty="0"/>
              <a:t>「虫眼鏡」マークをクリックし、対象の承認ポイントを選択</a:t>
            </a:r>
            <a:br>
              <a:rPr lang="en-US" altLang="ja-JP" sz="1100" dirty="0"/>
            </a:br>
            <a:endParaRPr kumimoji="1" lang="en-US" altLang="ja-JP" sz="1100" dirty="0"/>
          </a:p>
          <a:p>
            <a:pPr marL="228600" indent="-228600">
              <a:buFont typeface="+mj-lt"/>
              <a:buAutoNum type="arabicPeriod" startAt="3"/>
            </a:pPr>
            <a:r>
              <a:rPr kumimoji="1" lang="en-US" altLang="ja-JP" sz="1100" dirty="0"/>
              <a:t>2</a:t>
            </a:r>
            <a:r>
              <a:rPr kumimoji="1" lang="ja-JP" altLang="en-US" sz="1100" dirty="0"/>
              <a:t>～</a:t>
            </a:r>
            <a:r>
              <a:rPr kumimoji="1" lang="en-US" altLang="ja-JP" sz="1100" dirty="0"/>
              <a:t>4</a:t>
            </a:r>
            <a:r>
              <a:rPr kumimoji="1" lang="ja-JP" altLang="en-US" sz="1100" dirty="0"/>
              <a:t>をくりかえし、承認ポイントを設定後、画面下の「確定」をクリック</a:t>
            </a:r>
          </a:p>
          <a:p>
            <a:pPr marL="0" indent="0">
              <a:buNone/>
            </a:pPr>
            <a:endParaRPr lang="en-US" altLang="ja-JP" sz="1100" dirty="0"/>
          </a:p>
          <a:p>
            <a:pPr marL="0" indent="0">
              <a:buNone/>
            </a:pPr>
            <a:endParaRPr kumimoji="1"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kumimoji="1" lang="ja-JP" altLang="en-US" sz="1100" dirty="0"/>
              <a:t>≪以上≫</a:t>
            </a:r>
          </a:p>
        </p:txBody>
      </p:sp>
      <p:pic>
        <p:nvPicPr>
          <p:cNvPr id="4" name="図 3">
            <a:extLst>
              <a:ext uri="{FF2B5EF4-FFF2-40B4-BE49-F238E27FC236}">
                <a16:creationId xmlns:a16="http://schemas.microsoft.com/office/drawing/2014/main" id="{CE7CCA46-5BA4-C126-D15B-7111B8EF9A8E}"/>
              </a:ext>
            </a:extLst>
          </p:cNvPr>
          <p:cNvPicPr>
            <a:picLocks noChangeAspect="1"/>
          </p:cNvPicPr>
          <p:nvPr/>
        </p:nvPicPr>
        <p:blipFill>
          <a:blip r:embed="rId2"/>
          <a:stretch>
            <a:fillRect/>
          </a:stretch>
        </p:blipFill>
        <p:spPr>
          <a:xfrm>
            <a:off x="517537" y="2599090"/>
            <a:ext cx="3372321" cy="971686"/>
          </a:xfrm>
          <a:prstGeom prst="rect">
            <a:avLst/>
          </a:prstGeom>
          <a:ln w="12700">
            <a:solidFill>
              <a:srgbClr val="D2D2D2"/>
            </a:solidFill>
          </a:ln>
        </p:spPr>
      </p:pic>
      <p:sp>
        <p:nvSpPr>
          <p:cNvPr id="37" name="正方形/長方形 36">
            <a:extLst>
              <a:ext uri="{FF2B5EF4-FFF2-40B4-BE49-F238E27FC236}">
                <a16:creationId xmlns:a16="http://schemas.microsoft.com/office/drawing/2014/main" id="{7B2B6280-8100-E71E-6D7B-A66E5368AF67}"/>
              </a:ext>
            </a:extLst>
          </p:cNvPr>
          <p:cNvSpPr/>
          <p:nvPr/>
        </p:nvSpPr>
        <p:spPr>
          <a:xfrm>
            <a:off x="2734196" y="3200652"/>
            <a:ext cx="1086364" cy="3610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6" name="図 5">
            <a:extLst>
              <a:ext uri="{FF2B5EF4-FFF2-40B4-BE49-F238E27FC236}">
                <a16:creationId xmlns:a16="http://schemas.microsoft.com/office/drawing/2014/main" id="{82B27E67-6DC4-3D09-1211-4698255F3B27}"/>
              </a:ext>
            </a:extLst>
          </p:cNvPr>
          <p:cNvPicPr>
            <a:picLocks noChangeAspect="1"/>
          </p:cNvPicPr>
          <p:nvPr/>
        </p:nvPicPr>
        <p:blipFill>
          <a:blip r:embed="rId3"/>
          <a:stretch>
            <a:fillRect/>
          </a:stretch>
        </p:blipFill>
        <p:spPr>
          <a:xfrm>
            <a:off x="517537" y="3937749"/>
            <a:ext cx="2893443" cy="2325711"/>
          </a:xfrm>
          <a:prstGeom prst="rect">
            <a:avLst/>
          </a:prstGeom>
          <a:ln w="12700">
            <a:solidFill>
              <a:srgbClr val="D2D2D2"/>
            </a:solidFill>
          </a:ln>
        </p:spPr>
      </p:pic>
      <p:sp>
        <p:nvSpPr>
          <p:cNvPr id="39" name="正方形/長方形 38">
            <a:extLst>
              <a:ext uri="{FF2B5EF4-FFF2-40B4-BE49-F238E27FC236}">
                <a16:creationId xmlns:a16="http://schemas.microsoft.com/office/drawing/2014/main" id="{A04C2B0C-EE77-6552-A933-09C0440A8211}"/>
              </a:ext>
            </a:extLst>
          </p:cNvPr>
          <p:cNvSpPr/>
          <p:nvPr/>
        </p:nvSpPr>
        <p:spPr>
          <a:xfrm>
            <a:off x="690214" y="4881309"/>
            <a:ext cx="553615" cy="2192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8" name="図 7">
            <a:extLst>
              <a:ext uri="{FF2B5EF4-FFF2-40B4-BE49-F238E27FC236}">
                <a16:creationId xmlns:a16="http://schemas.microsoft.com/office/drawing/2014/main" id="{223EB012-F1CB-F562-72F4-8E29739A5409}"/>
              </a:ext>
            </a:extLst>
          </p:cNvPr>
          <p:cNvPicPr>
            <a:picLocks noChangeAspect="1"/>
          </p:cNvPicPr>
          <p:nvPr/>
        </p:nvPicPr>
        <p:blipFill>
          <a:blip r:embed="rId4"/>
          <a:stretch>
            <a:fillRect/>
          </a:stretch>
        </p:blipFill>
        <p:spPr>
          <a:xfrm>
            <a:off x="6270132" y="1870326"/>
            <a:ext cx="2529836" cy="1102749"/>
          </a:xfrm>
          <a:prstGeom prst="rect">
            <a:avLst/>
          </a:prstGeom>
          <a:ln w="12700">
            <a:solidFill>
              <a:srgbClr val="D2D2D2"/>
            </a:solidFill>
          </a:ln>
        </p:spPr>
      </p:pic>
      <p:sp>
        <p:nvSpPr>
          <p:cNvPr id="41" name="正方形/長方形 40">
            <a:extLst>
              <a:ext uri="{FF2B5EF4-FFF2-40B4-BE49-F238E27FC236}">
                <a16:creationId xmlns:a16="http://schemas.microsoft.com/office/drawing/2014/main" id="{971C26A6-A11F-DCA1-D085-33E3251AA4E7}"/>
              </a:ext>
            </a:extLst>
          </p:cNvPr>
          <p:cNvSpPr/>
          <p:nvPr/>
        </p:nvSpPr>
        <p:spPr>
          <a:xfrm>
            <a:off x="6611792" y="2289935"/>
            <a:ext cx="965959" cy="68313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0" name="図 9">
            <a:extLst>
              <a:ext uri="{FF2B5EF4-FFF2-40B4-BE49-F238E27FC236}">
                <a16:creationId xmlns:a16="http://schemas.microsoft.com/office/drawing/2014/main" id="{77FBFBB2-AC8A-DFC3-2462-56B0FF7413BA}"/>
              </a:ext>
            </a:extLst>
          </p:cNvPr>
          <p:cNvPicPr>
            <a:picLocks noChangeAspect="1"/>
          </p:cNvPicPr>
          <p:nvPr/>
        </p:nvPicPr>
        <p:blipFill>
          <a:blip r:embed="rId5"/>
          <a:stretch>
            <a:fillRect/>
          </a:stretch>
        </p:blipFill>
        <p:spPr>
          <a:xfrm>
            <a:off x="6368828" y="3807955"/>
            <a:ext cx="2242580" cy="2194493"/>
          </a:xfrm>
          <a:prstGeom prst="rect">
            <a:avLst/>
          </a:prstGeom>
          <a:ln w="12700">
            <a:solidFill>
              <a:srgbClr val="D2D2D2"/>
            </a:solidFill>
          </a:ln>
        </p:spPr>
      </p:pic>
      <p:sp>
        <p:nvSpPr>
          <p:cNvPr id="43" name="正方形/長方形 42">
            <a:extLst>
              <a:ext uri="{FF2B5EF4-FFF2-40B4-BE49-F238E27FC236}">
                <a16:creationId xmlns:a16="http://schemas.microsoft.com/office/drawing/2014/main" id="{B19AFC81-03F5-E839-CF17-D70CA659A134}"/>
              </a:ext>
            </a:extLst>
          </p:cNvPr>
          <p:cNvSpPr/>
          <p:nvPr/>
        </p:nvSpPr>
        <p:spPr>
          <a:xfrm>
            <a:off x="6456666" y="4584036"/>
            <a:ext cx="1710774" cy="20127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44" name="正方形/長方形 43">
            <a:extLst>
              <a:ext uri="{FF2B5EF4-FFF2-40B4-BE49-F238E27FC236}">
                <a16:creationId xmlns:a16="http://schemas.microsoft.com/office/drawing/2014/main" id="{F7AE13B1-DB2C-4718-8680-27ECB105D3F4}"/>
              </a:ext>
            </a:extLst>
          </p:cNvPr>
          <p:cNvSpPr/>
          <p:nvPr/>
        </p:nvSpPr>
        <p:spPr>
          <a:xfrm>
            <a:off x="7091918" y="5796789"/>
            <a:ext cx="489357" cy="20127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9629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2A05-B00D-FFAE-E92B-FA0949443FE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4A024BC-62B4-C23A-8824-DC544148D8F6}"/>
              </a:ext>
            </a:extLst>
          </p:cNvPr>
          <p:cNvSpPr>
            <a:spLocks noGrp="1"/>
          </p:cNvSpPr>
          <p:nvPr>
            <p:ph type="title"/>
          </p:nvPr>
        </p:nvSpPr>
        <p:spPr/>
        <p:txBody>
          <a:bodyPr/>
          <a:lstStyle/>
          <a:p>
            <a:r>
              <a:rPr lang="en-US" altLang="ja-JP" dirty="0"/>
              <a:t>3-4.</a:t>
            </a:r>
            <a:r>
              <a:rPr lang="ja-JP" altLang="en-US" dirty="0"/>
              <a:t> 伝票の一時保存</a:t>
            </a:r>
            <a:endParaRPr kumimoji="1" lang="ja-JP" altLang="en-US" dirty="0"/>
          </a:p>
        </p:txBody>
      </p:sp>
      <p:sp>
        <p:nvSpPr>
          <p:cNvPr id="16" name="スライド番号プレースホルダー 15">
            <a:extLst>
              <a:ext uri="{FF2B5EF4-FFF2-40B4-BE49-F238E27FC236}">
                <a16:creationId xmlns:a16="http://schemas.microsoft.com/office/drawing/2014/main" id="{9C0B6F1B-1EA6-2D8F-DC5A-C808738106DF}"/>
              </a:ext>
            </a:extLst>
          </p:cNvPr>
          <p:cNvSpPr>
            <a:spLocks noGrp="1"/>
          </p:cNvSpPr>
          <p:nvPr>
            <p:ph type="sldNum" sz="quarter" idx="12"/>
          </p:nvPr>
        </p:nvSpPr>
        <p:spPr/>
        <p:txBody>
          <a:bodyPr/>
          <a:lstStyle/>
          <a:p>
            <a:fld id="{D8A28372-6A5A-4399-8FC5-CCF396CD4981}" type="slidenum">
              <a:rPr lang="en-GB" smtClean="0"/>
              <a:t>17</a:t>
            </a:fld>
            <a:endParaRPr lang="en-GB"/>
          </a:p>
        </p:txBody>
      </p:sp>
      <p:sp>
        <p:nvSpPr>
          <p:cNvPr id="7" name="コンテンツ プレースホルダー 2">
            <a:extLst>
              <a:ext uri="{FF2B5EF4-FFF2-40B4-BE49-F238E27FC236}">
                <a16:creationId xmlns:a16="http://schemas.microsoft.com/office/drawing/2014/main" id="{783EBC2D-187A-ED5F-3B3E-1BAB4812611A}"/>
              </a:ext>
            </a:extLst>
          </p:cNvPr>
          <p:cNvSpPr>
            <a:spLocks noGrp="1"/>
          </p:cNvSpPr>
          <p:nvPr>
            <p:ph sz="half" idx="1"/>
          </p:nvPr>
        </p:nvSpPr>
        <p:spPr>
          <a:xfrm>
            <a:off x="490202" y="1373412"/>
            <a:ext cx="5404489" cy="4935313"/>
          </a:xfrm>
        </p:spPr>
        <p:txBody>
          <a:bodyPr/>
          <a:lstStyle/>
          <a:p>
            <a:pPr marL="0" indent="0">
              <a:buNone/>
            </a:pPr>
            <a:r>
              <a:rPr lang="ja-JP" altLang="en-US" b="1" dirty="0">
                <a:solidFill>
                  <a:schemeClr val="tx2"/>
                </a:solidFill>
              </a:rPr>
              <a:t>作成途中の伝票の保存方法（一時保存）</a:t>
            </a:r>
            <a:endParaRPr lang="en-US" altLang="ja-JP" b="1" dirty="0">
              <a:solidFill>
                <a:schemeClr val="tx2"/>
              </a:solidFill>
            </a:endParaRPr>
          </a:p>
          <a:p>
            <a:pPr marL="228600" indent="-228600">
              <a:buFont typeface="+mj-lt"/>
              <a:buAutoNum type="arabicPeriod"/>
            </a:pPr>
            <a:r>
              <a:rPr lang="ja-JP" altLang="en-US" sz="1100" dirty="0"/>
              <a:t>伝票入力後、伝票画面下部にある「一時保存」をクリック</a:t>
            </a:r>
            <a:br>
              <a:rPr lang="ja-JP" altLang="en-US" sz="1100" dirty="0"/>
            </a:br>
            <a:br>
              <a:rPr lang="ja-JP" altLang="en-US" sz="1100" dirty="0"/>
            </a:br>
            <a:br>
              <a:rPr lang="en-US" altLang="ja-JP" sz="1100" dirty="0"/>
            </a:br>
            <a:br>
              <a:rPr lang="ja-JP" altLang="en-US" sz="1100" dirty="0"/>
            </a:br>
            <a:endParaRPr lang="ja-JP" altLang="en-US" sz="1100" dirty="0"/>
          </a:p>
          <a:p>
            <a:pPr marL="228600" indent="-228600">
              <a:buFont typeface="+mj-lt"/>
              <a:buAutoNum type="arabicPeriod"/>
            </a:pPr>
            <a:r>
              <a:rPr lang="ja-JP" altLang="en-US" sz="1100" dirty="0"/>
              <a:t>保存した伝票の呼び出す際は、「申請・承認」画面にある「一時保存」の</a:t>
            </a:r>
            <a:br>
              <a:rPr lang="en-US" altLang="ja-JP" sz="1100" dirty="0"/>
            </a:br>
            <a:r>
              <a:rPr lang="ja-JP" altLang="en-US" sz="1100" dirty="0"/>
              <a:t>各申請種別名をクリック</a:t>
            </a: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3.</a:t>
            </a:r>
            <a:r>
              <a:rPr lang="ja-JP" altLang="en-US" sz="1100" dirty="0"/>
              <a:t>一覧画面が表示される</a:t>
            </a:r>
          </a:p>
          <a:p>
            <a:pPr marL="228600" indent="-228600">
              <a:buFont typeface="+mj-lt"/>
              <a:buAutoNum type="arabicPeriod"/>
            </a:pPr>
            <a:endParaRPr lang="ja-JP" altLang="en-US" sz="1100" dirty="0"/>
          </a:p>
        </p:txBody>
      </p:sp>
      <p:sp>
        <p:nvSpPr>
          <p:cNvPr id="8" name="コンテンツ プレースホルダー 3">
            <a:extLst>
              <a:ext uri="{FF2B5EF4-FFF2-40B4-BE49-F238E27FC236}">
                <a16:creationId xmlns:a16="http://schemas.microsoft.com/office/drawing/2014/main" id="{980C2D31-620F-14B0-B928-EE0D8578EE92}"/>
              </a:ext>
            </a:extLst>
          </p:cNvPr>
          <p:cNvSpPr>
            <a:spLocks noGrp="1"/>
          </p:cNvSpPr>
          <p:nvPr>
            <p:ph sz="half" idx="2"/>
          </p:nvPr>
        </p:nvSpPr>
        <p:spPr>
          <a:xfrm>
            <a:off x="6297309" y="1373411"/>
            <a:ext cx="5372122" cy="4935313"/>
          </a:xfrm>
        </p:spPr>
        <p:txBody>
          <a:bodyPr/>
          <a:lstStyle/>
          <a:p>
            <a:pPr marL="228600" indent="-228600">
              <a:buFont typeface="+mj-lt"/>
              <a:buAutoNum type="arabicPeriod" startAt="4"/>
            </a:pPr>
            <a:r>
              <a:rPr lang="ja-JP" altLang="en-US" sz="1100" dirty="0"/>
              <a:t>伝票</a:t>
            </a:r>
            <a:r>
              <a:rPr lang="en-US" altLang="ja-JP" sz="1100" dirty="0"/>
              <a:t>No.</a:t>
            </a:r>
            <a:r>
              <a:rPr lang="ja-JP" altLang="en-US" sz="1100" dirty="0"/>
              <a:t>の「修正」をクリックすると、伝票が表示される</a:t>
            </a:r>
            <a:br>
              <a:rPr lang="en-US" altLang="ja-JP" sz="1100" dirty="0"/>
            </a:br>
            <a:br>
              <a:rPr lang="en-US" altLang="ja-JP" sz="1100" dirty="0"/>
            </a:br>
            <a:br>
              <a:rPr lang="en-US" altLang="ja-JP" sz="1100" dirty="0"/>
            </a:br>
            <a:br>
              <a:rPr lang="en-US" altLang="ja-JP" sz="1100" dirty="0"/>
            </a:br>
            <a:br>
              <a:rPr lang="ja-JP" altLang="en-US" sz="1100" dirty="0"/>
            </a:br>
            <a:endParaRPr lang="en-US" altLang="ja-JP" sz="1100" dirty="0"/>
          </a:p>
          <a:p>
            <a:pPr marL="228600" indent="-228600">
              <a:buFont typeface="+mj-lt"/>
              <a:buAutoNum type="arabicPeriod" startAt="4"/>
            </a:pPr>
            <a:endParaRPr lang="en-US" altLang="ja-JP" sz="1100" dirty="0"/>
          </a:p>
          <a:p>
            <a:pPr marL="228600" indent="-228600">
              <a:buFont typeface="+mj-lt"/>
              <a:buAutoNum type="arabicPeriod" startAt="4"/>
            </a:pPr>
            <a:endParaRPr lang="en-US" altLang="ja-JP" sz="1100" dirty="0"/>
          </a:p>
          <a:p>
            <a:pPr marL="228600" indent="-228600">
              <a:buFont typeface="+mj-lt"/>
              <a:buAutoNum type="arabicPeriod" startAt="4"/>
            </a:pPr>
            <a:r>
              <a:rPr lang="ja-JP" altLang="en-US" sz="1100" dirty="0"/>
              <a:t>呼び出した伝票の入力が完了したら「申請」をクリック</a:t>
            </a:r>
            <a:br>
              <a:rPr lang="en-US" altLang="ja-JP" sz="1100" dirty="0"/>
            </a:br>
            <a:r>
              <a:rPr lang="ja-JP" altLang="en-US" sz="900" dirty="0"/>
              <a:t>各申請アイコン下部の「一覧」からも一時保存伝票の確認ができます。</a:t>
            </a:r>
            <a:endParaRPr lang="en-US" altLang="ja-JP" sz="1100" dirty="0"/>
          </a:p>
          <a:p>
            <a:pPr marL="0" indent="0">
              <a:buNone/>
            </a:pPr>
            <a:r>
              <a:rPr lang="ja-JP" altLang="en-US" sz="1100" dirty="0"/>
              <a:t>≪以上≫</a:t>
            </a:r>
            <a:br>
              <a:rPr lang="en-US" altLang="ja-JP" sz="1100" dirty="0"/>
            </a:br>
            <a:endParaRPr kumimoji="1" lang="en-US" altLang="ja-JP" sz="1100" dirty="0"/>
          </a:p>
          <a:p>
            <a:pPr marL="0" indent="0">
              <a:buNone/>
            </a:pPr>
            <a:r>
              <a:rPr kumimoji="1" lang="ja-JP" altLang="en-US" b="1" dirty="0">
                <a:solidFill>
                  <a:schemeClr val="tx2"/>
                </a:solidFill>
              </a:rPr>
              <a:t>伝票の自動保存</a:t>
            </a:r>
          </a:p>
          <a:p>
            <a:pPr marL="0" indent="0">
              <a:buNone/>
            </a:pPr>
            <a:r>
              <a:rPr kumimoji="1" lang="ja-JP" altLang="en-US" sz="1100" dirty="0"/>
              <a:t>「明細の追加」「更新」「削除」を行った時に入力中のデータを自動保存（</a:t>
            </a:r>
            <a:r>
              <a:rPr kumimoji="1" lang="en-US" altLang="ja-JP" sz="1100" dirty="0"/>
              <a:t>30</a:t>
            </a:r>
            <a:r>
              <a:rPr kumimoji="1" lang="ja-JP" altLang="en-US" sz="1100" dirty="0"/>
              <a:t>日間）します。</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kumimoji="1" lang="en-US" altLang="ja-JP" sz="900" dirty="0"/>
              <a:t>※</a:t>
            </a:r>
            <a:r>
              <a:rPr kumimoji="1" lang="ja-JP" altLang="en-US" sz="900" dirty="0"/>
              <a:t>各種申請・精算、支払依頼の直前の</a:t>
            </a:r>
            <a:r>
              <a:rPr kumimoji="1" lang="en-US" altLang="ja-JP" sz="900" dirty="0"/>
              <a:t>1</a:t>
            </a:r>
            <a:r>
              <a:rPr kumimoji="1" lang="ja-JP" altLang="en-US" sz="900" dirty="0"/>
              <a:t>伝票分のみ自動保存されます。</a:t>
            </a:r>
            <a:br>
              <a:rPr kumimoji="1" lang="ja-JP" altLang="en-US" sz="1100" dirty="0"/>
            </a:br>
            <a:r>
              <a:rPr kumimoji="1" lang="en-US" altLang="ja-JP" sz="900" dirty="0"/>
              <a:t>※</a:t>
            </a:r>
            <a:r>
              <a:rPr kumimoji="1" lang="ja-JP" altLang="en-US" sz="900" dirty="0"/>
              <a:t>自動保存データは、あくまで一時的な保存状態のため、ブラウザ設定やネットワーク状況により</a:t>
            </a:r>
            <a:br>
              <a:rPr kumimoji="1" lang="en-US" altLang="ja-JP" sz="900" dirty="0"/>
            </a:br>
            <a:r>
              <a:rPr kumimoji="1" lang="ja-JP" altLang="en-US" sz="900" dirty="0"/>
              <a:t>　　消えてしまう場合があります。保存しておきたい伝票データは必ず「一時保存」することをおすすめします。</a:t>
            </a:r>
          </a:p>
          <a:p>
            <a:pPr marL="0" indent="0">
              <a:buNone/>
            </a:pPr>
            <a:endParaRPr kumimoji="1" lang="ja-JP" altLang="en-US" sz="1100" dirty="0"/>
          </a:p>
        </p:txBody>
      </p:sp>
      <p:pic>
        <p:nvPicPr>
          <p:cNvPr id="13" name="図 12">
            <a:extLst>
              <a:ext uri="{FF2B5EF4-FFF2-40B4-BE49-F238E27FC236}">
                <a16:creationId xmlns:a16="http://schemas.microsoft.com/office/drawing/2014/main" id="{D992B883-3AA1-37EB-F0CB-EB04F0CBC229}"/>
              </a:ext>
            </a:extLst>
          </p:cNvPr>
          <p:cNvPicPr>
            <a:picLocks noChangeAspect="1"/>
          </p:cNvPicPr>
          <p:nvPr/>
        </p:nvPicPr>
        <p:blipFill>
          <a:blip r:embed="rId2"/>
          <a:stretch>
            <a:fillRect/>
          </a:stretch>
        </p:blipFill>
        <p:spPr>
          <a:xfrm>
            <a:off x="522569" y="3250239"/>
            <a:ext cx="2024186" cy="2449938"/>
          </a:xfrm>
          <a:prstGeom prst="rect">
            <a:avLst/>
          </a:prstGeom>
          <a:ln w="12700">
            <a:solidFill>
              <a:srgbClr val="D2D2D2"/>
            </a:solidFill>
          </a:ln>
        </p:spPr>
      </p:pic>
      <p:sp>
        <p:nvSpPr>
          <p:cNvPr id="14" name="正方形/長方形 13">
            <a:extLst>
              <a:ext uri="{FF2B5EF4-FFF2-40B4-BE49-F238E27FC236}">
                <a16:creationId xmlns:a16="http://schemas.microsoft.com/office/drawing/2014/main" id="{CCE0D285-5363-E9CE-5082-917931038BDC}"/>
              </a:ext>
            </a:extLst>
          </p:cNvPr>
          <p:cNvSpPr/>
          <p:nvPr/>
        </p:nvSpPr>
        <p:spPr>
          <a:xfrm>
            <a:off x="570690" y="4940904"/>
            <a:ext cx="773519" cy="2078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4" name="図 3">
            <a:extLst>
              <a:ext uri="{FF2B5EF4-FFF2-40B4-BE49-F238E27FC236}">
                <a16:creationId xmlns:a16="http://schemas.microsoft.com/office/drawing/2014/main" id="{3FABA145-16D6-5153-3A32-10BE358B7E45}"/>
              </a:ext>
            </a:extLst>
          </p:cNvPr>
          <p:cNvPicPr>
            <a:picLocks noChangeAspect="1"/>
          </p:cNvPicPr>
          <p:nvPr/>
        </p:nvPicPr>
        <p:blipFill>
          <a:blip r:embed="rId3"/>
          <a:stretch>
            <a:fillRect/>
          </a:stretch>
        </p:blipFill>
        <p:spPr>
          <a:xfrm>
            <a:off x="522569" y="1919063"/>
            <a:ext cx="3219899" cy="485843"/>
          </a:xfrm>
          <a:prstGeom prst="rect">
            <a:avLst/>
          </a:prstGeom>
          <a:ln w="12700">
            <a:solidFill>
              <a:srgbClr val="D2D2D2"/>
            </a:solidFill>
          </a:ln>
        </p:spPr>
      </p:pic>
      <p:sp>
        <p:nvSpPr>
          <p:cNvPr id="17" name="正方形/長方形 16">
            <a:extLst>
              <a:ext uri="{FF2B5EF4-FFF2-40B4-BE49-F238E27FC236}">
                <a16:creationId xmlns:a16="http://schemas.microsoft.com/office/drawing/2014/main" id="{F2A0A700-A04E-70E7-4A43-A5637DE020FD}"/>
              </a:ext>
            </a:extLst>
          </p:cNvPr>
          <p:cNvSpPr/>
          <p:nvPr/>
        </p:nvSpPr>
        <p:spPr>
          <a:xfrm>
            <a:off x="2671635" y="1971861"/>
            <a:ext cx="1040284" cy="41407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6" name="図 5">
            <a:extLst>
              <a:ext uri="{FF2B5EF4-FFF2-40B4-BE49-F238E27FC236}">
                <a16:creationId xmlns:a16="http://schemas.microsoft.com/office/drawing/2014/main" id="{9EB93653-B382-B923-374A-4EF2FBCAD5DA}"/>
              </a:ext>
            </a:extLst>
          </p:cNvPr>
          <p:cNvPicPr>
            <a:picLocks noChangeAspect="1"/>
          </p:cNvPicPr>
          <p:nvPr/>
        </p:nvPicPr>
        <p:blipFill>
          <a:blip r:embed="rId4"/>
          <a:srcRect b="25802"/>
          <a:stretch>
            <a:fillRect/>
          </a:stretch>
        </p:blipFill>
        <p:spPr>
          <a:xfrm>
            <a:off x="6331093" y="1653734"/>
            <a:ext cx="4067233" cy="1464402"/>
          </a:xfrm>
          <a:prstGeom prst="rect">
            <a:avLst/>
          </a:prstGeom>
          <a:ln w="12700">
            <a:solidFill>
              <a:srgbClr val="D2D2D2"/>
            </a:solidFill>
          </a:ln>
        </p:spPr>
      </p:pic>
      <p:sp>
        <p:nvSpPr>
          <p:cNvPr id="12" name="正方形/長方形 11">
            <a:extLst>
              <a:ext uri="{FF2B5EF4-FFF2-40B4-BE49-F238E27FC236}">
                <a16:creationId xmlns:a16="http://schemas.microsoft.com/office/drawing/2014/main" id="{A680C53D-0B38-8BF3-2CC8-DD365F061091}"/>
              </a:ext>
            </a:extLst>
          </p:cNvPr>
          <p:cNvSpPr/>
          <p:nvPr/>
        </p:nvSpPr>
        <p:spPr>
          <a:xfrm>
            <a:off x="6570020" y="2888705"/>
            <a:ext cx="255823" cy="1690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9" name="図 18">
            <a:extLst>
              <a:ext uri="{FF2B5EF4-FFF2-40B4-BE49-F238E27FC236}">
                <a16:creationId xmlns:a16="http://schemas.microsoft.com/office/drawing/2014/main" id="{A8F6AFAF-1588-64BD-4C26-86176C9A0C3C}"/>
              </a:ext>
            </a:extLst>
          </p:cNvPr>
          <p:cNvPicPr>
            <a:picLocks noChangeAspect="1"/>
          </p:cNvPicPr>
          <p:nvPr/>
        </p:nvPicPr>
        <p:blipFill>
          <a:blip r:embed="rId5"/>
          <a:stretch>
            <a:fillRect/>
          </a:stretch>
        </p:blipFill>
        <p:spPr>
          <a:xfrm>
            <a:off x="6331093" y="4569566"/>
            <a:ext cx="4710074" cy="805491"/>
          </a:xfrm>
          <a:prstGeom prst="rect">
            <a:avLst/>
          </a:prstGeom>
          <a:ln w="12700">
            <a:solidFill>
              <a:srgbClr val="D2D2D2"/>
            </a:solidFill>
          </a:ln>
        </p:spPr>
      </p:pic>
      <p:sp>
        <p:nvSpPr>
          <p:cNvPr id="10" name="正方形/長方形 9">
            <a:extLst>
              <a:ext uri="{FF2B5EF4-FFF2-40B4-BE49-F238E27FC236}">
                <a16:creationId xmlns:a16="http://schemas.microsoft.com/office/drawing/2014/main" id="{8C2CA487-CE82-44AC-DD7A-65BA05FBE7C9}"/>
              </a:ext>
            </a:extLst>
          </p:cNvPr>
          <p:cNvSpPr/>
          <p:nvPr/>
        </p:nvSpPr>
        <p:spPr>
          <a:xfrm>
            <a:off x="8447103" y="4616556"/>
            <a:ext cx="2526841" cy="2806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608100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384CE-8118-C5EF-BE1C-8A36713AAB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4228856-701A-0D97-0AB9-520549604915}"/>
              </a:ext>
            </a:extLst>
          </p:cNvPr>
          <p:cNvSpPr>
            <a:spLocks noGrp="1"/>
          </p:cNvSpPr>
          <p:nvPr>
            <p:ph type="title"/>
          </p:nvPr>
        </p:nvSpPr>
        <p:spPr/>
        <p:txBody>
          <a:bodyPr/>
          <a:lstStyle/>
          <a:p>
            <a:r>
              <a:rPr lang="en-US" altLang="ja-JP" dirty="0"/>
              <a:t>3-5.</a:t>
            </a:r>
            <a:r>
              <a:rPr lang="ja-JP" altLang="en-US" dirty="0"/>
              <a:t> 事前申請・仮払金がある場合の精算</a:t>
            </a:r>
            <a:endParaRPr kumimoji="1" lang="ja-JP" altLang="en-US" dirty="0"/>
          </a:p>
        </p:txBody>
      </p:sp>
      <p:sp>
        <p:nvSpPr>
          <p:cNvPr id="16" name="スライド番号プレースホルダー 15">
            <a:extLst>
              <a:ext uri="{FF2B5EF4-FFF2-40B4-BE49-F238E27FC236}">
                <a16:creationId xmlns:a16="http://schemas.microsoft.com/office/drawing/2014/main" id="{0A529F30-FDE4-FF23-B9A2-1168AB4AA6A3}"/>
              </a:ext>
            </a:extLst>
          </p:cNvPr>
          <p:cNvSpPr>
            <a:spLocks noGrp="1"/>
          </p:cNvSpPr>
          <p:nvPr>
            <p:ph type="sldNum" sz="quarter" idx="12"/>
          </p:nvPr>
        </p:nvSpPr>
        <p:spPr/>
        <p:txBody>
          <a:bodyPr/>
          <a:lstStyle/>
          <a:p>
            <a:fld id="{D8A28372-6A5A-4399-8FC5-CCF396CD4981}" type="slidenum">
              <a:rPr lang="en-GB" smtClean="0"/>
              <a:t>18</a:t>
            </a:fld>
            <a:endParaRPr lang="en-GB"/>
          </a:p>
        </p:txBody>
      </p:sp>
      <p:sp>
        <p:nvSpPr>
          <p:cNvPr id="3" name="コンテンツ プレースホルダー 2">
            <a:extLst>
              <a:ext uri="{FF2B5EF4-FFF2-40B4-BE49-F238E27FC236}">
                <a16:creationId xmlns:a16="http://schemas.microsoft.com/office/drawing/2014/main" id="{5F4FD5C6-927F-255D-FF9A-19A6387B393C}"/>
              </a:ext>
            </a:extLst>
          </p:cNvPr>
          <p:cNvSpPr>
            <a:spLocks noGrp="1"/>
          </p:cNvSpPr>
          <p:nvPr>
            <p:ph sz="half" idx="1"/>
          </p:nvPr>
        </p:nvSpPr>
        <p:spPr>
          <a:xfrm>
            <a:off x="507617" y="1390828"/>
            <a:ext cx="5408995" cy="4917897"/>
          </a:xfrm>
        </p:spPr>
        <p:txBody>
          <a:bodyPr/>
          <a:lstStyle/>
          <a:p>
            <a:pPr marL="0" indent="0">
              <a:buNone/>
            </a:pPr>
            <a:r>
              <a:rPr kumimoji="1" lang="ja-JP" altLang="en-US" sz="1100" dirty="0"/>
              <a:t>事前申請データを紐づけて、事後精算を行う場合の操作方法を説明します。</a:t>
            </a:r>
            <a:endParaRPr kumimoji="1" lang="en-US" altLang="ja-JP" sz="1100" dirty="0"/>
          </a:p>
          <a:p>
            <a:pPr marL="0" indent="0">
              <a:buNone/>
            </a:pPr>
            <a:endParaRPr kumimoji="1" lang="ja-JP" altLang="en-US" sz="1100" dirty="0"/>
          </a:p>
          <a:p>
            <a:pPr marL="228600" indent="-228600">
              <a:buFont typeface="+mj-lt"/>
              <a:buAutoNum type="arabicPeriod"/>
            </a:pPr>
            <a:r>
              <a:rPr lang="en-US" altLang="ja-JP" sz="1100" dirty="0"/>
              <a:t> </a:t>
            </a:r>
            <a:r>
              <a:rPr lang="ja-JP" altLang="en-US" sz="1100" dirty="0"/>
              <a:t>事前申請したい申請種別のアイコンをクリック　（「出張申請」など黄色のアイコン）</a:t>
            </a:r>
            <a:br>
              <a:rPr lang="ja-JP" altLang="en-US" sz="1100" dirty="0"/>
            </a:br>
            <a:br>
              <a:rPr lang="ja-JP" altLang="en-US" sz="1100" dirty="0"/>
            </a:br>
            <a:br>
              <a:rPr lang="ja-JP" altLang="en-US" sz="1100" dirty="0"/>
            </a:br>
            <a:br>
              <a:rPr lang="ja-JP" altLang="en-US" sz="1100" dirty="0"/>
            </a:br>
            <a:endParaRPr lang="ja-JP" altLang="en-US" sz="1100" dirty="0"/>
          </a:p>
          <a:p>
            <a:pPr marL="0" indent="0">
              <a:buNone/>
            </a:pPr>
            <a:br>
              <a:rPr lang="ja-JP" altLang="en-US" sz="1100" dirty="0"/>
            </a:br>
            <a:br>
              <a:rPr lang="ja-JP" altLang="en-US" sz="1100" dirty="0"/>
            </a:br>
            <a:br>
              <a:rPr lang="ja-JP" altLang="en-US" sz="1100" dirty="0"/>
            </a:br>
            <a:r>
              <a:rPr lang="en-US" altLang="ja-JP" sz="1100" dirty="0"/>
              <a:t>2. </a:t>
            </a:r>
            <a:r>
              <a:rPr lang="ja-JP" altLang="en-US" sz="1100" dirty="0"/>
              <a:t>事前申請伝票を作成し、申請します。</a:t>
            </a:r>
            <a:endParaRPr lang="en-US" altLang="ja-JP" sz="1100" dirty="0"/>
          </a:p>
          <a:p>
            <a:pPr marL="0" indent="0">
              <a:buNone/>
            </a:pPr>
            <a:r>
              <a:rPr lang="ja-JP" altLang="en-US" sz="1000" dirty="0"/>
              <a:t>　　 </a:t>
            </a:r>
            <a:r>
              <a:rPr lang="en-US" altLang="ja-JP" sz="1000" dirty="0"/>
              <a:t>※</a:t>
            </a:r>
            <a:r>
              <a:rPr lang="ja-JP" altLang="en-US" sz="1000" dirty="0"/>
              <a:t>仮払金を希望する場合は、「希望する」にチェックをつけて申請</a:t>
            </a:r>
            <a:endParaRPr lang="en-US" altLang="ja-JP" sz="700" dirty="0"/>
          </a:p>
        </p:txBody>
      </p:sp>
      <p:sp>
        <p:nvSpPr>
          <p:cNvPr id="4" name="コンテンツ プレースホルダー 3">
            <a:extLst>
              <a:ext uri="{FF2B5EF4-FFF2-40B4-BE49-F238E27FC236}">
                <a16:creationId xmlns:a16="http://schemas.microsoft.com/office/drawing/2014/main" id="{8DDE2A87-2346-9FB1-D979-70E79FCA6AA9}"/>
              </a:ext>
            </a:extLst>
          </p:cNvPr>
          <p:cNvSpPr>
            <a:spLocks noGrp="1"/>
          </p:cNvSpPr>
          <p:nvPr>
            <p:ph sz="half" idx="2"/>
          </p:nvPr>
        </p:nvSpPr>
        <p:spPr>
          <a:xfrm>
            <a:off x="6288604" y="1390827"/>
            <a:ext cx="5395778" cy="4917897"/>
          </a:xfrm>
        </p:spPr>
        <p:txBody>
          <a:bodyPr/>
          <a:lstStyle/>
          <a:p>
            <a:pPr marL="228600" indent="-228600">
              <a:buFont typeface="+mj-lt"/>
              <a:buAutoNum type="arabicPeriod" startAt="3"/>
            </a:pPr>
            <a:r>
              <a:rPr kumimoji="1" lang="ja-JP" altLang="en-US" sz="1100" dirty="0"/>
              <a:t>事後精算をする際は、「出張精算」など精算したい申請種別のアイコンをクリック</a:t>
            </a: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endParaRPr lang="en-US" altLang="ja-JP" sz="1100" dirty="0"/>
          </a:p>
          <a:p>
            <a:pPr marL="228600" indent="-228600">
              <a:buFont typeface="+mj-lt"/>
              <a:buAutoNum type="arabicPeriod" startAt="3"/>
            </a:pPr>
            <a:r>
              <a:rPr kumimoji="1" lang="ja-JP" altLang="en-US" sz="1100" dirty="0"/>
              <a:t>ヘッダ部分の「申請</a:t>
            </a:r>
            <a:r>
              <a:rPr kumimoji="1" lang="en-US" altLang="ja-JP" sz="1100" dirty="0"/>
              <a:t>No.</a:t>
            </a:r>
            <a:r>
              <a:rPr kumimoji="1" lang="ja-JP" altLang="en-US" sz="1100" dirty="0"/>
              <a:t>」の虫眼鏡マークをクリックし、精算したい事前申請伝票の</a:t>
            </a:r>
            <a:br>
              <a:rPr kumimoji="1" lang="en-US" altLang="ja-JP" sz="1100" dirty="0"/>
            </a:br>
            <a:r>
              <a:rPr kumimoji="1" lang="ja-JP" altLang="en-US" sz="1100" dirty="0"/>
              <a:t>「選択」をクリック</a:t>
            </a: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br>
              <a:rPr kumimoji="1" lang="en-US" altLang="ja-JP" sz="1100" dirty="0"/>
            </a:br>
            <a:endParaRPr lang="en-US" altLang="ja-JP" sz="1100" dirty="0"/>
          </a:p>
          <a:p>
            <a:pPr marL="228600" indent="-228600">
              <a:buFont typeface="+mj-lt"/>
              <a:buAutoNum type="arabicPeriod" startAt="3"/>
            </a:pPr>
            <a:r>
              <a:rPr kumimoji="1" lang="ja-JP" altLang="en-US" sz="1100" dirty="0"/>
              <a:t>事前申請伝票の内容が、精算伝票に反映されるので、必要に応じて内容を修正</a:t>
            </a:r>
            <a:br>
              <a:rPr kumimoji="1" lang="en-US" altLang="ja-JP" sz="1100" dirty="0"/>
            </a:br>
            <a:endParaRPr lang="en-US" altLang="ja-JP" sz="1100" dirty="0"/>
          </a:p>
          <a:p>
            <a:pPr marL="228600" indent="-228600">
              <a:buFont typeface="+mj-lt"/>
              <a:buAutoNum type="arabicPeriod" startAt="3"/>
            </a:pPr>
            <a:r>
              <a:rPr kumimoji="1" lang="ja-JP" altLang="en-US" sz="1100" dirty="0"/>
              <a:t>入力が完了したら「申請」をクリック</a:t>
            </a:r>
            <a:endParaRPr kumimoji="1" lang="en-US" altLang="ja-JP" sz="1100" dirty="0"/>
          </a:p>
          <a:p>
            <a:pPr marL="0" indent="0">
              <a:buNone/>
            </a:pPr>
            <a:r>
              <a:rPr kumimoji="1" lang="ja-JP" altLang="en-US" sz="1100" dirty="0"/>
              <a:t>≪以上≫</a:t>
            </a:r>
          </a:p>
          <a:p>
            <a:pPr marL="228600" indent="-228600">
              <a:buFont typeface="+mj-lt"/>
              <a:buAutoNum type="arabicPeriod" startAt="3"/>
            </a:pPr>
            <a:endParaRPr kumimoji="1" lang="ja-JP" altLang="en-US" sz="1100" dirty="0"/>
          </a:p>
        </p:txBody>
      </p:sp>
      <p:pic>
        <p:nvPicPr>
          <p:cNvPr id="5" name="図 4">
            <a:extLst>
              <a:ext uri="{FF2B5EF4-FFF2-40B4-BE49-F238E27FC236}">
                <a16:creationId xmlns:a16="http://schemas.microsoft.com/office/drawing/2014/main" id="{33731AC3-CB01-C0DA-5DFE-C215C19ED388}"/>
              </a:ext>
            </a:extLst>
          </p:cNvPr>
          <p:cNvPicPr>
            <a:picLocks noChangeAspect="1"/>
          </p:cNvPicPr>
          <p:nvPr/>
        </p:nvPicPr>
        <p:blipFill>
          <a:blip r:embed="rId2"/>
          <a:stretch>
            <a:fillRect/>
          </a:stretch>
        </p:blipFill>
        <p:spPr>
          <a:xfrm>
            <a:off x="533159" y="2118616"/>
            <a:ext cx="3212318" cy="1326827"/>
          </a:xfrm>
          <a:prstGeom prst="rect">
            <a:avLst/>
          </a:prstGeom>
          <a:ln w="12700">
            <a:solidFill>
              <a:srgbClr val="D2D2D2"/>
            </a:solidFill>
          </a:ln>
        </p:spPr>
      </p:pic>
      <p:sp>
        <p:nvSpPr>
          <p:cNvPr id="6" name="正方形/長方形 5">
            <a:extLst>
              <a:ext uri="{FF2B5EF4-FFF2-40B4-BE49-F238E27FC236}">
                <a16:creationId xmlns:a16="http://schemas.microsoft.com/office/drawing/2014/main" id="{F8EE0DB6-30B4-6790-0D9B-F03672F5D54C}"/>
              </a:ext>
            </a:extLst>
          </p:cNvPr>
          <p:cNvSpPr/>
          <p:nvPr/>
        </p:nvSpPr>
        <p:spPr>
          <a:xfrm>
            <a:off x="1225364" y="2645508"/>
            <a:ext cx="643188" cy="6004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7" name="図 6">
            <a:extLst>
              <a:ext uri="{FF2B5EF4-FFF2-40B4-BE49-F238E27FC236}">
                <a16:creationId xmlns:a16="http://schemas.microsoft.com/office/drawing/2014/main" id="{CFABCE43-F9CA-D3BA-7A05-7E103AD1BA56}"/>
              </a:ext>
            </a:extLst>
          </p:cNvPr>
          <p:cNvPicPr>
            <a:picLocks noChangeAspect="1"/>
          </p:cNvPicPr>
          <p:nvPr/>
        </p:nvPicPr>
        <p:blipFill>
          <a:blip r:embed="rId2"/>
          <a:stretch>
            <a:fillRect/>
          </a:stretch>
        </p:blipFill>
        <p:spPr>
          <a:xfrm>
            <a:off x="6330045" y="1802713"/>
            <a:ext cx="3232842" cy="1335304"/>
          </a:xfrm>
          <a:prstGeom prst="rect">
            <a:avLst/>
          </a:prstGeom>
          <a:ln w="12700">
            <a:solidFill>
              <a:srgbClr val="D2D2D2"/>
            </a:solidFill>
          </a:ln>
        </p:spPr>
      </p:pic>
      <p:sp>
        <p:nvSpPr>
          <p:cNvPr id="8" name="正方形/長方形 7">
            <a:extLst>
              <a:ext uri="{FF2B5EF4-FFF2-40B4-BE49-F238E27FC236}">
                <a16:creationId xmlns:a16="http://schemas.microsoft.com/office/drawing/2014/main" id="{061241EE-0328-1700-ACBD-F5F1CD06A620}"/>
              </a:ext>
            </a:extLst>
          </p:cNvPr>
          <p:cNvSpPr/>
          <p:nvPr/>
        </p:nvSpPr>
        <p:spPr>
          <a:xfrm>
            <a:off x="7679702" y="2336270"/>
            <a:ext cx="646908" cy="59093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6940AE73-E395-C1D3-CB4A-DFACDAE6491A}"/>
              </a:ext>
            </a:extLst>
          </p:cNvPr>
          <p:cNvPicPr>
            <a:picLocks noChangeAspect="1"/>
          </p:cNvPicPr>
          <p:nvPr/>
        </p:nvPicPr>
        <p:blipFill>
          <a:blip r:embed="rId3"/>
          <a:stretch>
            <a:fillRect/>
          </a:stretch>
        </p:blipFill>
        <p:spPr>
          <a:xfrm>
            <a:off x="598461" y="4143523"/>
            <a:ext cx="3783601" cy="2097644"/>
          </a:xfrm>
          <a:prstGeom prst="rect">
            <a:avLst/>
          </a:prstGeom>
          <a:ln w="12700">
            <a:solidFill>
              <a:srgbClr val="D2D2D2"/>
            </a:solidFill>
          </a:ln>
        </p:spPr>
      </p:pic>
      <p:sp>
        <p:nvSpPr>
          <p:cNvPr id="15" name="正方形/長方形 14">
            <a:extLst>
              <a:ext uri="{FF2B5EF4-FFF2-40B4-BE49-F238E27FC236}">
                <a16:creationId xmlns:a16="http://schemas.microsoft.com/office/drawing/2014/main" id="{3F44F016-C6F0-02A8-6371-56BACB7CD9FF}"/>
              </a:ext>
            </a:extLst>
          </p:cNvPr>
          <p:cNvSpPr/>
          <p:nvPr/>
        </p:nvSpPr>
        <p:spPr>
          <a:xfrm>
            <a:off x="677144" y="5272504"/>
            <a:ext cx="1565876" cy="3161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0" name="図 19">
            <a:extLst>
              <a:ext uri="{FF2B5EF4-FFF2-40B4-BE49-F238E27FC236}">
                <a16:creationId xmlns:a16="http://schemas.microsoft.com/office/drawing/2014/main" id="{B61506D9-215B-22F7-EE76-5840454DA46C}"/>
              </a:ext>
            </a:extLst>
          </p:cNvPr>
          <p:cNvPicPr>
            <a:picLocks noChangeAspect="1"/>
          </p:cNvPicPr>
          <p:nvPr/>
        </p:nvPicPr>
        <p:blipFill>
          <a:blip r:embed="rId4"/>
          <a:stretch>
            <a:fillRect/>
          </a:stretch>
        </p:blipFill>
        <p:spPr>
          <a:xfrm>
            <a:off x="6330046" y="3689862"/>
            <a:ext cx="2718598" cy="1209847"/>
          </a:xfrm>
          <a:prstGeom prst="rect">
            <a:avLst/>
          </a:prstGeom>
          <a:ln w="12700">
            <a:solidFill>
              <a:srgbClr val="D2D2D2"/>
            </a:solidFill>
          </a:ln>
        </p:spPr>
      </p:pic>
      <p:pic>
        <p:nvPicPr>
          <p:cNvPr id="22" name="図 21">
            <a:extLst>
              <a:ext uri="{FF2B5EF4-FFF2-40B4-BE49-F238E27FC236}">
                <a16:creationId xmlns:a16="http://schemas.microsoft.com/office/drawing/2014/main" id="{6A1536E4-DA19-C100-2BAC-8D3C4C29A94F}"/>
              </a:ext>
            </a:extLst>
          </p:cNvPr>
          <p:cNvPicPr>
            <a:picLocks noChangeAspect="1"/>
          </p:cNvPicPr>
          <p:nvPr/>
        </p:nvPicPr>
        <p:blipFill>
          <a:blip r:embed="rId5"/>
          <a:stretch>
            <a:fillRect/>
          </a:stretch>
        </p:blipFill>
        <p:spPr>
          <a:xfrm>
            <a:off x="7488441" y="4565015"/>
            <a:ext cx="2848537" cy="539800"/>
          </a:xfrm>
          <a:prstGeom prst="rect">
            <a:avLst/>
          </a:prstGeom>
          <a:ln w="12700">
            <a:solidFill>
              <a:srgbClr val="D2D2D2"/>
            </a:solidFill>
          </a:ln>
        </p:spPr>
      </p:pic>
      <p:sp>
        <p:nvSpPr>
          <p:cNvPr id="11" name="正方形/長方形 10">
            <a:extLst>
              <a:ext uri="{FF2B5EF4-FFF2-40B4-BE49-F238E27FC236}">
                <a16:creationId xmlns:a16="http://schemas.microsoft.com/office/drawing/2014/main" id="{240D5382-5A2F-16B0-328B-918BDCB9AF02}"/>
              </a:ext>
            </a:extLst>
          </p:cNvPr>
          <p:cNvSpPr/>
          <p:nvPr/>
        </p:nvSpPr>
        <p:spPr>
          <a:xfrm>
            <a:off x="6369881" y="4524730"/>
            <a:ext cx="869664" cy="1537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2" name="正方形/長方形 11">
            <a:extLst>
              <a:ext uri="{FF2B5EF4-FFF2-40B4-BE49-F238E27FC236}">
                <a16:creationId xmlns:a16="http://schemas.microsoft.com/office/drawing/2014/main" id="{5F88B98E-594E-E631-4AAF-D6A53E2256F4}"/>
              </a:ext>
            </a:extLst>
          </p:cNvPr>
          <p:cNvSpPr/>
          <p:nvPr/>
        </p:nvSpPr>
        <p:spPr>
          <a:xfrm>
            <a:off x="10104710" y="4922355"/>
            <a:ext cx="185723" cy="1537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cxnSp>
        <p:nvCxnSpPr>
          <p:cNvPr id="13" name="直線矢印コネクタ 24">
            <a:extLst>
              <a:ext uri="{FF2B5EF4-FFF2-40B4-BE49-F238E27FC236}">
                <a16:creationId xmlns:a16="http://schemas.microsoft.com/office/drawing/2014/main" id="{FE9B024F-E229-6272-2458-15D4676409B6}"/>
              </a:ext>
            </a:extLst>
          </p:cNvPr>
          <p:cNvCxnSpPr>
            <a:cxnSpLocks/>
            <a:stCxn id="11" idx="2"/>
            <a:endCxn id="12" idx="1"/>
          </p:cNvCxnSpPr>
          <p:nvPr/>
        </p:nvCxnSpPr>
        <p:spPr>
          <a:xfrm rot="16200000" flipH="1">
            <a:off x="8294329" y="3188836"/>
            <a:ext cx="320764" cy="3299997"/>
          </a:xfrm>
          <a:prstGeom prst="bentConnector2">
            <a:avLst/>
          </a:prstGeom>
          <a:ln w="12700">
            <a:solidFill>
              <a:srgbClr val="007BC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BF174-1871-96E8-62C4-3729BEB1E1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AFECB9-B992-BEB4-420F-937DACBD0D8C}"/>
              </a:ext>
            </a:extLst>
          </p:cNvPr>
          <p:cNvSpPr>
            <a:spLocks noGrp="1"/>
          </p:cNvSpPr>
          <p:nvPr>
            <p:ph type="title"/>
          </p:nvPr>
        </p:nvSpPr>
        <p:spPr/>
        <p:txBody>
          <a:bodyPr/>
          <a:lstStyle/>
          <a:p>
            <a:r>
              <a:rPr lang="en-US" altLang="ja-JP" dirty="0"/>
              <a:t>3-5.</a:t>
            </a:r>
            <a:r>
              <a:rPr lang="ja-JP" altLang="en-US" dirty="0"/>
              <a:t> 事前申請・仮払金がある場合の精算</a:t>
            </a:r>
            <a:endParaRPr kumimoji="1" lang="ja-JP" altLang="en-US" dirty="0"/>
          </a:p>
        </p:txBody>
      </p:sp>
      <p:sp>
        <p:nvSpPr>
          <p:cNvPr id="16" name="スライド番号プレースホルダー 15">
            <a:extLst>
              <a:ext uri="{FF2B5EF4-FFF2-40B4-BE49-F238E27FC236}">
                <a16:creationId xmlns:a16="http://schemas.microsoft.com/office/drawing/2014/main" id="{343A3820-F3FE-051E-0E21-907BD275D47E}"/>
              </a:ext>
            </a:extLst>
          </p:cNvPr>
          <p:cNvSpPr>
            <a:spLocks noGrp="1"/>
          </p:cNvSpPr>
          <p:nvPr>
            <p:ph type="sldNum" sz="quarter" idx="12"/>
          </p:nvPr>
        </p:nvSpPr>
        <p:spPr/>
        <p:txBody>
          <a:bodyPr/>
          <a:lstStyle/>
          <a:p>
            <a:fld id="{D8A28372-6A5A-4399-8FC5-CCF396CD4981}" type="slidenum">
              <a:rPr lang="en-GB" smtClean="0"/>
              <a:t>19</a:t>
            </a:fld>
            <a:endParaRPr lang="en-GB"/>
          </a:p>
        </p:txBody>
      </p:sp>
      <p:sp>
        <p:nvSpPr>
          <p:cNvPr id="3" name="コンテンツ プレースホルダー 6">
            <a:extLst>
              <a:ext uri="{FF2B5EF4-FFF2-40B4-BE49-F238E27FC236}">
                <a16:creationId xmlns:a16="http://schemas.microsoft.com/office/drawing/2014/main" id="{62166FA7-B3F7-6F60-6E01-D939D12C248E}"/>
              </a:ext>
            </a:extLst>
          </p:cNvPr>
          <p:cNvSpPr>
            <a:spLocks noGrp="1"/>
          </p:cNvSpPr>
          <p:nvPr>
            <p:ph sz="half" idx="1"/>
          </p:nvPr>
        </p:nvSpPr>
        <p:spPr>
          <a:xfrm>
            <a:off x="490199" y="1381216"/>
            <a:ext cx="11222376" cy="284682"/>
          </a:xfrm>
        </p:spPr>
        <p:txBody>
          <a:bodyPr/>
          <a:lstStyle/>
          <a:p>
            <a:pPr marL="0" indent="0">
              <a:buNone/>
            </a:pPr>
            <a:r>
              <a:rPr lang="ja-JP" altLang="en-US" sz="1100" dirty="0"/>
              <a:t>「申請</a:t>
            </a:r>
            <a:r>
              <a:rPr lang="en-US" altLang="ja-JP" sz="1100" dirty="0"/>
              <a:t>No.</a:t>
            </a:r>
            <a:r>
              <a:rPr lang="ja-JP" altLang="en-US" sz="1100" dirty="0"/>
              <a:t>」に精算したい事前申請伝票が候補として表示されない場合以下のいずれかの可能性があります。</a:t>
            </a:r>
            <a:br>
              <a:rPr lang="en-US" altLang="ja-JP" sz="1100" dirty="0"/>
            </a:br>
            <a:endParaRPr lang="ja-JP" altLang="en-US" sz="1100" dirty="0"/>
          </a:p>
        </p:txBody>
      </p:sp>
      <p:sp>
        <p:nvSpPr>
          <p:cNvPr id="4" name="正方形/長方形 3">
            <a:extLst>
              <a:ext uri="{FF2B5EF4-FFF2-40B4-BE49-F238E27FC236}">
                <a16:creationId xmlns:a16="http://schemas.microsoft.com/office/drawing/2014/main" id="{CA888899-AC62-4B59-DCF1-DBE9415EB3E0}"/>
              </a:ext>
            </a:extLst>
          </p:cNvPr>
          <p:cNvSpPr/>
          <p:nvPr/>
        </p:nvSpPr>
        <p:spPr>
          <a:xfrm>
            <a:off x="490994" y="1749786"/>
            <a:ext cx="11222376" cy="819244"/>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effectLst/>
              </a:rPr>
              <a:t>1</a:t>
            </a:r>
            <a:r>
              <a:rPr lang="ja-JP" altLang="en-US" sz="1100" b="1" kern="100" dirty="0">
                <a:solidFill>
                  <a:schemeClr val="tx2"/>
                </a:solidFill>
              </a:rPr>
              <a:t>　</a:t>
            </a:r>
            <a:r>
              <a:rPr lang="ja-JP" altLang="ja-JP" sz="1100" b="1" kern="100" dirty="0">
                <a:solidFill>
                  <a:schemeClr val="tx2"/>
                </a:solidFill>
                <a:effectLst/>
              </a:rPr>
              <a:t>事前申請伝票の承認が完了していない</a:t>
            </a:r>
            <a:endParaRPr lang="en-US" altLang="ja-JP" sz="1100" b="1" kern="100" dirty="0">
              <a:solidFill>
                <a:schemeClr val="tx2"/>
              </a:solidFill>
              <a:effectLst/>
            </a:endParaRPr>
          </a:p>
          <a:p>
            <a:pPr>
              <a:lnSpc>
                <a:spcPct val="120000"/>
              </a:lnSpc>
            </a:pPr>
            <a:endParaRPr lang="en-US" altLang="ja-JP" sz="1100" b="1" kern="100" dirty="0">
              <a:solidFill>
                <a:schemeClr val="tx1"/>
              </a:solidFill>
              <a:effectLst/>
            </a:endParaRPr>
          </a:p>
          <a:p>
            <a:pPr>
              <a:lnSpc>
                <a:spcPct val="120000"/>
              </a:lnSpc>
            </a:pPr>
            <a:r>
              <a:rPr lang="ja-JP" altLang="ja-JP" sz="1100" b="0" kern="100" dirty="0">
                <a:solidFill>
                  <a:schemeClr val="tx1"/>
                </a:solidFill>
                <a:effectLst/>
              </a:rPr>
              <a:t>「一覧」から事前申請伝票の「状態」を確認し、「承認依頼中」と表示されている場合は、まだ承認が完了していません。「承認済」となってから精算をしてください。</a:t>
            </a:r>
            <a:endParaRPr lang="ja-JP" altLang="ja-JP" sz="1100" b="0" kern="100" dirty="0">
              <a:solidFill>
                <a:schemeClr val="tx1"/>
              </a:solidFill>
              <a:effectLst/>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E7CD3B3E-EF18-FD48-3F69-430A7A5CD7D0}"/>
              </a:ext>
            </a:extLst>
          </p:cNvPr>
          <p:cNvSpPr/>
          <p:nvPr/>
        </p:nvSpPr>
        <p:spPr>
          <a:xfrm>
            <a:off x="490994" y="2653106"/>
            <a:ext cx="11222376" cy="112991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rPr>
              <a:t>2</a:t>
            </a:r>
            <a:r>
              <a:rPr lang="ja-JP" altLang="en-US" sz="1100" b="1" kern="100" dirty="0">
                <a:solidFill>
                  <a:schemeClr val="tx2"/>
                </a:solidFill>
              </a:rPr>
              <a:t>　</a:t>
            </a:r>
            <a:r>
              <a:rPr lang="ja-JP" altLang="en-US" sz="1100" b="1" kern="100" dirty="0">
                <a:solidFill>
                  <a:schemeClr val="tx2"/>
                </a:solidFill>
                <a:effectLst/>
              </a:rPr>
              <a:t>仮払金支払処理が完了していない</a:t>
            </a:r>
            <a:r>
              <a:rPr lang="en-US" altLang="ja-JP" sz="1100" b="1" kern="100" dirty="0">
                <a:solidFill>
                  <a:schemeClr val="tx2"/>
                </a:solidFill>
                <a:effectLst/>
              </a:rPr>
              <a:t>(</a:t>
            </a:r>
            <a:r>
              <a:rPr lang="ja-JP" altLang="en-US" sz="1100" b="1" kern="100" dirty="0">
                <a:solidFill>
                  <a:schemeClr val="tx2"/>
                </a:solidFill>
                <a:effectLst/>
              </a:rPr>
              <a:t>仮払金ありの場合のみ</a:t>
            </a:r>
            <a:r>
              <a:rPr lang="en-US" altLang="ja-JP" sz="1100" b="1" kern="100" dirty="0">
                <a:solidFill>
                  <a:schemeClr val="tx2"/>
                </a:solidFill>
                <a:effectLst/>
              </a:rPr>
              <a:t>)</a:t>
            </a:r>
          </a:p>
          <a:p>
            <a:pPr>
              <a:lnSpc>
                <a:spcPct val="120000"/>
              </a:lnSpc>
            </a:pPr>
            <a:endParaRPr lang="en-US" altLang="ja-JP" sz="1100" b="1" kern="100" dirty="0">
              <a:solidFill>
                <a:schemeClr val="tx1"/>
              </a:solidFill>
              <a:effectLst/>
            </a:endParaRPr>
          </a:p>
          <a:p>
            <a:pPr>
              <a:lnSpc>
                <a:spcPct val="120000"/>
              </a:lnSpc>
            </a:pPr>
            <a:r>
              <a:rPr lang="ja-JP" altLang="en-US" sz="1100" b="0" kern="100" dirty="0">
                <a:solidFill>
                  <a:schemeClr val="tx1"/>
                </a:solidFill>
                <a:effectLst/>
              </a:rPr>
              <a:t>「一覧」から事前申請伝票の「状態」を確認し、「承認済（</a:t>
            </a:r>
            <a:r>
              <a:rPr lang="en-US" altLang="ja-JP" sz="1100" b="0" kern="100" dirty="0" err="1">
                <a:solidFill>
                  <a:schemeClr val="tx1"/>
                </a:solidFill>
                <a:effectLst/>
              </a:rPr>
              <a:t>YYYY</a:t>
            </a:r>
            <a:r>
              <a:rPr lang="en-US" altLang="ja-JP" sz="1100" b="0" kern="100" dirty="0">
                <a:solidFill>
                  <a:schemeClr val="tx1"/>
                </a:solidFill>
                <a:effectLst/>
              </a:rPr>
              <a:t>/MM/DD</a:t>
            </a:r>
            <a:r>
              <a:rPr lang="ja-JP" altLang="en-US" sz="1100" b="0" kern="100" dirty="0">
                <a:solidFill>
                  <a:schemeClr val="tx1"/>
                </a:solidFill>
                <a:effectLst/>
              </a:rPr>
              <a:t>仮払金支払</a:t>
            </a:r>
            <a:r>
              <a:rPr lang="en-US" altLang="ja-JP" sz="1100" b="0" kern="100" dirty="0">
                <a:solidFill>
                  <a:schemeClr val="tx1"/>
                </a:solidFill>
                <a:effectLst/>
              </a:rPr>
              <a:t>) </a:t>
            </a:r>
            <a:r>
              <a:rPr lang="ja-JP" altLang="en-US" sz="1100" b="0" kern="100" dirty="0">
                <a:solidFill>
                  <a:schemeClr val="tx1"/>
                </a:solidFill>
                <a:effectLst/>
              </a:rPr>
              <a:t>」と表示されていない場合は、</a:t>
            </a:r>
            <a:br>
              <a:rPr lang="ja-JP" altLang="en-US" sz="1100" b="0" kern="100" dirty="0">
                <a:solidFill>
                  <a:schemeClr val="tx1"/>
                </a:solidFill>
                <a:effectLst/>
              </a:rPr>
            </a:br>
            <a:r>
              <a:rPr lang="ja-JP" altLang="en-US" sz="1100" b="0" kern="100" dirty="0">
                <a:solidFill>
                  <a:schemeClr val="tx1"/>
                </a:solidFill>
                <a:effectLst/>
              </a:rPr>
              <a:t>まだ仮払金支払処理が完了していません。処理が完了してから精算をしてください。</a:t>
            </a:r>
          </a:p>
        </p:txBody>
      </p:sp>
      <p:sp>
        <p:nvSpPr>
          <p:cNvPr id="6" name="正方形/長方形 5">
            <a:extLst>
              <a:ext uri="{FF2B5EF4-FFF2-40B4-BE49-F238E27FC236}">
                <a16:creationId xmlns:a16="http://schemas.microsoft.com/office/drawing/2014/main" id="{7504D23F-8D38-62A9-AFE3-4EEEB2A27CCD}"/>
              </a:ext>
            </a:extLst>
          </p:cNvPr>
          <p:cNvSpPr/>
          <p:nvPr/>
        </p:nvSpPr>
        <p:spPr>
          <a:xfrm>
            <a:off x="490199" y="3866903"/>
            <a:ext cx="11222376" cy="112991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rPr>
              <a:t>3</a:t>
            </a:r>
            <a:r>
              <a:rPr lang="ja-JP" altLang="en-US" sz="1100" b="1" kern="100" dirty="0">
                <a:solidFill>
                  <a:schemeClr val="tx2"/>
                </a:solidFill>
              </a:rPr>
              <a:t>　</a:t>
            </a:r>
            <a:r>
              <a:rPr lang="ja-JP" altLang="en-US" sz="1100" b="1" kern="100" dirty="0">
                <a:solidFill>
                  <a:schemeClr val="tx2"/>
                </a:solidFill>
                <a:effectLst/>
              </a:rPr>
              <a:t>事前申請時と所属部門が異なっている</a:t>
            </a:r>
          </a:p>
          <a:p>
            <a:pPr>
              <a:lnSpc>
                <a:spcPct val="120000"/>
              </a:lnSpc>
            </a:pPr>
            <a:endParaRPr lang="en-US" altLang="ja-JP" sz="1100" b="1" kern="100" dirty="0">
              <a:solidFill>
                <a:schemeClr val="tx1"/>
              </a:solidFill>
              <a:effectLst/>
            </a:endParaRPr>
          </a:p>
          <a:p>
            <a:pPr>
              <a:lnSpc>
                <a:spcPct val="120000"/>
              </a:lnSpc>
            </a:pPr>
            <a:r>
              <a:rPr lang="ja-JP" altLang="en-US" sz="1100" b="0" kern="100" dirty="0">
                <a:solidFill>
                  <a:schemeClr val="tx1"/>
                </a:solidFill>
                <a:effectLst/>
              </a:rPr>
              <a:t>複数部門に所属している場合は、ログイン直後画面で「所属部門」のプルダウンを切り替え、事前申請時と同じ部門にしてから</a:t>
            </a:r>
            <a:br>
              <a:rPr lang="en-US" altLang="ja-JP" sz="1100" b="0" kern="100" dirty="0">
                <a:solidFill>
                  <a:schemeClr val="tx1"/>
                </a:solidFill>
                <a:effectLst/>
              </a:rPr>
            </a:br>
            <a:r>
              <a:rPr lang="ja-JP" altLang="en-US" sz="1100" b="0" kern="100" dirty="0">
                <a:solidFill>
                  <a:schemeClr val="tx1"/>
                </a:solidFill>
                <a:effectLst/>
              </a:rPr>
              <a:t>精算のアイコンをクリックしてください。　事前申請時の所属と現在の所属が異なる場合は、管理者に連絡してください。</a:t>
            </a:r>
          </a:p>
        </p:txBody>
      </p:sp>
      <p:sp>
        <p:nvSpPr>
          <p:cNvPr id="7" name="正方形/長方形 6">
            <a:extLst>
              <a:ext uri="{FF2B5EF4-FFF2-40B4-BE49-F238E27FC236}">
                <a16:creationId xmlns:a16="http://schemas.microsoft.com/office/drawing/2014/main" id="{037564D7-CC10-9178-F33D-2D888AE71395}"/>
              </a:ext>
            </a:extLst>
          </p:cNvPr>
          <p:cNvSpPr/>
          <p:nvPr/>
        </p:nvSpPr>
        <p:spPr>
          <a:xfrm>
            <a:off x="490994" y="5080701"/>
            <a:ext cx="11222376" cy="112991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kern="100" dirty="0">
                <a:solidFill>
                  <a:schemeClr val="tx2"/>
                </a:solidFill>
                <a:effectLst/>
              </a:rPr>
              <a:t>原因</a:t>
            </a:r>
            <a:r>
              <a:rPr lang="en-US" altLang="ja-JP" sz="1100" b="1" kern="100" dirty="0">
                <a:solidFill>
                  <a:schemeClr val="tx2"/>
                </a:solidFill>
                <a:effectLst/>
              </a:rPr>
              <a:t>4</a:t>
            </a:r>
            <a:r>
              <a:rPr lang="ja-JP" altLang="en-US" sz="1100" b="1" kern="100" dirty="0">
                <a:solidFill>
                  <a:schemeClr val="tx2"/>
                </a:solidFill>
              </a:rPr>
              <a:t>　</a:t>
            </a:r>
            <a:r>
              <a:rPr lang="ja-JP" altLang="en-US" sz="1100" b="1" kern="100" dirty="0">
                <a:solidFill>
                  <a:schemeClr val="tx2"/>
                </a:solidFill>
                <a:effectLst/>
              </a:rPr>
              <a:t>事前申請伝票が「否認処理」されている</a:t>
            </a:r>
          </a:p>
          <a:p>
            <a:pPr>
              <a:lnSpc>
                <a:spcPct val="120000"/>
              </a:lnSpc>
            </a:pPr>
            <a:endParaRPr lang="en-US" altLang="ja-JP" sz="1100" b="1" kern="100" dirty="0">
              <a:solidFill>
                <a:schemeClr val="tx1"/>
              </a:solidFill>
              <a:effectLst/>
            </a:endParaRPr>
          </a:p>
          <a:p>
            <a:pPr>
              <a:lnSpc>
                <a:spcPct val="120000"/>
              </a:lnSpc>
            </a:pPr>
            <a:r>
              <a:rPr lang="ja-JP" altLang="en-US" sz="1100" b="0" kern="100" dirty="0">
                <a:solidFill>
                  <a:schemeClr val="tx1"/>
                </a:solidFill>
                <a:effectLst/>
              </a:rPr>
              <a:t>「一覧」から事前申請伝票の「状態」を確認し、「否認」と表示されている場合は</a:t>
            </a:r>
            <a:r>
              <a:rPr lang="ja-JP" altLang="en-US" sz="1100" kern="100" dirty="0">
                <a:solidFill>
                  <a:schemeClr val="tx1"/>
                </a:solidFill>
              </a:rPr>
              <a:t>、管理者または経理担当者が伝票を否認処理しています。</a:t>
            </a:r>
            <a:endParaRPr lang="en-US" altLang="ja-JP" sz="1100" kern="100" dirty="0">
              <a:solidFill>
                <a:schemeClr val="tx1"/>
              </a:solidFill>
            </a:endParaRPr>
          </a:p>
          <a:p>
            <a:pPr>
              <a:lnSpc>
                <a:spcPct val="120000"/>
              </a:lnSpc>
            </a:pPr>
            <a:r>
              <a:rPr lang="ja-JP" altLang="en-US" sz="1100" b="0" kern="100" dirty="0">
                <a:solidFill>
                  <a:schemeClr val="tx1"/>
                </a:solidFill>
                <a:effectLst/>
              </a:rPr>
              <a:t>管理者</a:t>
            </a:r>
            <a:r>
              <a:rPr lang="ja-JP" altLang="en-US" sz="1100" kern="100" dirty="0">
                <a:solidFill>
                  <a:schemeClr val="tx1"/>
                </a:solidFill>
              </a:rPr>
              <a:t>または経理担当者</a:t>
            </a:r>
            <a:r>
              <a:rPr lang="ja-JP" altLang="en-US" sz="1100" b="0" kern="100" dirty="0">
                <a:solidFill>
                  <a:schemeClr val="tx1"/>
                </a:solidFill>
                <a:effectLst/>
              </a:rPr>
              <a:t>に確認後、必要であれば事前申請伝票を再度作成し、申請してください。</a:t>
            </a:r>
          </a:p>
        </p:txBody>
      </p:sp>
    </p:spTree>
    <p:extLst>
      <p:ext uri="{BB962C8B-B14F-4D97-AF65-F5344CB8AC3E}">
        <p14:creationId xmlns:p14="http://schemas.microsoft.com/office/powerpoint/2010/main" val="293004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4A61E-3478-7649-27F9-5266467E6BD3}"/>
              </a:ext>
            </a:extLst>
          </p:cNvPr>
          <p:cNvSpPr>
            <a:spLocks noGrp="1"/>
          </p:cNvSpPr>
          <p:nvPr>
            <p:ph type="ctrTitle"/>
          </p:nvPr>
        </p:nvSpPr>
        <p:spPr>
          <a:xfrm>
            <a:off x="479425" y="2816299"/>
            <a:ext cx="5795963" cy="2552935"/>
          </a:xfrm>
          <a:noFill/>
        </p:spPr>
        <p:txBody>
          <a:bodyPr/>
          <a:lstStyle/>
          <a:p>
            <a:pPr>
              <a:lnSpc>
                <a:spcPct val="120000"/>
              </a:lnSpc>
            </a:pPr>
            <a:r>
              <a:rPr lang="ja-JP" altLang="en-US" dirty="0">
                <a:solidFill>
                  <a:srgbClr val="464646"/>
                </a:solidFill>
              </a:rPr>
              <a:t>申請者向け</a:t>
            </a:r>
            <a:br>
              <a:rPr lang="en-US" altLang="ja-JP" dirty="0">
                <a:solidFill>
                  <a:srgbClr val="464646"/>
                </a:solidFill>
              </a:rPr>
            </a:br>
            <a:r>
              <a:rPr lang="ja-JP" altLang="en-US" dirty="0">
                <a:solidFill>
                  <a:srgbClr val="464646"/>
                </a:solidFill>
              </a:rPr>
              <a:t>マニュアル</a:t>
            </a:r>
            <a:endParaRPr kumimoji="1" lang="ja-JP" altLang="en-US" dirty="0"/>
          </a:p>
        </p:txBody>
      </p:sp>
      <p:sp>
        <p:nvSpPr>
          <p:cNvPr id="3" name="テキスト プレースホルダー 2">
            <a:extLst>
              <a:ext uri="{FF2B5EF4-FFF2-40B4-BE49-F238E27FC236}">
                <a16:creationId xmlns:a16="http://schemas.microsoft.com/office/drawing/2014/main" id="{C2410CAB-A636-4287-F54F-8A3BDA469D91}"/>
              </a:ext>
            </a:extLst>
          </p:cNvPr>
          <p:cNvSpPr>
            <a:spLocks noGrp="1"/>
          </p:cNvSpPr>
          <p:nvPr>
            <p:ph type="body" sz="quarter" idx="18"/>
          </p:nvPr>
        </p:nvSpPr>
        <p:spPr/>
        <p:txBody>
          <a:bodyPr/>
          <a:lstStyle/>
          <a:p>
            <a:r>
              <a:rPr lang="ja-JP" altLang="en-US" dirty="0"/>
              <a:t>経費精算</a:t>
            </a:r>
            <a:r>
              <a:rPr lang="ja-JP" altLang="en-US" dirty="0">
                <a:solidFill>
                  <a:srgbClr val="464646"/>
                </a:solidFill>
              </a:rPr>
              <a:t>システム「楽楽精算</a:t>
            </a:r>
            <a:r>
              <a:rPr lang="ja-JP" altLang="en-US" dirty="0"/>
              <a:t>」</a:t>
            </a:r>
          </a:p>
        </p:txBody>
      </p:sp>
      <p:sp>
        <p:nvSpPr>
          <p:cNvPr id="8" name="テキスト プレースホルダー 7">
            <a:extLst>
              <a:ext uri="{FF2B5EF4-FFF2-40B4-BE49-F238E27FC236}">
                <a16:creationId xmlns:a16="http://schemas.microsoft.com/office/drawing/2014/main" id="{C59629B8-9ACD-E8D9-902C-72AE50D5A8DA}"/>
              </a:ext>
            </a:extLst>
          </p:cNvPr>
          <p:cNvSpPr>
            <a:spLocks noGrp="1"/>
          </p:cNvSpPr>
          <p:nvPr>
            <p:ph type="body" sz="quarter" idx="23"/>
          </p:nvPr>
        </p:nvSpPr>
        <p:spPr/>
        <p:txBody>
          <a:bodyPr/>
          <a:lstStyle/>
          <a:p>
            <a:r>
              <a:rPr lang="en-US" altLang="ja-JP" dirty="0"/>
              <a:t>2026/05</a:t>
            </a:r>
            <a:endParaRPr lang="ja-JP" altLang="en-US" dirty="0"/>
          </a:p>
        </p:txBody>
      </p:sp>
    </p:spTree>
    <p:extLst>
      <p:ext uri="{BB962C8B-B14F-4D97-AF65-F5344CB8AC3E}">
        <p14:creationId xmlns:p14="http://schemas.microsoft.com/office/powerpoint/2010/main" val="217756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30FDE-1DEA-D50F-BAD5-963AE97FA94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0783495-5247-D508-EBEC-35A5CDAB148F}"/>
              </a:ext>
            </a:extLst>
          </p:cNvPr>
          <p:cNvSpPr>
            <a:spLocks noGrp="1"/>
          </p:cNvSpPr>
          <p:nvPr>
            <p:ph type="sldNum" sz="quarter" idx="12"/>
          </p:nvPr>
        </p:nvSpPr>
        <p:spPr/>
        <p:txBody>
          <a:bodyPr/>
          <a:lstStyle/>
          <a:p>
            <a:fld id="{D8A28372-6A5A-4399-8FC5-CCF396CD4981}" type="slidenum">
              <a:rPr lang="en-GB" smtClean="0"/>
              <a:t>20</a:t>
            </a:fld>
            <a:endParaRPr lang="en-GB"/>
          </a:p>
        </p:txBody>
      </p:sp>
      <p:sp>
        <p:nvSpPr>
          <p:cNvPr id="8" name="正方形/長方形 7">
            <a:extLst>
              <a:ext uri="{FF2B5EF4-FFF2-40B4-BE49-F238E27FC236}">
                <a16:creationId xmlns:a16="http://schemas.microsoft.com/office/drawing/2014/main" id="{D3422E83-45DB-9187-8859-DE1693B76501}"/>
              </a:ext>
            </a:extLst>
          </p:cNvPr>
          <p:cNvSpPr/>
          <p:nvPr/>
        </p:nvSpPr>
        <p:spPr>
          <a:xfrm>
            <a:off x="488303" y="377178"/>
            <a:ext cx="4128541"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不要な機能に関する記載は削除してください。</a:t>
            </a:r>
          </a:p>
        </p:txBody>
      </p:sp>
      <p:sp>
        <p:nvSpPr>
          <p:cNvPr id="11" name="テキスト プレースホルダー 2">
            <a:extLst>
              <a:ext uri="{FF2B5EF4-FFF2-40B4-BE49-F238E27FC236}">
                <a16:creationId xmlns:a16="http://schemas.microsoft.com/office/drawing/2014/main" id="{412D9CBD-7F75-4009-3A0D-5CEB47AEED9F}"/>
              </a:ext>
            </a:extLst>
          </p:cNvPr>
          <p:cNvSpPr>
            <a:spLocks noGrp="1"/>
          </p:cNvSpPr>
          <p:nvPr>
            <p:ph type="body" sz="quarter" idx="13"/>
          </p:nvPr>
        </p:nvSpPr>
        <p:spPr>
          <a:xfrm>
            <a:off x="483855" y="1634391"/>
            <a:ext cx="4128541" cy="4171097"/>
          </a:xfrm>
        </p:spPr>
        <p:txBody>
          <a:bodyPr anchor="ctr"/>
          <a:lstStyle/>
          <a:p>
            <a:pPr>
              <a:lnSpc>
                <a:spcPct val="150000"/>
              </a:lnSpc>
              <a:buFont typeface="+mj-lt"/>
              <a:buAutoNum type="arabicPeriod" startAt="4"/>
            </a:pPr>
            <a:r>
              <a:rPr lang="ja-JP" altLang="en-US" dirty="0"/>
              <a:t> 各種申請・精算画面の説明</a:t>
            </a:r>
            <a:br>
              <a:rPr lang="en-US" altLang="ja-JP" sz="2400" dirty="0"/>
            </a:br>
            <a:r>
              <a:rPr lang="en-US" altLang="zh-TW" sz="1800" dirty="0"/>
              <a:t>4-1. </a:t>
            </a:r>
            <a:r>
              <a:rPr lang="zh-TW" altLang="en-US" sz="1800" dirty="0"/>
              <a:t>交通費精算</a:t>
            </a:r>
            <a:br>
              <a:rPr lang="zh-TW" altLang="en-US" sz="1800" dirty="0"/>
            </a:br>
            <a:r>
              <a:rPr lang="en-US" altLang="zh-TW" sz="1800" dirty="0"/>
              <a:t>4-2. </a:t>
            </a:r>
            <a:r>
              <a:rPr lang="zh-TW" altLang="en-US" sz="1800" dirty="0"/>
              <a:t>出張申請　</a:t>
            </a:r>
            <a:br>
              <a:rPr lang="zh-TW" altLang="en-US" sz="1800" dirty="0"/>
            </a:br>
            <a:r>
              <a:rPr lang="en-US" altLang="zh-TW" sz="1800" dirty="0"/>
              <a:t>4-3. </a:t>
            </a:r>
            <a:r>
              <a:rPr lang="zh-TW" altLang="en-US" sz="1800" dirty="0"/>
              <a:t>出張精算</a:t>
            </a:r>
            <a:br>
              <a:rPr lang="zh-TW" altLang="en-US" sz="1800" dirty="0"/>
            </a:br>
            <a:r>
              <a:rPr lang="en-US" altLang="zh-TW" sz="1800" dirty="0"/>
              <a:t>4-4. </a:t>
            </a:r>
            <a:r>
              <a:rPr lang="zh-TW" altLang="en-US" sz="1800" dirty="0"/>
              <a:t>海外出張申請　</a:t>
            </a:r>
            <a:br>
              <a:rPr lang="zh-TW" altLang="en-US" sz="1800" dirty="0"/>
            </a:br>
            <a:r>
              <a:rPr lang="en-US" altLang="zh-TW" sz="1800" dirty="0"/>
              <a:t>4-5. </a:t>
            </a:r>
            <a:r>
              <a:rPr lang="zh-TW" altLang="en-US" sz="1800" dirty="0"/>
              <a:t>海外出張精算</a:t>
            </a:r>
            <a:br>
              <a:rPr lang="en-US" altLang="zh-TW" sz="1800" dirty="0"/>
            </a:br>
            <a:r>
              <a:rPr lang="en-US" altLang="zh-TW" sz="1800" dirty="0"/>
              <a:t>4-6. </a:t>
            </a:r>
            <a:r>
              <a:rPr lang="ja-JP" altLang="en-US" sz="1800" dirty="0"/>
              <a:t>経費申請</a:t>
            </a:r>
            <a:br>
              <a:rPr lang="zh-TW" altLang="en-US" sz="1800" dirty="0"/>
            </a:br>
            <a:r>
              <a:rPr lang="en-US" altLang="zh-TW" sz="1800" dirty="0"/>
              <a:t>4-7. </a:t>
            </a:r>
            <a:r>
              <a:rPr lang="zh-TW" altLang="en-US" sz="1800" dirty="0"/>
              <a:t>経費精算</a:t>
            </a:r>
            <a:endParaRPr lang="zh-TW" altLang="en-US" sz="2400" dirty="0"/>
          </a:p>
        </p:txBody>
      </p:sp>
      <p:sp>
        <p:nvSpPr>
          <p:cNvPr id="2" name="テキスト プレースホルダー 2">
            <a:extLst>
              <a:ext uri="{FF2B5EF4-FFF2-40B4-BE49-F238E27FC236}">
                <a16:creationId xmlns:a16="http://schemas.microsoft.com/office/drawing/2014/main" id="{EFD4F259-2580-F849-5967-B360A0F9FA1D}"/>
              </a:ext>
            </a:extLst>
          </p:cNvPr>
          <p:cNvSpPr txBox="1">
            <a:spLocks/>
          </p:cNvSpPr>
          <p:nvPr/>
        </p:nvSpPr>
        <p:spPr>
          <a:xfrm>
            <a:off x="4550759" y="2586446"/>
            <a:ext cx="2860236" cy="3219042"/>
          </a:xfrm>
          <a:prstGeom prst="rect">
            <a:avLst/>
          </a:prstGeom>
        </p:spPr>
        <p:txBody>
          <a:bodyPr vert="horz" lIns="0" tIns="0" rIns="0" bIns="0" rtlCol="0" anchor="t" anchorCtr="0">
            <a:noAutofit/>
          </a:bodyPr>
          <a:lstStyle>
            <a:lvl1pPr marL="432000" indent="-396000" algn="l" defTabSz="914400" rtl="0" eaLnBrk="1" latinLnBrk="0" hangingPunct="1">
              <a:lnSpc>
                <a:spcPct val="100000"/>
              </a:lnSpc>
              <a:spcBef>
                <a:spcPts val="0"/>
              </a:spcBef>
              <a:spcAft>
                <a:spcPts val="1600"/>
              </a:spcAft>
              <a:buClr>
                <a:schemeClr val="tx1"/>
              </a:buClr>
              <a:buSzPct val="100000"/>
              <a:buFont typeface="+mj-lt"/>
              <a:buAutoNum type="arabicPeriod"/>
              <a:defRPr kumimoji="1" sz="2300" b="1" kern="1200">
                <a:solidFill>
                  <a:schemeClr val="tx1"/>
                </a:solidFill>
                <a:latin typeface="+mn-lt"/>
                <a:ea typeface="+mn-ea"/>
                <a:cs typeface="+mn-cs"/>
              </a:defRPr>
            </a:lvl1pPr>
            <a:lvl2pPr marL="432000" indent="-396000" algn="l" defTabSz="914400" rtl="0" eaLnBrk="1" latinLnBrk="0" hangingPunct="1">
              <a:lnSpc>
                <a:spcPct val="100000"/>
              </a:lnSpc>
              <a:spcBef>
                <a:spcPts val="0"/>
              </a:spcBef>
              <a:spcAft>
                <a:spcPts val="1600"/>
              </a:spcAft>
              <a:buClr>
                <a:schemeClr val="tx1"/>
              </a:buClr>
              <a:buSzPct val="100000"/>
              <a:buFont typeface="+mj-lt"/>
              <a:buAutoNum type="arabicPeriod"/>
              <a:defRPr kumimoji="1" sz="2300" b="1" kern="1200">
                <a:solidFill>
                  <a:schemeClr val="tx1"/>
                </a:solidFill>
                <a:latin typeface="+mn-lt"/>
                <a:ea typeface="+mn-ea"/>
                <a:cs typeface="+mn-cs"/>
              </a:defRPr>
            </a:lvl2pPr>
            <a:lvl3pPr marL="432000" indent="-396000" algn="l" defTabSz="914400" rtl="0" eaLnBrk="1" latinLnBrk="0" hangingPunct="1">
              <a:lnSpc>
                <a:spcPct val="100000"/>
              </a:lnSpc>
              <a:spcBef>
                <a:spcPts val="0"/>
              </a:spcBef>
              <a:spcAft>
                <a:spcPts val="1600"/>
              </a:spcAft>
              <a:buClr>
                <a:schemeClr val="tx1"/>
              </a:buClr>
              <a:buSzPct val="100000"/>
              <a:buFont typeface="+mj-lt"/>
              <a:buAutoNum type="arabicPeriod"/>
              <a:defRPr kumimoji="1" sz="2300" b="1" kern="1200">
                <a:solidFill>
                  <a:schemeClr val="tx1"/>
                </a:solidFill>
                <a:latin typeface="+mn-lt"/>
                <a:ea typeface="+mn-ea"/>
                <a:cs typeface="+mn-cs"/>
              </a:defRPr>
            </a:lvl3pPr>
            <a:lvl4pPr marL="432000" indent="-396000" algn="l" defTabSz="914400" rtl="0" eaLnBrk="1" latinLnBrk="0" hangingPunct="1">
              <a:lnSpc>
                <a:spcPct val="100000"/>
              </a:lnSpc>
              <a:spcBef>
                <a:spcPts val="0"/>
              </a:spcBef>
              <a:spcAft>
                <a:spcPts val="1600"/>
              </a:spcAft>
              <a:buClr>
                <a:schemeClr val="tx1"/>
              </a:buClr>
              <a:buFont typeface="+mj-lt"/>
              <a:buAutoNum type="arabicPeriod"/>
              <a:defRPr kumimoji="1" sz="2300" b="1" kern="1200">
                <a:solidFill>
                  <a:schemeClr val="tx1"/>
                </a:solidFill>
                <a:latin typeface="+mn-lt"/>
                <a:ea typeface="+mn-ea"/>
                <a:cs typeface="+mn-cs"/>
              </a:defRPr>
            </a:lvl4pPr>
            <a:lvl5pPr marL="432000" indent="-396000" algn="l" defTabSz="914400" rtl="0" eaLnBrk="1" latinLnBrk="0" hangingPunct="1">
              <a:lnSpc>
                <a:spcPct val="100000"/>
              </a:lnSpc>
              <a:spcBef>
                <a:spcPts val="0"/>
              </a:spcBef>
              <a:spcAft>
                <a:spcPts val="1600"/>
              </a:spcAft>
              <a:buClr>
                <a:schemeClr val="tx1"/>
              </a:buClr>
              <a:buFont typeface="+mj-lt"/>
              <a:buAutoNum type="arabicPeriod"/>
              <a:defRPr kumimoji="1" sz="2300" b="1" kern="1200">
                <a:solidFill>
                  <a:schemeClr val="tx1"/>
                </a:solidFill>
                <a:latin typeface="+mn-lt"/>
                <a:ea typeface="+mn-ea"/>
                <a:cs typeface="+mn-cs"/>
              </a:defRPr>
            </a:lvl5pPr>
            <a:lvl6pPr marL="432000" indent="-396000" algn="l" defTabSz="914400" rtl="0" eaLnBrk="1" latinLnBrk="0" hangingPunct="1">
              <a:lnSpc>
                <a:spcPct val="100000"/>
              </a:lnSpc>
              <a:spcBef>
                <a:spcPts val="0"/>
              </a:spcBef>
              <a:spcAft>
                <a:spcPts val="1600"/>
              </a:spcAft>
              <a:buClr>
                <a:schemeClr val="tx1"/>
              </a:buClr>
              <a:buFont typeface="+mj-lt"/>
              <a:buAutoNum type="arabicPeriod"/>
              <a:defRPr kumimoji="1" sz="2300" b="1" kern="1200">
                <a:solidFill>
                  <a:schemeClr val="tx1"/>
                </a:solidFill>
                <a:latin typeface="+mn-lt"/>
                <a:ea typeface="+mn-ea"/>
                <a:cs typeface="+mn-cs"/>
              </a:defRPr>
            </a:lvl6pPr>
            <a:lvl7pPr marL="432000" indent="-396000" algn="l" defTabSz="914400" rtl="0" eaLnBrk="1" latinLnBrk="0" hangingPunct="1">
              <a:lnSpc>
                <a:spcPct val="100000"/>
              </a:lnSpc>
              <a:spcBef>
                <a:spcPts val="0"/>
              </a:spcBef>
              <a:spcAft>
                <a:spcPts val="1600"/>
              </a:spcAft>
              <a:buClr>
                <a:schemeClr val="tx1"/>
              </a:buClr>
              <a:buFont typeface="+mj-lt"/>
              <a:buAutoNum type="arabicPeriod"/>
              <a:defRPr kumimoji="1" sz="2300" b="1" kern="1200">
                <a:solidFill>
                  <a:schemeClr val="tx1"/>
                </a:solidFill>
                <a:latin typeface="+mn-lt"/>
                <a:ea typeface="+mn-ea"/>
                <a:cs typeface="+mn-cs"/>
              </a:defRPr>
            </a:lvl7pPr>
            <a:lvl8pPr marL="432000" indent="-396000" algn="l" defTabSz="914400" rtl="0" eaLnBrk="1" latinLnBrk="0" hangingPunct="1">
              <a:lnSpc>
                <a:spcPct val="100000"/>
              </a:lnSpc>
              <a:spcBef>
                <a:spcPts val="0"/>
              </a:spcBef>
              <a:spcAft>
                <a:spcPts val="1600"/>
              </a:spcAft>
              <a:buClr>
                <a:schemeClr val="tx1"/>
              </a:buClr>
              <a:buSzPct val="100000"/>
              <a:buFont typeface="+mj-lt"/>
              <a:buAutoNum type="arabicPeriod"/>
              <a:defRPr kumimoji="1" sz="2300" b="1" kern="1200">
                <a:solidFill>
                  <a:schemeClr val="tx1"/>
                </a:solidFill>
                <a:latin typeface="+mn-lt"/>
                <a:ea typeface="+mn-ea"/>
                <a:cs typeface="+mn-cs"/>
              </a:defRPr>
            </a:lvl8pPr>
            <a:lvl9pPr marL="432000" indent="-396000" algn="l" defTabSz="914400" rtl="0" eaLnBrk="1" latinLnBrk="0" hangingPunct="1">
              <a:lnSpc>
                <a:spcPct val="100000"/>
              </a:lnSpc>
              <a:spcBef>
                <a:spcPts val="0"/>
              </a:spcBef>
              <a:spcAft>
                <a:spcPts val="1600"/>
              </a:spcAft>
              <a:buClr>
                <a:schemeClr val="tx1"/>
              </a:buClr>
              <a:buSzPct val="100000"/>
              <a:buFont typeface="+mj-lt"/>
              <a:buAutoNum type="arabicPeriod"/>
              <a:defRPr kumimoji="1" sz="2300" b="1" kern="1200">
                <a:solidFill>
                  <a:schemeClr val="tx1"/>
                </a:solidFill>
                <a:latin typeface="+mn-lt"/>
                <a:ea typeface="+mn-ea"/>
                <a:cs typeface="+mn-cs"/>
              </a:defRPr>
            </a:lvl9pPr>
          </a:lstStyle>
          <a:p>
            <a:pPr marL="36000" indent="0">
              <a:lnSpc>
                <a:spcPct val="150000"/>
              </a:lnSpc>
              <a:buNone/>
            </a:pPr>
            <a:r>
              <a:rPr lang="en-US" altLang="zh-TW" sz="1800" dirty="0"/>
              <a:t>4-8. </a:t>
            </a:r>
            <a:r>
              <a:rPr lang="zh-TW" altLang="en-US" sz="1800" dirty="0"/>
              <a:t>支払依頼</a:t>
            </a:r>
            <a:br>
              <a:rPr lang="zh-TW" altLang="en-US" sz="1800" dirty="0"/>
            </a:br>
            <a:r>
              <a:rPr lang="en-US" altLang="zh-TW" sz="1800" dirty="0"/>
              <a:t>4-9. </a:t>
            </a:r>
            <a:r>
              <a:rPr lang="zh-TW" altLang="en-US" sz="1800" dirty="0"/>
              <a:t>交際費申請　</a:t>
            </a:r>
            <a:br>
              <a:rPr lang="zh-TW" altLang="en-US" sz="1800" dirty="0"/>
            </a:br>
            <a:r>
              <a:rPr lang="en-US" altLang="zh-TW" sz="1800" dirty="0"/>
              <a:t>4-10. </a:t>
            </a:r>
            <a:r>
              <a:rPr lang="zh-TW" altLang="en-US" sz="1800" dirty="0"/>
              <a:t>交際費精算</a:t>
            </a:r>
            <a:br>
              <a:rPr lang="zh-TW" altLang="en-US" sz="1800" dirty="0"/>
            </a:br>
            <a:r>
              <a:rPr lang="en-US" altLang="zh-TW" sz="1800" dirty="0"/>
              <a:t>4-11. </a:t>
            </a:r>
            <a:r>
              <a:rPr lang="zh-TW" altLang="en-US" sz="1800" dirty="0"/>
              <a:t>振替伝票</a:t>
            </a:r>
            <a:endParaRPr lang="zh-TW" altLang="en-US" sz="2400" dirty="0"/>
          </a:p>
        </p:txBody>
      </p:sp>
    </p:spTree>
    <p:extLst>
      <p:ext uri="{BB962C8B-B14F-4D97-AF65-F5344CB8AC3E}">
        <p14:creationId xmlns:p14="http://schemas.microsoft.com/office/powerpoint/2010/main" val="927409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49D57-E507-72CF-56AD-A5DCA1B083CC}"/>
            </a:ext>
          </a:extLst>
        </p:cNvPr>
        <p:cNvGrpSpPr/>
        <p:nvPr/>
      </p:nvGrpSpPr>
      <p:grpSpPr>
        <a:xfrm>
          <a:off x="0" y="0"/>
          <a:ext cx="0" cy="0"/>
          <a:chOff x="0" y="0"/>
          <a:chExt cx="0" cy="0"/>
        </a:xfrm>
      </p:grpSpPr>
      <p:pic>
        <p:nvPicPr>
          <p:cNvPr id="53" name="図 52">
            <a:extLst>
              <a:ext uri="{FF2B5EF4-FFF2-40B4-BE49-F238E27FC236}">
                <a16:creationId xmlns:a16="http://schemas.microsoft.com/office/drawing/2014/main" id="{5CE029BF-1773-DD63-A40F-5B273E95135A}"/>
              </a:ext>
            </a:extLst>
          </p:cNvPr>
          <p:cNvPicPr>
            <a:picLocks noChangeAspect="1"/>
          </p:cNvPicPr>
          <p:nvPr/>
        </p:nvPicPr>
        <p:blipFill>
          <a:blip r:embed="rId2"/>
          <a:stretch>
            <a:fillRect/>
          </a:stretch>
        </p:blipFill>
        <p:spPr>
          <a:xfrm>
            <a:off x="6305357" y="1664517"/>
            <a:ext cx="4197180" cy="1168835"/>
          </a:xfrm>
          <a:prstGeom prst="rect">
            <a:avLst/>
          </a:prstGeom>
          <a:ln w="12700">
            <a:solidFill>
              <a:srgbClr val="D2D2D2"/>
            </a:solidFill>
          </a:ln>
        </p:spPr>
      </p:pic>
      <p:pic>
        <p:nvPicPr>
          <p:cNvPr id="49" name="図 48">
            <a:extLst>
              <a:ext uri="{FF2B5EF4-FFF2-40B4-BE49-F238E27FC236}">
                <a16:creationId xmlns:a16="http://schemas.microsoft.com/office/drawing/2014/main" id="{25837C24-8E26-49DE-F54C-462BF88450E5}"/>
              </a:ext>
            </a:extLst>
          </p:cNvPr>
          <p:cNvPicPr>
            <a:picLocks noChangeAspect="1"/>
          </p:cNvPicPr>
          <p:nvPr/>
        </p:nvPicPr>
        <p:blipFill>
          <a:blip r:embed="rId3"/>
          <a:stretch>
            <a:fillRect/>
          </a:stretch>
        </p:blipFill>
        <p:spPr>
          <a:xfrm>
            <a:off x="540389" y="1703447"/>
            <a:ext cx="2839587" cy="1531802"/>
          </a:xfrm>
          <a:prstGeom prst="rect">
            <a:avLst/>
          </a:prstGeom>
          <a:ln w="12700">
            <a:solidFill>
              <a:srgbClr val="D2D2D2"/>
            </a:solidFill>
          </a:ln>
        </p:spPr>
      </p:pic>
      <p:sp>
        <p:nvSpPr>
          <p:cNvPr id="2" name="タイトル 1">
            <a:extLst>
              <a:ext uri="{FF2B5EF4-FFF2-40B4-BE49-F238E27FC236}">
                <a16:creationId xmlns:a16="http://schemas.microsoft.com/office/drawing/2014/main" id="{125F88B9-F273-FD80-6E7F-A5E05BCA9A21}"/>
              </a:ext>
            </a:extLst>
          </p:cNvPr>
          <p:cNvSpPr>
            <a:spLocks noGrp="1"/>
          </p:cNvSpPr>
          <p:nvPr>
            <p:ph type="title"/>
          </p:nvPr>
        </p:nvSpPr>
        <p:spPr/>
        <p:txBody>
          <a:bodyPr/>
          <a:lstStyle/>
          <a:p>
            <a:r>
              <a:rPr lang="en-US" altLang="ja-JP" dirty="0"/>
              <a:t>4-1. </a:t>
            </a:r>
            <a:r>
              <a:rPr lang="ja-JP" altLang="en-US" dirty="0"/>
              <a:t>交通費精算</a:t>
            </a:r>
            <a:endParaRPr kumimoji="1" lang="ja-JP" altLang="en-US" dirty="0"/>
          </a:p>
        </p:txBody>
      </p:sp>
      <p:sp>
        <p:nvSpPr>
          <p:cNvPr id="16" name="スライド番号プレースホルダー 15">
            <a:extLst>
              <a:ext uri="{FF2B5EF4-FFF2-40B4-BE49-F238E27FC236}">
                <a16:creationId xmlns:a16="http://schemas.microsoft.com/office/drawing/2014/main" id="{DA19BEAC-7F26-62A7-E6EF-13C651B3B06B}"/>
              </a:ext>
            </a:extLst>
          </p:cNvPr>
          <p:cNvSpPr>
            <a:spLocks noGrp="1"/>
          </p:cNvSpPr>
          <p:nvPr>
            <p:ph type="sldNum" sz="quarter" idx="12"/>
          </p:nvPr>
        </p:nvSpPr>
        <p:spPr/>
        <p:txBody>
          <a:bodyPr/>
          <a:lstStyle/>
          <a:p>
            <a:fld id="{D8A28372-6A5A-4399-8FC5-CCF396CD4981}" type="slidenum">
              <a:rPr lang="en-GB" smtClean="0"/>
              <a:t>21</a:t>
            </a:fld>
            <a:endParaRPr lang="en-GB"/>
          </a:p>
        </p:txBody>
      </p:sp>
      <p:sp>
        <p:nvSpPr>
          <p:cNvPr id="3" name="正方形/長方形 2">
            <a:extLst>
              <a:ext uri="{FF2B5EF4-FFF2-40B4-BE49-F238E27FC236}">
                <a16:creationId xmlns:a16="http://schemas.microsoft.com/office/drawing/2014/main" id="{E83A6EE7-887B-9AB2-C8CE-77F756ACD459}"/>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graphicFrame>
        <p:nvGraphicFramePr>
          <p:cNvPr id="6" name="表 5">
            <a:extLst>
              <a:ext uri="{FF2B5EF4-FFF2-40B4-BE49-F238E27FC236}">
                <a16:creationId xmlns:a16="http://schemas.microsoft.com/office/drawing/2014/main" id="{4B376D7E-5C19-B5D2-048A-EC974E985FCE}"/>
              </a:ext>
            </a:extLst>
          </p:cNvPr>
          <p:cNvGraphicFramePr>
            <a:graphicFrameLocks noGrp="1"/>
          </p:cNvGraphicFramePr>
          <p:nvPr>
            <p:extLst>
              <p:ext uri="{D42A27DB-BD31-4B8C-83A1-F6EECF244321}">
                <p14:modId xmlns:p14="http://schemas.microsoft.com/office/powerpoint/2010/main" val="2362559861"/>
              </p:ext>
            </p:extLst>
          </p:nvPr>
        </p:nvGraphicFramePr>
        <p:xfrm>
          <a:off x="498030" y="3260383"/>
          <a:ext cx="3917264" cy="991564"/>
        </p:xfrm>
        <a:graphic>
          <a:graphicData uri="http://schemas.openxmlformats.org/drawingml/2006/table">
            <a:tbl>
              <a:tblPr firstRow="1" firstCol="1" bandRow="1">
                <a:tableStyleId>{D27102A9-8310-4765-A935-A1911B00CA55}</a:tableStyleId>
              </a:tblPr>
              <a:tblGrid>
                <a:gridCol w="288209">
                  <a:extLst>
                    <a:ext uri="{9D8B030D-6E8A-4147-A177-3AD203B41FA5}">
                      <a16:colId xmlns:a16="http://schemas.microsoft.com/office/drawing/2014/main" val="20000"/>
                    </a:ext>
                  </a:extLst>
                </a:gridCol>
                <a:gridCol w="552090">
                  <a:extLst>
                    <a:ext uri="{9D8B030D-6E8A-4147-A177-3AD203B41FA5}">
                      <a16:colId xmlns:a16="http://schemas.microsoft.com/office/drawing/2014/main" val="20001"/>
                    </a:ext>
                  </a:extLst>
                </a:gridCol>
                <a:gridCol w="3076965">
                  <a:extLst>
                    <a:ext uri="{9D8B030D-6E8A-4147-A177-3AD203B41FA5}">
                      <a16:colId xmlns:a16="http://schemas.microsoft.com/office/drawing/2014/main" val="20002"/>
                    </a:ext>
                  </a:extLst>
                </a:gridCol>
              </a:tblGrid>
              <a:tr h="198438">
                <a:tc>
                  <a:txBody>
                    <a:bodyPr/>
                    <a:lstStyle/>
                    <a:p>
                      <a:pPr algn="ctr">
                        <a:lnSpc>
                          <a:spcPct val="120000"/>
                        </a:lnSpc>
                        <a:spcAft>
                          <a:spcPts val="0"/>
                        </a:spcAft>
                      </a:pPr>
                      <a:r>
                        <a:rPr lang="en-US" altLang="ja-JP" sz="900" b="1" kern="100" dirty="0">
                          <a:solidFill>
                            <a:schemeClr val="tx1"/>
                          </a:solidFill>
                          <a:effectLst/>
                          <a:latin typeface="+mn-lt"/>
                        </a:rPr>
                        <a:t>1</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申請者</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自動表示されます。代理申請をする場合は変更し</a:t>
                      </a:r>
                      <a:r>
                        <a:rPr lang="ja-JP" altLang="en-US" sz="900" b="0" kern="100" dirty="0">
                          <a:solidFill>
                            <a:schemeClr val="tx1"/>
                          </a:solidFill>
                          <a:effectLst/>
                          <a:latin typeface="+mn-lt"/>
                        </a:rPr>
                        <a:t>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438">
                <a:tc>
                  <a:txBody>
                    <a:bodyPr/>
                    <a:lstStyle/>
                    <a:p>
                      <a:pPr algn="ctr">
                        <a:lnSpc>
                          <a:spcPct val="120000"/>
                        </a:lnSpc>
                        <a:spcAft>
                          <a:spcPts val="0"/>
                        </a:spcAft>
                      </a:pPr>
                      <a:r>
                        <a:rPr lang="en-US" altLang="ja-JP" sz="900" b="1" kern="100" dirty="0">
                          <a:solidFill>
                            <a:schemeClr val="tx1"/>
                          </a:solidFill>
                          <a:effectLst/>
                          <a:latin typeface="+mn-lt"/>
                        </a:rPr>
                        <a:t>2</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所属部門</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自動表示されます。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438">
                <a:tc>
                  <a:txBody>
                    <a:bodyPr/>
                    <a:lstStyle/>
                    <a:p>
                      <a:pPr algn="ctr">
                        <a:lnSpc>
                          <a:spcPct val="120000"/>
                        </a:lnSpc>
                        <a:spcAft>
                          <a:spcPts val="0"/>
                        </a:spcAft>
                      </a:pPr>
                      <a:r>
                        <a:rPr lang="en-US" altLang="ja-JP" sz="900" b="1" kern="100" dirty="0">
                          <a:solidFill>
                            <a:schemeClr val="tx1"/>
                          </a:solidFill>
                          <a:effectLst/>
                          <a:latin typeface="+mn-lt"/>
                        </a:rPr>
                        <a:t>3</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精算方法</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振込が現金支給か、希望を選択します。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438">
                <a:tc>
                  <a:txBody>
                    <a:bodyPr/>
                    <a:lstStyle/>
                    <a:p>
                      <a:pPr algn="ctr">
                        <a:lnSpc>
                          <a:spcPct val="120000"/>
                        </a:lnSpc>
                        <a:spcAft>
                          <a:spcPts val="0"/>
                        </a:spcAft>
                      </a:pPr>
                      <a:r>
                        <a:rPr lang="en-US" altLang="ja-JP" sz="900" b="1" kern="100" dirty="0">
                          <a:solidFill>
                            <a:schemeClr val="tx1"/>
                          </a:solidFill>
                          <a:effectLst/>
                          <a:latin typeface="+mn-lt"/>
                        </a:rPr>
                        <a:t>4</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1" kern="100" dirty="0">
                          <a:solidFill>
                            <a:schemeClr val="tx1"/>
                          </a:solidFill>
                          <a:effectLst/>
                          <a:latin typeface="+mn-lt"/>
                        </a:rPr>
                        <a:t>備考</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20000"/>
                        </a:lnSpc>
                        <a:spcAft>
                          <a:spcPts val="0"/>
                        </a:spcAft>
                      </a:pPr>
                      <a:r>
                        <a:rPr lang="ja-JP" sz="900" b="0" kern="100" dirty="0">
                          <a:solidFill>
                            <a:schemeClr val="tx1"/>
                          </a:solidFill>
                          <a:effectLst/>
                          <a:latin typeface="+mn-lt"/>
                        </a:rPr>
                        <a:t>「○月分交通費」など概要を記入します。</a:t>
                      </a:r>
                      <a:endParaRPr lang="ja-JP" sz="1050" b="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8" name="表 7">
            <a:extLst>
              <a:ext uri="{FF2B5EF4-FFF2-40B4-BE49-F238E27FC236}">
                <a16:creationId xmlns:a16="http://schemas.microsoft.com/office/drawing/2014/main" id="{41C51BEA-50C5-F909-A810-D8DC277FCEFC}"/>
              </a:ext>
            </a:extLst>
          </p:cNvPr>
          <p:cNvGraphicFramePr>
            <a:graphicFrameLocks noGrp="1"/>
          </p:cNvGraphicFramePr>
          <p:nvPr>
            <p:extLst>
              <p:ext uri="{D42A27DB-BD31-4B8C-83A1-F6EECF244321}">
                <p14:modId xmlns:p14="http://schemas.microsoft.com/office/powerpoint/2010/main" val="733905691"/>
              </p:ext>
            </p:extLst>
          </p:nvPr>
        </p:nvGraphicFramePr>
        <p:xfrm>
          <a:off x="487720" y="5028796"/>
          <a:ext cx="3915250" cy="1288990"/>
        </p:xfrm>
        <a:graphic>
          <a:graphicData uri="http://schemas.openxmlformats.org/drawingml/2006/table">
            <a:tbl>
              <a:tblPr firstRow="1" firstCol="1" bandRow="1">
                <a:tableStyleId>{2D5ABB26-0587-4C30-8999-92F81FD0307C}</a:tableStyleId>
              </a:tblPr>
              <a:tblGrid>
                <a:gridCol w="366167">
                  <a:extLst>
                    <a:ext uri="{9D8B030D-6E8A-4147-A177-3AD203B41FA5}">
                      <a16:colId xmlns:a16="http://schemas.microsoft.com/office/drawing/2014/main" val="20000"/>
                    </a:ext>
                  </a:extLst>
                </a:gridCol>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spcAft>
                          <a:spcPts val="0"/>
                        </a:spcAft>
                      </a:pPr>
                      <a:r>
                        <a:rPr lang="ja-JP" sz="900" b="1" kern="100" dirty="0">
                          <a:solidFill>
                            <a:srgbClr val="464646"/>
                          </a:solidFill>
                          <a:effectLst/>
                          <a:latin typeface="+mn-lt"/>
                        </a:rPr>
                        <a:t>クレジットカード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20000"/>
                        </a:lnSpc>
                        <a:spcAft>
                          <a:spcPts val="0"/>
                        </a:spcAft>
                      </a:pPr>
                      <a:r>
                        <a:rPr lang="ja-JP" sz="900" b="0" kern="100" dirty="0">
                          <a:solidFill>
                            <a:srgbClr val="464646"/>
                          </a:solidFill>
                          <a:effectLst/>
                          <a:latin typeface="+mn-lt"/>
                        </a:rPr>
                        <a:t>クレジットカード</a:t>
                      </a:r>
                      <a:r>
                        <a:rPr lang="ja-JP" altLang="en-US" sz="900" b="0" kern="100" dirty="0">
                          <a:solidFill>
                            <a:srgbClr val="464646"/>
                          </a:solidFill>
                          <a:effectLst/>
                          <a:latin typeface="+mn-lt"/>
                        </a:rPr>
                        <a:t>利用</a:t>
                      </a:r>
                      <a:r>
                        <a:rPr lang="ja-JP" sz="900" b="0" kern="100" dirty="0">
                          <a:solidFill>
                            <a:srgbClr val="464646"/>
                          </a:solidFill>
                          <a:effectLst/>
                          <a:latin typeface="+mn-lt"/>
                        </a:rPr>
                        <a:t>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spcAft>
                          <a:spcPts val="0"/>
                        </a:spcAft>
                      </a:pPr>
                      <a:r>
                        <a:rPr lang="en-US" sz="900" b="1" kern="100" dirty="0">
                          <a:solidFill>
                            <a:srgbClr val="464646"/>
                          </a:solidFill>
                          <a:effectLst/>
                          <a:latin typeface="+mn-lt"/>
                        </a:rPr>
                        <a:t>IC</a:t>
                      </a:r>
                      <a:r>
                        <a:rPr lang="ja-JP" sz="900" b="1" kern="100" dirty="0">
                          <a:solidFill>
                            <a:srgbClr val="464646"/>
                          </a:solidFill>
                          <a:effectLst/>
                          <a:latin typeface="+mn-lt"/>
                        </a:rPr>
                        <a:t>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20000"/>
                        </a:lnSpc>
                        <a:spcAft>
                          <a:spcPts val="0"/>
                        </a:spcAft>
                      </a:pPr>
                      <a:r>
                        <a:rPr lang="en-US" sz="900" b="0" kern="100" dirty="0">
                          <a:solidFill>
                            <a:srgbClr val="464646"/>
                          </a:solidFill>
                          <a:effectLst/>
                          <a:latin typeface="+mn-lt"/>
                        </a:rPr>
                        <a:t>IC</a:t>
                      </a:r>
                      <a:r>
                        <a:rPr lang="ja-JP" sz="900" b="0" kern="100" dirty="0">
                          <a:solidFill>
                            <a:srgbClr val="464646"/>
                          </a:solidFill>
                          <a:effectLst/>
                          <a:latin typeface="+mn-lt"/>
                        </a:rPr>
                        <a:t>カード履歴を取り込めます。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spcAft>
                          <a:spcPts val="0"/>
                        </a:spcAft>
                      </a:pPr>
                      <a:r>
                        <a:rPr lang="ja-JP" sz="900" b="1" kern="100" dirty="0">
                          <a:solidFill>
                            <a:srgbClr val="464646"/>
                          </a:solidFill>
                          <a:effectLst/>
                          <a:latin typeface="+mn-lt"/>
                        </a:rPr>
                        <a:t>領収書</a:t>
                      </a:r>
                      <a:r>
                        <a:rPr lang="en-US" altLang="ja-JP" sz="900" b="1" kern="100" dirty="0">
                          <a:solidFill>
                            <a:srgbClr val="464646"/>
                          </a:solidFill>
                          <a:effectLst/>
                          <a:latin typeface="+mn-lt"/>
                        </a:rPr>
                        <a:t>/</a:t>
                      </a:r>
                      <a:r>
                        <a:rPr lang="ja-JP" sz="900" b="1" kern="100" dirty="0">
                          <a:solidFill>
                            <a:srgbClr val="464646"/>
                          </a:solidFill>
                          <a:effectLst/>
                          <a:latin typeface="+mn-lt"/>
                        </a:rPr>
                        <a:t>請求書</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20000"/>
                        </a:lnSpc>
                        <a:spcAft>
                          <a:spcPts val="0"/>
                        </a:spcAft>
                      </a:pPr>
                      <a:r>
                        <a:rPr lang="ja-JP" sz="900" b="0" kern="100" dirty="0">
                          <a:solidFill>
                            <a:srgbClr val="464646"/>
                          </a:solidFill>
                          <a:effectLst/>
                          <a:latin typeface="+mn-lt"/>
                        </a:rPr>
                        <a:t>領収書を添付します。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spcAft>
                          <a:spcPts val="0"/>
                        </a:spcAft>
                      </a:pPr>
                      <a:r>
                        <a:rPr lang="en-US" sz="900" b="1" kern="100" dirty="0">
                          <a:solidFill>
                            <a:srgbClr val="464646"/>
                          </a:solidFill>
                          <a:effectLst/>
                          <a:latin typeface="+mn-lt"/>
                        </a:rPr>
                        <a:t>CSV</a:t>
                      </a:r>
                      <a:r>
                        <a:rPr lang="ja-JP" altLang="en-US" sz="900" b="1" kern="100" dirty="0">
                          <a:solidFill>
                            <a:srgbClr val="464646"/>
                          </a:solidFill>
                          <a:effectLst/>
                          <a:latin typeface="+mn-lt"/>
                        </a:rPr>
                        <a:t>取込</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20000"/>
                        </a:lnSpc>
                        <a:spcAft>
                          <a:spcPts val="0"/>
                        </a:spcAft>
                      </a:pPr>
                      <a:r>
                        <a:rPr lang="en-US" sz="900" b="0" kern="100" dirty="0">
                          <a:solidFill>
                            <a:srgbClr val="464646"/>
                          </a:solidFill>
                          <a:effectLst/>
                          <a:latin typeface="+mn-lt"/>
                        </a:rPr>
                        <a:t>CSV</a:t>
                      </a:r>
                      <a:r>
                        <a:rPr lang="ja-JP" sz="900" b="0" kern="100" dirty="0">
                          <a:solidFill>
                            <a:srgbClr val="464646"/>
                          </a:solidFill>
                          <a:effectLst/>
                          <a:latin typeface="+mn-lt"/>
                        </a:rPr>
                        <a:t>ファイルから明細を取り込めます。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spcAft>
                          <a:spcPts val="0"/>
                        </a:spcAft>
                      </a:pPr>
                      <a:r>
                        <a:rPr lang="ja-JP" sz="900" b="1" kern="100" dirty="0">
                          <a:solidFill>
                            <a:srgbClr val="464646"/>
                          </a:solidFill>
                          <a:effectLst/>
                          <a:latin typeface="+mn-lt"/>
                        </a:rPr>
                        <a:t>マイパターン</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20000"/>
                        </a:lnSpc>
                        <a:spcAft>
                          <a:spcPts val="0"/>
                        </a:spcAft>
                      </a:pPr>
                      <a:r>
                        <a:rPr lang="ja-JP" sz="900" b="0" kern="100" dirty="0">
                          <a:solidFill>
                            <a:srgbClr val="464646"/>
                          </a:solidFill>
                          <a:effectLst/>
                          <a:latin typeface="+mn-lt"/>
                        </a:rPr>
                        <a:t>よく使用する経路を登録できます。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graphicFrame>
        <p:nvGraphicFramePr>
          <p:cNvPr id="9" name="表 8">
            <a:extLst>
              <a:ext uri="{FF2B5EF4-FFF2-40B4-BE49-F238E27FC236}">
                <a16:creationId xmlns:a16="http://schemas.microsoft.com/office/drawing/2014/main" id="{DC3432A2-EF44-CFC9-56AE-CD4D894E0418}"/>
              </a:ext>
            </a:extLst>
          </p:cNvPr>
          <p:cNvGraphicFramePr>
            <a:graphicFrameLocks noGrp="1"/>
          </p:cNvGraphicFramePr>
          <p:nvPr>
            <p:extLst>
              <p:ext uri="{D42A27DB-BD31-4B8C-83A1-F6EECF244321}">
                <p14:modId xmlns:p14="http://schemas.microsoft.com/office/powerpoint/2010/main" val="4000023825"/>
              </p:ext>
            </p:extLst>
          </p:nvPr>
        </p:nvGraphicFramePr>
        <p:xfrm>
          <a:off x="6295831" y="2824109"/>
          <a:ext cx="5405967" cy="3509530"/>
        </p:xfrm>
        <a:graphic>
          <a:graphicData uri="http://schemas.openxmlformats.org/drawingml/2006/table">
            <a:tbl>
              <a:tblPr firstRow="1" firstCol="1" bandRow="1">
                <a:tableStyleId>{2D5ABB26-0587-4C30-8999-92F81FD0307C}</a:tableStyleId>
              </a:tblPr>
              <a:tblGrid>
                <a:gridCol w="492051">
                  <a:extLst>
                    <a:ext uri="{9D8B030D-6E8A-4147-A177-3AD203B41FA5}">
                      <a16:colId xmlns:a16="http://schemas.microsoft.com/office/drawing/2014/main" val="20000"/>
                    </a:ext>
                  </a:extLst>
                </a:gridCol>
                <a:gridCol w="1239388">
                  <a:extLst>
                    <a:ext uri="{9D8B030D-6E8A-4147-A177-3AD203B41FA5}">
                      <a16:colId xmlns:a16="http://schemas.microsoft.com/office/drawing/2014/main" val="20001"/>
                    </a:ext>
                  </a:extLst>
                </a:gridCol>
                <a:gridCol w="3674528">
                  <a:extLst>
                    <a:ext uri="{9D8B030D-6E8A-4147-A177-3AD203B41FA5}">
                      <a16:colId xmlns:a16="http://schemas.microsoft.com/office/drawing/2014/main" val="20002"/>
                    </a:ext>
                  </a:extLst>
                </a:gridCol>
              </a:tblGrid>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日付</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費用の発生日を入力します。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目的地</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訪問先を入力します。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出発（駅）</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出発地を入力します。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到着（駅）</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到着地を入力します。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金額</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金額を入力します。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往復</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「往復」にすると金額が倍になります。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小計</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自動で表示されます。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税率</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変更する場合はチェックを付け、税率を選択します。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18485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負担部門</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負担部門を選択します。初期値は所属部門が表示されます。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a:solidFill>
                            <a:srgbClr val="464646"/>
                          </a:solidFill>
                          <a:effectLst/>
                        </a:rPr>
                        <a:t>交通機関</a:t>
                      </a:r>
                      <a:endParaRPr lang="ja-JP" sz="900" b="1" kern="10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プルダウンから交通機関を選択します。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備考</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備考情報を入力します。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領収書</a:t>
                      </a:r>
                      <a:r>
                        <a:rPr lang="en-US" altLang="ja-JP" sz="900" b="1" kern="100" dirty="0">
                          <a:solidFill>
                            <a:srgbClr val="464646"/>
                          </a:solidFill>
                          <a:effectLst/>
                        </a:rPr>
                        <a:t>/</a:t>
                      </a:r>
                      <a:r>
                        <a:rPr lang="ja-JP" sz="900" b="1" kern="100" dirty="0">
                          <a:solidFill>
                            <a:srgbClr val="464646"/>
                          </a:solidFill>
                          <a:effectLst/>
                        </a:rPr>
                        <a:t>請求書</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領収書</a:t>
                      </a:r>
                      <a:r>
                        <a:rPr lang="ja-JP" altLang="en-US" sz="900" kern="100" dirty="0">
                          <a:solidFill>
                            <a:srgbClr val="464646"/>
                          </a:solidFill>
                          <a:effectLst/>
                        </a:rPr>
                        <a:t>など</a:t>
                      </a:r>
                      <a:r>
                        <a:rPr lang="ja-JP" sz="900" kern="100" dirty="0">
                          <a:solidFill>
                            <a:srgbClr val="464646"/>
                          </a:solidFill>
                          <a:effectLst/>
                        </a:rPr>
                        <a:t>を添付します。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b="1" kern="100" dirty="0">
                          <a:solidFill>
                            <a:srgbClr val="464646"/>
                          </a:solidFill>
                          <a:effectLst/>
                        </a:rPr>
                        <a:t>証票</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領収書</a:t>
                      </a:r>
                      <a:r>
                        <a:rPr lang="ja-JP" altLang="en-US" sz="900" kern="100" dirty="0">
                          <a:solidFill>
                            <a:srgbClr val="464646"/>
                          </a:solidFill>
                          <a:effectLst/>
                        </a:rPr>
                        <a:t>など</a:t>
                      </a:r>
                      <a:r>
                        <a:rPr lang="ja-JP" sz="900" kern="100" dirty="0">
                          <a:solidFill>
                            <a:srgbClr val="464646"/>
                          </a:solidFill>
                          <a:effectLst/>
                        </a:rPr>
                        <a:t>がある場合にチェックをつけます。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471594"/>
                  </a:ext>
                </a:extLst>
              </a:tr>
              <a:tr h="21572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20000"/>
                        </a:lnSpc>
                        <a:spcAft>
                          <a:spcPts val="0"/>
                        </a:spcAft>
                      </a:pPr>
                      <a:r>
                        <a:rPr lang="ja-JP" sz="900" b="1" kern="100" dirty="0">
                          <a:solidFill>
                            <a:srgbClr val="464646"/>
                          </a:solidFill>
                          <a:effectLst/>
                        </a:rPr>
                        <a:t>乗換案内</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乗換案内を利用します。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2510428"/>
                  </a:ext>
                </a:extLst>
              </a:tr>
              <a:tr h="341456">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lnSpc>
                          <a:spcPct val="120000"/>
                        </a:lnSpc>
                        <a:spcAft>
                          <a:spcPts val="0"/>
                        </a:spcAft>
                      </a:pPr>
                      <a:r>
                        <a:rPr lang="ja-JP" sz="900" b="1" kern="100" dirty="0">
                          <a:solidFill>
                            <a:srgbClr val="464646"/>
                          </a:solidFill>
                          <a:effectLst/>
                        </a:rPr>
                        <a:t>目的地</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20000"/>
                        </a:lnSpc>
                        <a:spcAft>
                          <a:spcPts val="0"/>
                        </a:spcAft>
                      </a:pPr>
                      <a:r>
                        <a:rPr lang="ja-JP" sz="900" kern="100" dirty="0">
                          <a:solidFill>
                            <a:srgbClr val="464646"/>
                          </a:solidFill>
                          <a:effectLst/>
                        </a:rPr>
                        <a:t>過去の入力履歴や、</a:t>
                      </a:r>
                      <a:r>
                        <a:rPr lang="ja-JP" altLang="en-US" sz="900" kern="100" dirty="0">
                          <a:solidFill>
                            <a:srgbClr val="464646"/>
                          </a:solidFill>
                          <a:effectLst/>
                        </a:rPr>
                        <a:t>あらかじめ</a:t>
                      </a:r>
                      <a:r>
                        <a:rPr lang="ja-JP" sz="900" kern="100" dirty="0">
                          <a:solidFill>
                            <a:srgbClr val="464646"/>
                          </a:solidFill>
                          <a:effectLst/>
                        </a:rPr>
                        <a:t>登録された目的地を呼び出せます。</a:t>
                      </a:r>
                      <a:endParaRPr lang="ja-JP" sz="90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54524943"/>
                  </a:ext>
                </a:extLst>
              </a:tr>
            </a:tbl>
          </a:graphicData>
        </a:graphic>
      </p:graphicFrame>
      <p:sp>
        <p:nvSpPr>
          <p:cNvPr id="10" name="コンテンツ プレースホルダー 2">
            <a:extLst>
              <a:ext uri="{FF2B5EF4-FFF2-40B4-BE49-F238E27FC236}">
                <a16:creationId xmlns:a16="http://schemas.microsoft.com/office/drawing/2014/main" id="{BB569C8A-75D2-3926-8E78-783DF506A544}"/>
              </a:ext>
            </a:extLst>
          </p:cNvPr>
          <p:cNvSpPr txBox="1">
            <a:spLocks/>
          </p:cNvSpPr>
          <p:nvPr/>
        </p:nvSpPr>
        <p:spPr>
          <a:xfrm>
            <a:off x="490200" y="4338494"/>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11" name="コンテンツ プレースホルダー 2">
            <a:extLst>
              <a:ext uri="{FF2B5EF4-FFF2-40B4-BE49-F238E27FC236}">
                <a16:creationId xmlns:a16="http://schemas.microsoft.com/office/drawing/2014/main" id="{02BC954A-EB48-8E2F-B3E3-1D7780A48941}"/>
              </a:ext>
            </a:extLst>
          </p:cNvPr>
          <p:cNvSpPr txBox="1">
            <a:spLocks/>
          </p:cNvSpPr>
          <p:nvPr/>
        </p:nvSpPr>
        <p:spPr>
          <a:xfrm>
            <a:off x="490200" y="1391062"/>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12" name="コンテンツ プレースホルダー 2">
            <a:extLst>
              <a:ext uri="{FF2B5EF4-FFF2-40B4-BE49-F238E27FC236}">
                <a16:creationId xmlns:a16="http://schemas.microsoft.com/office/drawing/2014/main" id="{0E4BA4CE-5361-AA50-73D4-1595B40E28BE}"/>
              </a:ext>
            </a:extLst>
          </p:cNvPr>
          <p:cNvSpPr txBox="1">
            <a:spLocks/>
          </p:cNvSpPr>
          <p:nvPr/>
        </p:nvSpPr>
        <p:spPr>
          <a:xfrm>
            <a:off x="6305357" y="1391062"/>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sp>
        <p:nvSpPr>
          <p:cNvPr id="13" name="正方形/長方形 12">
            <a:extLst>
              <a:ext uri="{FF2B5EF4-FFF2-40B4-BE49-F238E27FC236}">
                <a16:creationId xmlns:a16="http://schemas.microsoft.com/office/drawing/2014/main" id="{D84776E1-24AF-1CA7-E125-0F22B26B0616}"/>
              </a:ext>
            </a:extLst>
          </p:cNvPr>
          <p:cNvSpPr/>
          <p:nvPr/>
        </p:nvSpPr>
        <p:spPr>
          <a:xfrm>
            <a:off x="920121" y="2384657"/>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14" name="正方形/長方形 13">
            <a:extLst>
              <a:ext uri="{FF2B5EF4-FFF2-40B4-BE49-F238E27FC236}">
                <a16:creationId xmlns:a16="http://schemas.microsoft.com/office/drawing/2014/main" id="{3659472C-B5C0-17A9-6391-36FED672359B}"/>
              </a:ext>
            </a:extLst>
          </p:cNvPr>
          <p:cNvSpPr/>
          <p:nvPr/>
        </p:nvSpPr>
        <p:spPr>
          <a:xfrm>
            <a:off x="922619" y="2570719"/>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15" name="正方形/長方形 14">
            <a:extLst>
              <a:ext uri="{FF2B5EF4-FFF2-40B4-BE49-F238E27FC236}">
                <a16:creationId xmlns:a16="http://schemas.microsoft.com/office/drawing/2014/main" id="{F476A96B-8331-5C06-BC3C-FB53ABE3963D}"/>
              </a:ext>
            </a:extLst>
          </p:cNvPr>
          <p:cNvSpPr/>
          <p:nvPr/>
        </p:nvSpPr>
        <p:spPr>
          <a:xfrm>
            <a:off x="922619" y="2769269"/>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17" name="正方形/長方形 16">
            <a:extLst>
              <a:ext uri="{FF2B5EF4-FFF2-40B4-BE49-F238E27FC236}">
                <a16:creationId xmlns:a16="http://schemas.microsoft.com/office/drawing/2014/main" id="{43BBCACD-5D11-5BEE-BE39-D889D12B3A23}"/>
              </a:ext>
            </a:extLst>
          </p:cNvPr>
          <p:cNvSpPr/>
          <p:nvPr/>
        </p:nvSpPr>
        <p:spPr>
          <a:xfrm>
            <a:off x="922619" y="2962295"/>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19" name="正方形/長方形 18">
            <a:extLst>
              <a:ext uri="{FF2B5EF4-FFF2-40B4-BE49-F238E27FC236}">
                <a16:creationId xmlns:a16="http://schemas.microsoft.com/office/drawing/2014/main" id="{6018EA28-B9F6-C970-8D51-1972CF8A7D3A}"/>
              </a:ext>
            </a:extLst>
          </p:cNvPr>
          <p:cNvSpPr/>
          <p:nvPr/>
        </p:nvSpPr>
        <p:spPr>
          <a:xfrm>
            <a:off x="2738455" y="457203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a:t>
            </a:r>
            <a:endParaRPr kumimoji="1" lang="ja-JP" altLang="en-US" sz="1000" b="1" dirty="0" err="1">
              <a:solidFill>
                <a:schemeClr val="tx1"/>
              </a:solidFill>
            </a:endParaRPr>
          </a:p>
        </p:txBody>
      </p:sp>
      <p:sp>
        <p:nvSpPr>
          <p:cNvPr id="20" name="正方形/長方形 19">
            <a:extLst>
              <a:ext uri="{FF2B5EF4-FFF2-40B4-BE49-F238E27FC236}">
                <a16:creationId xmlns:a16="http://schemas.microsoft.com/office/drawing/2014/main" id="{929AC149-B037-057F-D334-F1227E2915B3}"/>
              </a:ext>
            </a:extLst>
          </p:cNvPr>
          <p:cNvSpPr/>
          <p:nvPr/>
        </p:nvSpPr>
        <p:spPr>
          <a:xfrm>
            <a:off x="3345140" y="457203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2</a:t>
            </a:r>
            <a:endParaRPr kumimoji="1" lang="ja-JP" altLang="en-US" sz="1000" b="1" dirty="0" err="1">
              <a:solidFill>
                <a:schemeClr val="tx1"/>
              </a:solidFill>
            </a:endParaRPr>
          </a:p>
        </p:txBody>
      </p:sp>
      <p:sp>
        <p:nvSpPr>
          <p:cNvPr id="21" name="正方形/長方形 20">
            <a:extLst>
              <a:ext uri="{FF2B5EF4-FFF2-40B4-BE49-F238E27FC236}">
                <a16:creationId xmlns:a16="http://schemas.microsoft.com/office/drawing/2014/main" id="{5166AB2E-90D5-7289-533D-AFB1EDB438AB}"/>
              </a:ext>
            </a:extLst>
          </p:cNvPr>
          <p:cNvSpPr/>
          <p:nvPr/>
        </p:nvSpPr>
        <p:spPr>
          <a:xfrm>
            <a:off x="3914447" y="457203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3</a:t>
            </a:r>
            <a:endParaRPr kumimoji="1" lang="ja-JP" altLang="en-US" sz="1000" b="1" dirty="0" err="1">
              <a:solidFill>
                <a:schemeClr val="tx1"/>
              </a:solidFill>
            </a:endParaRPr>
          </a:p>
        </p:txBody>
      </p:sp>
      <p:sp>
        <p:nvSpPr>
          <p:cNvPr id="22" name="正方形/長方形 21">
            <a:extLst>
              <a:ext uri="{FF2B5EF4-FFF2-40B4-BE49-F238E27FC236}">
                <a16:creationId xmlns:a16="http://schemas.microsoft.com/office/drawing/2014/main" id="{E206D2C5-0EDD-8B93-00E4-DBFCEB7E82EB}"/>
              </a:ext>
            </a:extLst>
          </p:cNvPr>
          <p:cNvSpPr/>
          <p:nvPr/>
        </p:nvSpPr>
        <p:spPr>
          <a:xfrm>
            <a:off x="4478757" y="457203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4</a:t>
            </a:r>
          </a:p>
        </p:txBody>
      </p:sp>
      <p:sp>
        <p:nvSpPr>
          <p:cNvPr id="23" name="正方形/長方形 22">
            <a:extLst>
              <a:ext uri="{FF2B5EF4-FFF2-40B4-BE49-F238E27FC236}">
                <a16:creationId xmlns:a16="http://schemas.microsoft.com/office/drawing/2014/main" id="{00DBB680-2DEB-885C-7348-EDC76324C528}"/>
              </a:ext>
            </a:extLst>
          </p:cNvPr>
          <p:cNvSpPr/>
          <p:nvPr/>
        </p:nvSpPr>
        <p:spPr>
          <a:xfrm>
            <a:off x="5056281" y="457203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5</a:t>
            </a:r>
          </a:p>
        </p:txBody>
      </p:sp>
      <p:sp>
        <p:nvSpPr>
          <p:cNvPr id="24" name="正方形/長方形 23">
            <a:extLst>
              <a:ext uri="{FF2B5EF4-FFF2-40B4-BE49-F238E27FC236}">
                <a16:creationId xmlns:a16="http://schemas.microsoft.com/office/drawing/2014/main" id="{84CC67AB-C764-B35F-684C-AB00ECECC4EC}"/>
              </a:ext>
            </a:extLst>
          </p:cNvPr>
          <p:cNvSpPr/>
          <p:nvPr/>
        </p:nvSpPr>
        <p:spPr>
          <a:xfrm>
            <a:off x="917623" y="2419493"/>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25" name="正方形/長方形 24">
            <a:extLst>
              <a:ext uri="{FF2B5EF4-FFF2-40B4-BE49-F238E27FC236}">
                <a16:creationId xmlns:a16="http://schemas.microsoft.com/office/drawing/2014/main" id="{C71FEE2A-10A6-E41E-B519-1614975A9052}"/>
              </a:ext>
            </a:extLst>
          </p:cNvPr>
          <p:cNvSpPr/>
          <p:nvPr/>
        </p:nvSpPr>
        <p:spPr>
          <a:xfrm>
            <a:off x="920121" y="2596846"/>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2</a:t>
            </a:r>
            <a:endParaRPr kumimoji="1" lang="ja-JP" altLang="en-US" sz="1000" b="1" dirty="0" err="1">
              <a:solidFill>
                <a:schemeClr val="tx1"/>
              </a:solidFill>
            </a:endParaRPr>
          </a:p>
        </p:txBody>
      </p:sp>
      <p:sp>
        <p:nvSpPr>
          <p:cNvPr id="26" name="正方形/長方形 25">
            <a:extLst>
              <a:ext uri="{FF2B5EF4-FFF2-40B4-BE49-F238E27FC236}">
                <a16:creationId xmlns:a16="http://schemas.microsoft.com/office/drawing/2014/main" id="{669247A4-3DA4-5AA7-49D7-D78F685AC8A3}"/>
              </a:ext>
            </a:extLst>
          </p:cNvPr>
          <p:cNvSpPr/>
          <p:nvPr/>
        </p:nvSpPr>
        <p:spPr>
          <a:xfrm>
            <a:off x="927146" y="2777978"/>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3</a:t>
            </a:r>
            <a:endParaRPr kumimoji="1" lang="ja-JP" altLang="en-US" sz="1000" b="1" dirty="0" err="1">
              <a:solidFill>
                <a:schemeClr val="tx1"/>
              </a:solidFill>
            </a:endParaRPr>
          </a:p>
        </p:txBody>
      </p:sp>
      <p:sp>
        <p:nvSpPr>
          <p:cNvPr id="27" name="正方形/長方形 26">
            <a:extLst>
              <a:ext uri="{FF2B5EF4-FFF2-40B4-BE49-F238E27FC236}">
                <a16:creationId xmlns:a16="http://schemas.microsoft.com/office/drawing/2014/main" id="{8CDCAFAD-725E-28BC-9F47-2AEC112E8F90}"/>
              </a:ext>
            </a:extLst>
          </p:cNvPr>
          <p:cNvSpPr/>
          <p:nvPr/>
        </p:nvSpPr>
        <p:spPr>
          <a:xfrm>
            <a:off x="917622" y="299713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4</a:t>
            </a:r>
            <a:endParaRPr kumimoji="1" lang="ja-JP" altLang="en-US" sz="1000" b="1" dirty="0" err="1">
              <a:solidFill>
                <a:schemeClr val="tx1"/>
              </a:solidFill>
            </a:endParaRPr>
          </a:p>
        </p:txBody>
      </p:sp>
      <p:sp>
        <p:nvSpPr>
          <p:cNvPr id="28" name="正方形/長方形 27">
            <a:extLst>
              <a:ext uri="{FF2B5EF4-FFF2-40B4-BE49-F238E27FC236}">
                <a16:creationId xmlns:a16="http://schemas.microsoft.com/office/drawing/2014/main" id="{85FC5E0A-BCEB-6E0B-C39B-CE775C4CB084}"/>
              </a:ext>
            </a:extLst>
          </p:cNvPr>
          <p:cNvSpPr/>
          <p:nvPr/>
        </p:nvSpPr>
        <p:spPr>
          <a:xfrm>
            <a:off x="6624735" y="2142356"/>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9</a:t>
            </a:r>
            <a:endParaRPr kumimoji="1" lang="ja-JP" altLang="en-US" sz="900" b="1" dirty="0" err="1">
              <a:solidFill>
                <a:schemeClr val="tx1"/>
              </a:solidFill>
            </a:endParaRPr>
          </a:p>
        </p:txBody>
      </p:sp>
      <p:sp>
        <p:nvSpPr>
          <p:cNvPr id="29" name="正方形/長方形 28">
            <a:extLst>
              <a:ext uri="{FF2B5EF4-FFF2-40B4-BE49-F238E27FC236}">
                <a16:creationId xmlns:a16="http://schemas.microsoft.com/office/drawing/2014/main" id="{36BF681C-D9C6-AC17-945E-047B5BCE64E5}"/>
              </a:ext>
            </a:extLst>
          </p:cNvPr>
          <p:cNvSpPr/>
          <p:nvPr/>
        </p:nvSpPr>
        <p:spPr>
          <a:xfrm>
            <a:off x="7195608" y="182863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2</a:t>
            </a:r>
            <a:endParaRPr kumimoji="1" lang="ja-JP" altLang="en-US" sz="900" b="1" dirty="0" err="1">
              <a:solidFill>
                <a:schemeClr val="tx1"/>
              </a:solidFill>
            </a:endParaRPr>
          </a:p>
        </p:txBody>
      </p:sp>
      <p:sp>
        <p:nvSpPr>
          <p:cNvPr id="30" name="正方形/長方形 29">
            <a:extLst>
              <a:ext uri="{FF2B5EF4-FFF2-40B4-BE49-F238E27FC236}">
                <a16:creationId xmlns:a16="http://schemas.microsoft.com/office/drawing/2014/main" id="{CB50F165-1E52-44F5-5298-4F523D37C918}"/>
              </a:ext>
            </a:extLst>
          </p:cNvPr>
          <p:cNvSpPr/>
          <p:nvPr/>
        </p:nvSpPr>
        <p:spPr>
          <a:xfrm>
            <a:off x="7790750" y="1822103"/>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3</a:t>
            </a:r>
            <a:endParaRPr kumimoji="1" lang="ja-JP" altLang="en-US" sz="900" b="1" dirty="0" err="1">
              <a:solidFill>
                <a:schemeClr val="tx1"/>
              </a:solidFill>
            </a:endParaRPr>
          </a:p>
        </p:txBody>
      </p:sp>
      <p:sp>
        <p:nvSpPr>
          <p:cNvPr id="31" name="正方形/長方形 30">
            <a:extLst>
              <a:ext uri="{FF2B5EF4-FFF2-40B4-BE49-F238E27FC236}">
                <a16:creationId xmlns:a16="http://schemas.microsoft.com/office/drawing/2014/main" id="{6EDFD051-76BE-3A78-BF6B-BA8D2CBA0000}"/>
              </a:ext>
            </a:extLst>
          </p:cNvPr>
          <p:cNvSpPr/>
          <p:nvPr/>
        </p:nvSpPr>
        <p:spPr>
          <a:xfrm>
            <a:off x="8357454" y="182896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4</a:t>
            </a:r>
            <a:endParaRPr kumimoji="1" lang="ja-JP" altLang="en-US" sz="900" b="1" dirty="0" err="1">
              <a:solidFill>
                <a:schemeClr val="tx1"/>
              </a:solidFill>
            </a:endParaRPr>
          </a:p>
        </p:txBody>
      </p:sp>
      <p:sp>
        <p:nvSpPr>
          <p:cNvPr id="32" name="正方形/長方形 31">
            <a:extLst>
              <a:ext uri="{FF2B5EF4-FFF2-40B4-BE49-F238E27FC236}">
                <a16:creationId xmlns:a16="http://schemas.microsoft.com/office/drawing/2014/main" id="{B3DBE92D-7A7B-6CCE-846A-1CD4AA6DABC1}"/>
              </a:ext>
            </a:extLst>
          </p:cNvPr>
          <p:cNvSpPr/>
          <p:nvPr/>
        </p:nvSpPr>
        <p:spPr>
          <a:xfrm>
            <a:off x="8942516" y="1830812"/>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5</a:t>
            </a:r>
            <a:endParaRPr kumimoji="1" lang="ja-JP" altLang="en-US" sz="900" b="1" dirty="0" err="1">
              <a:solidFill>
                <a:schemeClr val="tx1"/>
              </a:solidFill>
            </a:endParaRPr>
          </a:p>
        </p:txBody>
      </p:sp>
      <p:sp>
        <p:nvSpPr>
          <p:cNvPr id="33" name="正方形/長方形 32">
            <a:extLst>
              <a:ext uri="{FF2B5EF4-FFF2-40B4-BE49-F238E27FC236}">
                <a16:creationId xmlns:a16="http://schemas.microsoft.com/office/drawing/2014/main" id="{4F430BD6-D1CD-21A1-A486-CF700E6C9A80}"/>
              </a:ext>
            </a:extLst>
          </p:cNvPr>
          <p:cNvSpPr/>
          <p:nvPr/>
        </p:nvSpPr>
        <p:spPr>
          <a:xfrm>
            <a:off x="9407056" y="182896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6</a:t>
            </a:r>
            <a:endParaRPr kumimoji="1" lang="ja-JP" altLang="en-US" sz="900" b="1" dirty="0" err="1">
              <a:solidFill>
                <a:schemeClr val="tx1"/>
              </a:solidFill>
            </a:endParaRPr>
          </a:p>
        </p:txBody>
      </p:sp>
      <p:sp>
        <p:nvSpPr>
          <p:cNvPr id="34" name="正方形/長方形 33">
            <a:extLst>
              <a:ext uri="{FF2B5EF4-FFF2-40B4-BE49-F238E27FC236}">
                <a16:creationId xmlns:a16="http://schemas.microsoft.com/office/drawing/2014/main" id="{501F7E1D-8349-5B7B-431A-BE180D17B779}"/>
              </a:ext>
            </a:extLst>
          </p:cNvPr>
          <p:cNvSpPr/>
          <p:nvPr/>
        </p:nvSpPr>
        <p:spPr>
          <a:xfrm>
            <a:off x="10216703" y="1848229"/>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8</a:t>
            </a:r>
            <a:endParaRPr kumimoji="1" lang="ja-JP" altLang="en-US" sz="900" b="1" dirty="0" err="1">
              <a:solidFill>
                <a:schemeClr val="tx1"/>
              </a:solidFill>
            </a:endParaRPr>
          </a:p>
        </p:txBody>
      </p:sp>
      <p:sp>
        <p:nvSpPr>
          <p:cNvPr id="35" name="正方形/長方形 34">
            <a:extLst>
              <a:ext uri="{FF2B5EF4-FFF2-40B4-BE49-F238E27FC236}">
                <a16:creationId xmlns:a16="http://schemas.microsoft.com/office/drawing/2014/main" id="{8D864FD1-3930-4199-F165-BED7B2E4877E}"/>
              </a:ext>
            </a:extLst>
          </p:cNvPr>
          <p:cNvSpPr/>
          <p:nvPr/>
        </p:nvSpPr>
        <p:spPr>
          <a:xfrm>
            <a:off x="9805352" y="1846382"/>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7</a:t>
            </a:r>
            <a:endParaRPr kumimoji="1" lang="ja-JP" altLang="en-US" sz="900" b="1" dirty="0" err="1">
              <a:solidFill>
                <a:schemeClr val="tx1"/>
              </a:solidFill>
            </a:endParaRPr>
          </a:p>
        </p:txBody>
      </p:sp>
      <p:sp>
        <p:nvSpPr>
          <p:cNvPr id="38" name="正方形/長方形 37">
            <a:extLst>
              <a:ext uri="{FF2B5EF4-FFF2-40B4-BE49-F238E27FC236}">
                <a16:creationId xmlns:a16="http://schemas.microsoft.com/office/drawing/2014/main" id="{AD509E66-2049-B14C-6C50-339043EEDF1A}"/>
              </a:ext>
            </a:extLst>
          </p:cNvPr>
          <p:cNvSpPr/>
          <p:nvPr/>
        </p:nvSpPr>
        <p:spPr>
          <a:xfrm>
            <a:off x="9541471" y="2133647"/>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900" b="1" dirty="0" err="1">
              <a:solidFill>
                <a:schemeClr val="tx1"/>
              </a:solidFill>
            </a:endParaRPr>
          </a:p>
        </p:txBody>
      </p:sp>
      <p:sp>
        <p:nvSpPr>
          <p:cNvPr id="40" name="正方形/長方形 39">
            <a:extLst>
              <a:ext uri="{FF2B5EF4-FFF2-40B4-BE49-F238E27FC236}">
                <a16:creationId xmlns:a16="http://schemas.microsoft.com/office/drawing/2014/main" id="{43DD19F0-44BD-EFA2-13CE-6CFEB31CA84D}"/>
              </a:ext>
            </a:extLst>
          </p:cNvPr>
          <p:cNvSpPr/>
          <p:nvPr/>
        </p:nvSpPr>
        <p:spPr>
          <a:xfrm>
            <a:off x="7338680" y="2151112"/>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10</a:t>
            </a:r>
            <a:endParaRPr kumimoji="1" lang="ja-JP" altLang="en-US" sz="900" b="1" dirty="0" err="1">
              <a:solidFill>
                <a:schemeClr val="tx1"/>
              </a:solidFill>
            </a:endParaRPr>
          </a:p>
        </p:txBody>
      </p:sp>
      <p:sp>
        <p:nvSpPr>
          <p:cNvPr id="41" name="正方形/長方形 40">
            <a:extLst>
              <a:ext uri="{FF2B5EF4-FFF2-40B4-BE49-F238E27FC236}">
                <a16:creationId xmlns:a16="http://schemas.microsoft.com/office/drawing/2014/main" id="{13E317FD-884C-C0B0-5DD4-FE05F009C79B}"/>
              </a:ext>
            </a:extLst>
          </p:cNvPr>
          <p:cNvSpPr/>
          <p:nvPr/>
        </p:nvSpPr>
        <p:spPr>
          <a:xfrm>
            <a:off x="8173144" y="2149067"/>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11</a:t>
            </a:r>
            <a:endParaRPr kumimoji="1" lang="ja-JP" altLang="en-US" sz="900" b="1" dirty="0" err="1">
              <a:solidFill>
                <a:schemeClr val="tx1"/>
              </a:solidFill>
            </a:endParaRPr>
          </a:p>
        </p:txBody>
      </p:sp>
      <p:sp>
        <p:nvSpPr>
          <p:cNvPr id="42" name="正方形/長方形 41">
            <a:extLst>
              <a:ext uri="{FF2B5EF4-FFF2-40B4-BE49-F238E27FC236}">
                <a16:creationId xmlns:a16="http://schemas.microsoft.com/office/drawing/2014/main" id="{F5588C69-39D8-E253-C7DD-ED76F40028D8}"/>
              </a:ext>
            </a:extLst>
          </p:cNvPr>
          <p:cNvSpPr/>
          <p:nvPr/>
        </p:nvSpPr>
        <p:spPr>
          <a:xfrm>
            <a:off x="9564755" y="2149067"/>
            <a:ext cx="375918"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12</a:t>
            </a:r>
            <a:endParaRPr kumimoji="1" lang="ja-JP" altLang="en-US" sz="900" b="1" dirty="0" err="1">
              <a:solidFill>
                <a:schemeClr val="tx1"/>
              </a:solidFill>
            </a:endParaRPr>
          </a:p>
        </p:txBody>
      </p:sp>
      <p:sp>
        <p:nvSpPr>
          <p:cNvPr id="43" name="正方形/長方形 42">
            <a:extLst>
              <a:ext uri="{FF2B5EF4-FFF2-40B4-BE49-F238E27FC236}">
                <a16:creationId xmlns:a16="http://schemas.microsoft.com/office/drawing/2014/main" id="{9B6741EE-2970-2770-217C-AA75A87267B2}"/>
              </a:ext>
            </a:extLst>
          </p:cNvPr>
          <p:cNvSpPr/>
          <p:nvPr/>
        </p:nvSpPr>
        <p:spPr>
          <a:xfrm>
            <a:off x="10080076" y="2256153"/>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13</a:t>
            </a:r>
            <a:endParaRPr kumimoji="1" lang="ja-JP" altLang="en-US" sz="900" b="1" dirty="0" err="1">
              <a:solidFill>
                <a:schemeClr val="tx1"/>
              </a:solidFill>
            </a:endParaRPr>
          </a:p>
        </p:txBody>
      </p:sp>
      <p:sp>
        <p:nvSpPr>
          <p:cNvPr id="44" name="正方形/長方形 43">
            <a:extLst>
              <a:ext uri="{FF2B5EF4-FFF2-40B4-BE49-F238E27FC236}">
                <a16:creationId xmlns:a16="http://schemas.microsoft.com/office/drawing/2014/main" id="{9289358E-8E73-C2E9-8032-7611B2D253B7}"/>
              </a:ext>
            </a:extLst>
          </p:cNvPr>
          <p:cNvSpPr/>
          <p:nvPr/>
        </p:nvSpPr>
        <p:spPr>
          <a:xfrm>
            <a:off x="6307040" y="2501307"/>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14</a:t>
            </a:r>
            <a:endParaRPr kumimoji="1" lang="ja-JP" altLang="en-US" sz="900" b="1" dirty="0" err="1">
              <a:solidFill>
                <a:schemeClr val="tx1"/>
              </a:solidFill>
            </a:endParaRPr>
          </a:p>
        </p:txBody>
      </p:sp>
      <p:sp>
        <p:nvSpPr>
          <p:cNvPr id="45" name="正方形/長方形 44">
            <a:extLst>
              <a:ext uri="{FF2B5EF4-FFF2-40B4-BE49-F238E27FC236}">
                <a16:creationId xmlns:a16="http://schemas.microsoft.com/office/drawing/2014/main" id="{FF7251A3-4F4F-01A3-DB7F-F9C2A78F3420}"/>
              </a:ext>
            </a:extLst>
          </p:cNvPr>
          <p:cNvSpPr/>
          <p:nvPr/>
        </p:nvSpPr>
        <p:spPr>
          <a:xfrm>
            <a:off x="6699931" y="2502990"/>
            <a:ext cx="463277"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15</a:t>
            </a:r>
            <a:endParaRPr kumimoji="1" lang="ja-JP" altLang="en-US" sz="900" b="1" dirty="0" err="1">
              <a:solidFill>
                <a:schemeClr val="tx1"/>
              </a:solidFill>
            </a:endParaRPr>
          </a:p>
        </p:txBody>
      </p:sp>
      <p:sp>
        <p:nvSpPr>
          <p:cNvPr id="46" name="正方形/長方形 45">
            <a:extLst>
              <a:ext uri="{FF2B5EF4-FFF2-40B4-BE49-F238E27FC236}">
                <a16:creationId xmlns:a16="http://schemas.microsoft.com/office/drawing/2014/main" id="{7191FC44-70B7-B31C-CE79-A38069BDD617}"/>
              </a:ext>
            </a:extLst>
          </p:cNvPr>
          <p:cNvSpPr/>
          <p:nvPr/>
        </p:nvSpPr>
        <p:spPr>
          <a:xfrm>
            <a:off x="6539997" y="1830812"/>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900" b="1" dirty="0">
                <a:solidFill>
                  <a:schemeClr val="tx1"/>
                </a:solidFill>
              </a:rPr>
              <a:t>1</a:t>
            </a:r>
            <a:endParaRPr kumimoji="1" lang="ja-JP" altLang="en-US" sz="900" b="1" dirty="0" err="1">
              <a:solidFill>
                <a:schemeClr val="tx1"/>
              </a:solidFill>
            </a:endParaRPr>
          </a:p>
        </p:txBody>
      </p:sp>
      <p:pic>
        <p:nvPicPr>
          <p:cNvPr id="47" name="図 46">
            <a:extLst>
              <a:ext uri="{FF2B5EF4-FFF2-40B4-BE49-F238E27FC236}">
                <a16:creationId xmlns:a16="http://schemas.microsoft.com/office/drawing/2014/main" id="{DA66EF20-A0F5-9D61-97A4-3DDCBBC93B72}"/>
              </a:ext>
            </a:extLst>
          </p:cNvPr>
          <p:cNvPicPr>
            <a:picLocks noChangeAspect="1"/>
          </p:cNvPicPr>
          <p:nvPr/>
        </p:nvPicPr>
        <p:blipFill>
          <a:blip r:embed="rId4"/>
          <a:stretch>
            <a:fillRect/>
          </a:stretch>
        </p:blipFill>
        <p:spPr>
          <a:xfrm>
            <a:off x="505553" y="4790809"/>
            <a:ext cx="4919887" cy="249983"/>
          </a:xfrm>
          <a:prstGeom prst="rect">
            <a:avLst/>
          </a:prstGeom>
          <a:ln w="12700">
            <a:solidFill>
              <a:srgbClr val="D2D2D2"/>
            </a:solidFill>
          </a:ln>
        </p:spPr>
      </p:pic>
    </p:spTree>
    <p:extLst>
      <p:ext uri="{BB962C8B-B14F-4D97-AF65-F5344CB8AC3E}">
        <p14:creationId xmlns:p14="http://schemas.microsoft.com/office/powerpoint/2010/main" val="3044411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3593A-152F-983B-438C-F770003F8043}"/>
            </a:ext>
          </a:extLst>
        </p:cNvPr>
        <p:cNvGrpSpPr/>
        <p:nvPr/>
      </p:nvGrpSpPr>
      <p:grpSpPr>
        <a:xfrm>
          <a:off x="0" y="0"/>
          <a:ext cx="0" cy="0"/>
          <a:chOff x="0" y="0"/>
          <a:chExt cx="0" cy="0"/>
        </a:xfrm>
      </p:grpSpPr>
      <p:pic>
        <p:nvPicPr>
          <p:cNvPr id="44" name="図 43">
            <a:extLst>
              <a:ext uri="{FF2B5EF4-FFF2-40B4-BE49-F238E27FC236}">
                <a16:creationId xmlns:a16="http://schemas.microsoft.com/office/drawing/2014/main" id="{B7B67767-A569-23C8-B879-7C2004C5F9DC}"/>
              </a:ext>
            </a:extLst>
          </p:cNvPr>
          <p:cNvPicPr>
            <a:picLocks noChangeAspect="1"/>
          </p:cNvPicPr>
          <p:nvPr/>
        </p:nvPicPr>
        <p:blipFill>
          <a:blip r:embed="rId2"/>
          <a:stretch>
            <a:fillRect/>
          </a:stretch>
        </p:blipFill>
        <p:spPr>
          <a:xfrm>
            <a:off x="6304710" y="1664254"/>
            <a:ext cx="5212822" cy="1229717"/>
          </a:xfrm>
          <a:prstGeom prst="rect">
            <a:avLst/>
          </a:prstGeom>
          <a:ln w="12700">
            <a:solidFill>
              <a:srgbClr val="D2D2D2"/>
            </a:solidFill>
          </a:ln>
        </p:spPr>
      </p:pic>
      <p:pic>
        <p:nvPicPr>
          <p:cNvPr id="40" name="図 39">
            <a:extLst>
              <a:ext uri="{FF2B5EF4-FFF2-40B4-BE49-F238E27FC236}">
                <a16:creationId xmlns:a16="http://schemas.microsoft.com/office/drawing/2014/main" id="{D40A9D32-E9E9-3A23-8B3A-34AE367B45E8}"/>
              </a:ext>
            </a:extLst>
          </p:cNvPr>
          <p:cNvPicPr>
            <a:picLocks noChangeAspect="1"/>
          </p:cNvPicPr>
          <p:nvPr/>
        </p:nvPicPr>
        <p:blipFill>
          <a:blip r:embed="rId3"/>
          <a:stretch>
            <a:fillRect/>
          </a:stretch>
        </p:blipFill>
        <p:spPr>
          <a:xfrm>
            <a:off x="558330" y="1699702"/>
            <a:ext cx="3321203" cy="1477807"/>
          </a:xfrm>
          <a:prstGeom prst="rect">
            <a:avLst/>
          </a:prstGeom>
          <a:ln w="12700">
            <a:solidFill>
              <a:srgbClr val="D2D2D2"/>
            </a:solidFill>
          </a:ln>
        </p:spPr>
      </p:pic>
      <p:sp>
        <p:nvSpPr>
          <p:cNvPr id="2" name="タイトル 1">
            <a:extLst>
              <a:ext uri="{FF2B5EF4-FFF2-40B4-BE49-F238E27FC236}">
                <a16:creationId xmlns:a16="http://schemas.microsoft.com/office/drawing/2014/main" id="{F3A02A28-8719-6DF9-F394-E1FD2D9F9D6C}"/>
              </a:ext>
            </a:extLst>
          </p:cNvPr>
          <p:cNvSpPr>
            <a:spLocks noGrp="1"/>
          </p:cNvSpPr>
          <p:nvPr>
            <p:ph type="title"/>
          </p:nvPr>
        </p:nvSpPr>
        <p:spPr/>
        <p:txBody>
          <a:bodyPr/>
          <a:lstStyle/>
          <a:p>
            <a:r>
              <a:rPr lang="en-US" altLang="ja-JP" dirty="0"/>
              <a:t>4-2. </a:t>
            </a:r>
            <a:r>
              <a:rPr lang="ja-JP" altLang="en-US" dirty="0"/>
              <a:t>出張申請</a:t>
            </a:r>
            <a:endParaRPr kumimoji="1" lang="ja-JP" altLang="en-US" dirty="0"/>
          </a:p>
        </p:txBody>
      </p:sp>
      <p:sp>
        <p:nvSpPr>
          <p:cNvPr id="16" name="スライド番号プレースホルダー 15">
            <a:extLst>
              <a:ext uri="{FF2B5EF4-FFF2-40B4-BE49-F238E27FC236}">
                <a16:creationId xmlns:a16="http://schemas.microsoft.com/office/drawing/2014/main" id="{776D05EE-981E-60A0-A37A-9899A567DC2B}"/>
              </a:ext>
            </a:extLst>
          </p:cNvPr>
          <p:cNvSpPr>
            <a:spLocks noGrp="1"/>
          </p:cNvSpPr>
          <p:nvPr>
            <p:ph type="sldNum" sz="quarter" idx="12"/>
          </p:nvPr>
        </p:nvSpPr>
        <p:spPr/>
        <p:txBody>
          <a:bodyPr/>
          <a:lstStyle/>
          <a:p>
            <a:fld id="{D8A28372-6A5A-4399-8FC5-CCF396CD4981}" type="slidenum">
              <a:rPr lang="en-GB" smtClean="0"/>
              <a:t>22</a:t>
            </a:fld>
            <a:endParaRPr lang="en-GB"/>
          </a:p>
        </p:txBody>
      </p:sp>
      <p:graphicFrame>
        <p:nvGraphicFramePr>
          <p:cNvPr id="4" name="表 3">
            <a:extLst>
              <a:ext uri="{FF2B5EF4-FFF2-40B4-BE49-F238E27FC236}">
                <a16:creationId xmlns:a16="http://schemas.microsoft.com/office/drawing/2014/main" id="{3ABED787-71E3-0F46-6725-D15D4F661FA1}"/>
              </a:ext>
            </a:extLst>
          </p:cNvPr>
          <p:cNvGraphicFramePr>
            <a:graphicFrameLocks noGrp="1"/>
          </p:cNvGraphicFramePr>
          <p:nvPr>
            <p:extLst>
              <p:ext uri="{D42A27DB-BD31-4B8C-83A1-F6EECF244321}">
                <p14:modId xmlns:p14="http://schemas.microsoft.com/office/powerpoint/2010/main" val="3030848474"/>
              </p:ext>
            </p:extLst>
          </p:nvPr>
        </p:nvGraphicFramePr>
        <p:xfrm>
          <a:off x="498029" y="3185777"/>
          <a:ext cx="5398140" cy="1999412"/>
        </p:xfrm>
        <a:graphic>
          <a:graphicData uri="http://schemas.openxmlformats.org/drawingml/2006/table">
            <a:tbl>
              <a:tblPr firstRow="1" firstCol="1" bandRow="1">
                <a:tableStyleId>{D27102A9-8310-4765-A935-A1911B00CA55}</a:tableStyleId>
              </a:tblPr>
              <a:tblGrid>
                <a:gridCol w="293586">
                  <a:extLst>
                    <a:ext uri="{9D8B030D-6E8A-4147-A177-3AD203B41FA5}">
                      <a16:colId xmlns:a16="http://schemas.microsoft.com/office/drawing/2014/main" val="20000"/>
                    </a:ext>
                  </a:extLst>
                </a:gridCol>
                <a:gridCol w="1161463">
                  <a:extLst>
                    <a:ext uri="{9D8B030D-6E8A-4147-A177-3AD203B41FA5}">
                      <a16:colId xmlns:a16="http://schemas.microsoft.com/office/drawing/2014/main" val="20001"/>
                    </a:ext>
                  </a:extLst>
                </a:gridCol>
                <a:gridCol w="3943091">
                  <a:extLst>
                    <a:ext uri="{9D8B030D-6E8A-4147-A177-3AD203B41FA5}">
                      <a16:colId xmlns:a16="http://schemas.microsoft.com/office/drawing/2014/main" val="20002"/>
                    </a:ext>
                  </a:extLst>
                </a:gridCol>
              </a:tblGrid>
              <a:tr h="175732">
                <a:tc>
                  <a:txBody>
                    <a:bodyPr/>
                    <a:lstStyle/>
                    <a:p>
                      <a:pPr algn="ctr">
                        <a:lnSpc>
                          <a:spcPct val="120000"/>
                        </a:lnSpc>
                        <a:spcAft>
                          <a:spcPts val="0"/>
                        </a:spcAft>
                      </a:pPr>
                      <a:r>
                        <a:rPr lang="en-US" altLang="ja-JP" sz="900" b="1" kern="100" dirty="0">
                          <a:solidFill>
                            <a:schemeClr val="tx1"/>
                          </a:solidFill>
                          <a:effectLst/>
                          <a:latin typeface="+mn-lt"/>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申請者</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自動表示されます。代理申請をする場合は変更してください。</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681">
                <a:tc>
                  <a:txBody>
                    <a:bodyPr/>
                    <a:lstStyle/>
                    <a:p>
                      <a:pPr algn="ctr">
                        <a:lnSpc>
                          <a:spcPct val="120000"/>
                        </a:lnSpc>
                        <a:spcAft>
                          <a:spcPts val="0"/>
                        </a:spcAft>
                      </a:pPr>
                      <a:r>
                        <a:rPr lang="en-US" altLang="ja-JP" sz="900" b="1" kern="100" dirty="0">
                          <a:solidFill>
                            <a:schemeClr val="tx1"/>
                          </a:solidFill>
                          <a:effectLst/>
                          <a:latin typeface="+mn-lt"/>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負担部門</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負担部門を選択します。初期値は所属部門が表示されます。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4433">
                <a:tc>
                  <a:txBody>
                    <a:bodyPr/>
                    <a:lstStyle/>
                    <a:p>
                      <a:pPr algn="ctr">
                        <a:lnSpc>
                          <a:spcPct val="120000"/>
                        </a:lnSpc>
                        <a:spcAft>
                          <a:spcPts val="0"/>
                        </a:spcAft>
                      </a:pPr>
                      <a:r>
                        <a:rPr lang="en-US" altLang="ja-JP" sz="900" b="1" kern="100" dirty="0">
                          <a:solidFill>
                            <a:schemeClr val="tx1"/>
                          </a:solidFill>
                          <a:effectLst/>
                          <a:latin typeface="+mn-lt"/>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仮払金</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仮払金を希望する場合はチェックをつけます。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4175">
                <a:tc>
                  <a:txBody>
                    <a:bodyPr/>
                    <a:lstStyle/>
                    <a:p>
                      <a:pPr algn="ctr">
                        <a:lnSpc>
                          <a:spcPct val="120000"/>
                        </a:lnSpc>
                        <a:spcAft>
                          <a:spcPts val="0"/>
                        </a:spcAft>
                      </a:pPr>
                      <a:r>
                        <a:rPr lang="en-US" altLang="ja-JP" sz="900" b="1" kern="100" dirty="0">
                          <a:solidFill>
                            <a:schemeClr val="tx1"/>
                          </a:solidFill>
                          <a:effectLst/>
                          <a:latin typeface="+mn-lt"/>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a:effectLst/>
                          <a:latin typeface="+mn-lt"/>
                        </a:rPr>
                        <a:t>備考</a:t>
                      </a:r>
                      <a:endParaRPr lang="ja-JP" sz="900" b="1" kern="10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備考情報を記載します。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34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a:effectLst/>
                          <a:latin typeface="+mn-lt"/>
                        </a:rPr>
                        <a:t>出張期間</a:t>
                      </a:r>
                      <a:endParaRPr lang="ja-JP" sz="900" b="1" kern="10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出張期間を入力します。日当計算のため時刻も入力してください。</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244285"/>
                  </a:ext>
                </a:extLst>
              </a:tr>
              <a:tr h="2444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プロジェクト</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プロジェクトを選択します。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93443"/>
                  </a:ext>
                </a:extLst>
              </a:tr>
              <a:tr h="2444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出張エリア</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プルダウンから出張先のエリアを選択します。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012214"/>
                  </a:ext>
                </a:extLst>
              </a:tr>
              <a:tr h="2444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01600" algn="just">
                        <a:lnSpc>
                          <a:spcPct val="120000"/>
                        </a:lnSpc>
                        <a:spcAft>
                          <a:spcPts val="300"/>
                        </a:spcAft>
                      </a:pPr>
                      <a:r>
                        <a:rPr lang="ja-JP" sz="900" b="1" kern="100" dirty="0">
                          <a:effectLst/>
                          <a:latin typeface="+mn-lt"/>
                        </a:rPr>
                        <a:t>添付ファイル</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稟議書など関連資料がある場合は添付します。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279501"/>
                  </a:ext>
                </a:extLst>
              </a:tr>
            </a:tbl>
          </a:graphicData>
        </a:graphic>
      </p:graphicFrame>
      <p:graphicFrame>
        <p:nvGraphicFramePr>
          <p:cNvPr id="5" name="表 4">
            <a:extLst>
              <a:ext uri="{FF2B5EF4-FFF2-40B4-BE49-F238E27FC236}">
                <a16:creationId xmlns:a16="http://schemas.microsoft.com/office/drawing/2014/main" id="{E0AD76A9-3DA6-9FA0-C861-985676B066F3}"/>
              </a:ext>
            </a:extLst>
          </p:cNvPr>
          <p:cNvGraphicFramePr>
            <a:graphicFrameLocks noGrp="1"/>
          </p:cNvGraphicFramePr>
          <p:nvPr>
            <p:extLst>
              <p:ext uri="{D42A27DB-BD31-4B8C-83A1-F6EECF244321}">
                <p14:modId xmlns:p14="http://schemas.microsoft.com/office/powerpoint/2010/main" val="2642756959"/>
              </p:ext>
            </p:extLst>
          </p:nvPr>
        </p:nvGraphicFramePr>
        <p:xfrm>
          <a:off x="490200" y="6054651"/>
          <a:ext cx="3915250" cy="245722"/>
        </p:xfrm>
        <a:graphic>
          <a:graphicData uri="http://schemas.openxmlformats.org/drawingml/2006/table">
            <a:tbl>
              <a:tblPr firstRow="1" firstCol="1" bandRow="1">
                <a:tableStyleId>{2D5ABB26-0587-4C30-8999-92F81FD0307C}</a:tableStyleId>
              </a:tblPr>
              <a:tblGrid>
                <a:gridCol w="366167">
                  <a:extLst>
                    <a:ext uri="{9D8B030D-6E8A-4147-A177-3AD203B41FA5}">
                      <a16:colId xmlns:a16="http://schemas.microsoft.com/office/drawing/2014/main" val="20000"/>
                    </a:ext>
                  </a:extLst>
                </a:gridCol>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12374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マイパターン</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よく使用する経路を登録できます。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graphicFrame>
        <p:nvGraphicFramePr>
          <p:cNvPr id="6" name="表 5">
            <a:extLst>
              <a:ext uri="{FF2B5EF4-FFF2-40B4-BE49-F238E27FC236}">
                <a16:creationId xmlns:a16="http://schemas.microsoft.com/office/drawing/2014/main" id="{1A23221A-2FEA-3ADC-9D34-51F4C0D7B493}"/>
              </a:ext>
            </a:extLst>
          </p:cNvPr>
          <p:cNvGraphicFramePr>
            <a:graphicFrameLocks noGrp="1"/>
          </p:cNvGraphicFramePr>
          <p:nvPr>
            <p:extLst>
              <p:ext uri="{D42A27DB-BD31-4B8C-83A1-F6EECF244321}">
                <p14:modId xmlns:p14="http://schemas.microsoft.com/office/powerpoint/2010/main" val="4169507248"/>
              </p:ext>
            </p:extLst>
          </p:nvPr>
        </p:nvGraphicFramePr>
        <p:xfrm>
          <a:off x="6295832" y="2912670"/>
          <a:ext cx="5405968" cy="3401076"/>
        </p:xfrm>
        <a:graphic>
          <a:graphicData uri="http://schemas.openxmlformats.org/drawingml/2006/table">
            <a:tbl>
              <a:tblPr firstRow="1" firstCol="1" bandRow="1">
                <a:tableStyleId>{2D5ABB26-0587-4C30-8999-92F81FD0307C}</a:tableStyleId>
              </a:tblPr>
              <a:tblGrid>
                <a:gridCol w="426201">
                  <a:extLst>
                    <a:ext uri="{9D8B030D-6E8A-4147-A177-3AD203B41FA5}">
                      <a16:colId xmlns:a16="http://schemas.microsoft.com/office/drawing/2014/main" val="20000"/>
                    </a:ext>
                  </a:extLst>
                </a:gridCol>
                <a:gridCol w="1097874">
                  <a:extLst>
                    <a:ext uri="{9D8B030D-6E8A-4147-A177-3AD203B41FA5}">
                      <a16:colId xmlns:a16="http://schemas.microsoft.com/office/drawing/2014/main" val="20001"/>
                    </a:ext>
                  </a:extLst>
                </a:gridCol>
                <a:gridCol w="3881893">
                  <a:extLst>
                    <a:ext uri="{9D8B030D-6E8A-4147-A177-3AD203B41FA5}">
                      <a16:colId xmlns:a16="http://schemas.microsoft.com/office/drawing/2014/main" val="20002"/>
                    </a:ext>
                  </a:extLst>
                </a:gridCol>
              </a:tblGrid>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日付</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費用の発生予定日を入力します。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a:solidFill>
                            <a:srgbClr val="464646"/>
                          </a:solidFill>
                          <a:effectLst/>
                          <a:latin typeface="+mn-lt"/>
                        </a:rPr>
                        <a:t>出発</a:t>
                      </a:r>
                      <a:endParaRPr lang="ja-JP" sz="900" b="1" kern="10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出発地を入力します。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到着</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到着地を入力します。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6197">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金額／</a:t>
                      </a:r>
                      <a:r>
                        <a:rPr lang="en-US" sz="900" b="1" kern="100" dirty="0">
                          <a:solidFill>
                            <a:srgbClr val="464646"/>
                          </a:solidFill>
                          <a:effectLst/>
                          <a:latin typeface="+mn-lt"/>
                        </a:rPr>
                        <a:t>Km</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金額を入力します。</a:t>
                      </a:r>
                      <a:endParaRPr lang="en-US" altLang="ja-JP" sz="900" kern="100" dirty="0">
                        <a:solidFill>
                          <a:srgbClr val="464646"/>
                        </a:solidFill>
                        <a:effectLst/>
                        <a:latin typeface="+mn-lt"/>
                      </a:endParaRPr>
                    </a:p>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ガソリン代の場合は走行距離を入力します。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往復</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「往復」にすると金額が倍になります。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小計</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自動で表示されます。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交通機関</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プルダウンから交通機関</a:t>
                      </a:r>
                      <a:r>
                        <a:rPr lang="ja-JP" altLang="en-US" sz="900" kern="100" dirty="0">
                          <a:solidFill>
                            <a:srgbClr val="464646"/>
                          </a:solidFill>
                          <a:effectLst/>
                          <a:latin typeface="+mn-lt"/>
                        </a:rPr>
                        <a:t>（</a:t>
                      </a:r>
                      <a:r>
                        <a:rPr lang="ja-JP" sz="900" kern="100" dirty="0">
                          <a:solidFill>
                            <a:srgbClr val="464646"/>
                          </a:solidFill>
                          <a:effectLst/>
                          <a:latin typeface="+mn-lt"/>
                        </a:rPr>
                        <a:t>または費目</a:t>
                      </a:r>
                      <a:r>
                        <a:rPr lang="ja-JP" altLang="en-US" sz="900" kern="100" dirty="0">
                          <a:solidFill>
                            <a:srgbClr val="464646"/>
                          </a:solidFill>
                          <a:effectLst/>
                          <a:latin typeface="+mn-lt"/>
                        </a:rPr>
                        <a:t>）</a:t>
                      </a:r>
                      <a:r>
                        <a:rPr lang="ja-JP" sz="900" kern="100" dirty="0">
                          <a:solidFill>
                            <a:srgbClr val="464646"/>
                          </a:solidFill>
                          <a:effectLst/>
                          <a:latin typeface="+mn-lt"/>
                        </a:rPr>
                        <a:t>を選択します。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a:solidFill>
                            <a:srgbClr val="464646"/>
                          </a:solidFill>
                          <a:effectLst/>
                          <a:latin typeface="+mn-lt"/>
                        </a:rPr>
                        <a:t>日当</a:t>
                      </a:r>
                      <a:endParaRPr lang="ja-JP" sz="900" b="1" kern="10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日当を選択します。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宿泊手当</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宿泊手当を選択し、金額入力します。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備考</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備考情報を入力します。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2127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ct val="120000"/>
                        </a:lnSpc>
                        <a:spcAft>
                          <a:spcPts val="300"/>
                        </a:spcAft>
                      </a:pPr>
                      <a:r>
                        <a:rPr lang="ja-JP" sz="900" b="1" kern="100" dirty="0">
                          <a:solidFill>
                            <a:srgbClr val="464646"/>
                          </a:solidFill>
                          <a:effectLst/>
                          <a:latin typeface="+mn-lt"/>
                        </a:rPr>
                        <a:t>支払方法</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300"/>
                        </a:spcAft>
                        <a:buFont typeface="Arial" panose="020B0604020202020204" pitchFamily="34" charset="0"/>
                        <a:buNone/>
                      </a:pPr>
                      <a:r>
                        <a:rPr lang="ja-JP" sz="900" kern="100" dirty="0">
                          <a:solidFill>
                            <a:srgbClr val="464646"/>
                          </a:solidFill>
                          <a:effectLst/>
                          <a:latin typeface="+mn-lt"/>
                        </a:rPr>
                        <a:t>社員立替でない場合は変更してください。（法人カード利用時など）</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4849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ts val="1200"/>
                        </a:lnSpc>
                        <a:spcAft>
                          <a:spcPts val="300"/>
                        </a:spcAft>
                      </a:pPr>
                      <a:r>
                        <a:rPr lang="ja-JP" sz="900" b="1" kern="100" dirty="0">
                          <a:solidFill>
                            <a:srgbClr val="464646"/>
                          </a:solidFill>
                          <a:effectLst/>
                        </a:rPr>
                        <a:t>乗換案内</a:t>
                      </a:r>
                      <a:endParaRPr lang="ja-JP" sz="900" b="1"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solidFill>
                            <a:srgbClr val="464646"/>
                          </a:solidFill>
                          <a:effectLst/>
                        </a:rPr>
                        <a:t>乗換案内を利用します。</a:t>
                      </a:r>
                      <a:endParaRPr lang="ja-JP" sz="900"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r h="31364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indent="101600" algn="l">
                        <a:lnSpc>
                          <a:spcPts val="1200"/>
                        </a:lnSpc>
                        <a:spcAft>
                          <a:spcPts val="300"/>
                        </a:spcAft>
                      </a:pPr>
                      <a:r>
                        <a:rPr lang="ja-JP" sz="900" b="1" kern="100" dirty="0">
                          <a:solidFill>
                            <a:srgbClr val="464646"/>
                          </a:solidFill>
                          <a:effectLst/>
                        </a:rPr>
                        <a:t>目的地</a:t>
                      </a:r>
                      <a:endParaRPr lang="ja-JP" sz="900" b="1"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solidFill>
                            <a:srgbClr val="464646"/>
                          </a:solidFill>
                          <a:effectLst/>
                        </a:rPr>
                        <a:t>過去の入力履歴や、</a:t>
                      </a:r>
                      <a:r>
                        <a:rPr lang="ja-JP" altLang="en-US" sz="900" kern="100" dirty="0">
                          <a:solidFill>
                            <a:srgbClr val="464646"/>
                          </a:solidFill>
                          <a:effectLst/>
                        </a:rPr>
                        <a:t>あらかじめ</a:t>
                      </a:r>
                      <a:r>
                        <a:rPr lang="ja-JP" sz="900" kern="100" dirty="0">
                          <a:solidFill>
                            <a:srgbClr val="464646"/>
                          </a:solidFill>
                          <a:effectLst/>
                        </a:rPr>
                        <a:t>登録された目的地を呼び出せます。</a:t>
                      </a:r>
                      <a:endParaRPr lang="ja-JP" sz="900" kern="100" dirty="0">
                        <a:solidFill>
                          <a:srgbClr val="464646"/>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471594"/>
                  </a:ext>
                </a:extLst>
              </a:tr>
            </a:tbl>
          </a:graphicData>
        </a:graphic>
      </p:graphicFrame>
      <p:sp>
        <p:nvSpPr>
          <p:cNvPr id="7" name="コンテンツ プレースホルダー 2">
            <a:extLst>
              <a:ext uri="{FF2B5EF4-FFF2-40B4-BE49-F238E27FC236}">
                <a16:creationId xmlns:a16="http://schemas.microsoft.com/office/drawing/2014/main" id="{30CFE937-553E-2A16-C060-A433920B2AD6}"/>
              </a:ext>
            </a:extLst>
          </p:cNvPr>
          <p:cNvSpPr txBox="1">
            <a:spLocks/>
          </p:cNvSpPr>
          <p:nvPr/>
        </p:nvSpPr>
        <p:spPr>
          <a:xfrm>
            <a:off x="519956" y="5532181"/>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8" name="コンテンツ プレースホルダー 2">
            <a:extLst>
              <a:ext uri="{FF2B5EF4-FFF2-40B4-BE49-F238E27FC236}">
                <a16:creationId xmlns:a16="http://schemas.microsoft.com/office/drawing/2014/main" id="{0651D195-48FB-D21F-9F70-A2EE8D0017EE}"/>
              </a:ext>
            </a:extLst>
          </p:cNvPr>
          <p:cNvSpPr txBox="1">
            <a:spLocks/>
          </p:cNvSpPr>
          <p:nvPr/>
        </p:nvSpPr>
        <p:spPr>
          <a:xfrm>
            <a:off x="490200" y="1390245"/>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9" name="コンテンツ プレースホルダー 2">
            <a:extLst>
              <a:ext uri="{FF2B5EF4-FFF2-40B4-BE49-F238E27FC236}">
                <a16:creationId xmlns:a16="http://schemas.microsoft.com/office/drawing/2014/main" id="{3137DCA1-06E1-7643-C762-82B1AE9AE14C}"/>
              </a:ext>
            </a:extLst>
          </p:cNvPr>
          <p:cNvSpPr txBox="1">
            <a:spLocks/>
          </p:cNvSpPr>
          <p:nvPr/>
        </p:nvSpPr>
        <p:spPr>
          <a:xfrm>
            <a:off x="6295832" y="1390245"/>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sp>
        <p:nvSpPr>
          <p:cNvPr id="12" name="正方形/長方形 11">
            <a:extLst>
              <a:ext uri="{FF2B5EF4-FFF2-40B4-BE49-F238E27FC236}">
                <a16:creationId xmlns:a16="http://schemas.microsoft.com/office/drawing/2014/main" id="{9E99BC55-2571-99EA-8C36-7F2C1758872D}"/>
              </a:ext>
            </a:extLst>
          </p:cNvPr>
          <p:cNvSpPr/>
          <p:nvPr/>
        </p:nvSpPr>
        <p:spPr>
          <a:xfrm>
            <a:off x="932366" y="2399584"/>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a:t>
            </a:r>
            <a:endParaRPr kumimoji="1" lang="ja-JP" altLang="en-US" sz="1000" b="1" dirty="0" err="1">
              <a:solidFill>
                <a:schemeClr val="tx1"/>
              </a:solidFill>
            </a:endParaRPr>
          </a:p>
        </p:txBody>
      </p:sp>
      <p:sp>
        <p:nvSpPr>
          <p:cNvPr id="13" name="正方形/長方形 12">
            <a:extLst>
              <a:ext uri="{FF2B5EF4-FFF2-40B4-BE49-F238E27FC236}">
                <a16:creationId xmlns:a16="http://schemas.microsoft.com/office/drawing/2014/main" id="{0B6115FB-3EE2-FFFB-B0AC-721F889DD93F}"/>
              </a:ext>
            </a:extLst>
          </p:cNvPr>
          <p:cNvSpPr/>
          <p:nvPr/>
        </p:nvSpPr>
        <p:spPr>
          <a:xfrm>
            <a:off x="932366" y="2548250"/>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2</a:t>
            </a:r>
            <a:endParaRPr kumimoji="1" lang="ja-JP" altLang="en-US" sz="1000" b="1" dirty="0" err="1">
              <a:solidFill>
                <a:schemeClr val="tx1"/>
              </a:solidFill>
            </a:endParaRPr>
          </a:p>
        </p:txBody>
      </p:sp>
      <p:sp>
        <p:nvSpPr>
          <p:cNvPr id="14" name="正方形/長方形 13">
            <a:extLst>
              <a:ext uri="{FF2B5EF4-FFF2-40B4-BE49-F238E27FC236}">
                <a16:creationId xmlns:a16="http://schemas.microsoft.com/office/drawing/2014/main" id="{89BF25DF-2492-08C0-6AD4-E80556155B27}"/>
              </a:ext>
            </a:extLst>
          </p:cNvPr>
          <p:cNvSpPr/>
          <p:nvPr/>
        </p:nvSpPr>
        <p:spPr>
          <a:xfrm>
            <a:off x="932366" y="2706960"/>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3</a:t>
            </a:r>
            <a:endParaRPr kumimoji="1" lang="ja-JP" altLang="en-US" sz="1000" b="1" dirty="0" err="1">
              <a:solidFill>
                <a:schemeClr val="tx1"/>
              </a:solidFill>
            </a:endParaRPr>
          </a:p>
        </p:txBody>
      </p:sp>
      <p:sp>
        <p:nvSpPr>
          <p:cNvPr id="15" name="正方形/長方形 14">
            <a:extLst>
              <a:ext uri="{FF2B5EF4-FFF2-40B4-BE49-F238E27FC236}">
                <a16:creationId xmlns:a16="http://schemas.microsoft.com/office/drawing/2014/main" id="{BFA6DBB4-3A56-3091-AA23-20D55B414542}"/>
              </a:ext>
            </a:extLst>
          </p:cNvPr>
          <p:cNvSpPr/>
          <p:nvPr/>
        </p:nvSpPr>
        <p:spPr>
          <a:xfrm>
            <a:off x="932366" y="2920606"/>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4</a:t>
            </a:r>
            <a:endParaRPr kumimoji="1" lang="ja-JP" altLang="en-US" sz="1000" b="1" dirty="0" err="1">
              <a:solidFill>
                <a:schemeClr val="tx1"/>
              </a:solidFill>
            </a:endParaRPr>
          </a:p>
        </p:txBody>
      </p:sp>
      <p:sp>
        <p:nvSpPr>
          <p:cNvPr id="17" name="正方形/長方形 16">
            <a:extLst>
              <a:ext uri="{FF2B5EF4-FFF2-40B4-BE49-F238E27FC236}">
                <a16:creationId xmlns:a16="http://schemas.microsoft.com/office/drawing/2014/main" id="{6C99D57D-5857-D1A3-4530-1D47501CD099}"/>
              </a:ext>
            </a:extLst>
          </p:cNvPr>
          <p:cNvSpPr/>
          <p:nvPr/>
        </p:nvSpPr>
        <p:spPr>
          <a:xfrm>
            <a:off x="2263337" y="2141953"/>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5</a:t>
            </a:r>
            <a:endParaRPr kumimoji="1" lang="ja-JP" altLang="en-US" sz="1000" b="1" dirty="0" err="1">
              <a:solidFill>
                <a:schemeClr val="tx1"/>
              </a:solidFill>
            </a:endParaRPr>
          </a:p>
        </p:txBody>
      </p:sp>
      <p:sp>
        <p:nvSpPr>
          <p:cNvPr id="18" name="正方形/長方形 17">
            <a:extLst>
              <a:ext uri="{FF2B5EF4-FFF2-40B4-BE49-F238E27FC236}">
                <a16:creationId xmlns:a16="http://schemas.microsoft.com/office/drawing/2014/main" id="{26FB5345-E4F3-431A-8CC0-E23B4DA276CB}"/>
              </a:ext>
            </a:extLst>
          </p:cNvPr>
          <p:cNvSpPr/>
          <p:nvPr/>
        </p:nvSpPr>
        <p:spPr>
          <a:xfrm>
            <a:off x="2263336" y="2371713"/>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6</a:t>
            </a:r>
            <a:endParaRPr kumimoji="1" lang="ja-JP" altLang="en-US" sz="1000" b="1" dirty="0" err="1">
              <a:solidFill>
                <a:schemeClr val="tx1"/>
              </a:solidFill>
            </a:endParaRPr>
          </a:p>
        </p:txBody>
      </p:sp>
      <p:sp>
        <p:nvSpPr>
          <p:cNvPr id="19" name="正方形/長方形 18">
            <a:extLst>
              <a:ext uri="{FF2B5EF4-FFF2-40B4-BE49-F238E27FC236}">
                <a16:creationId xmlns:a16="http://schemas.microsoft.com/office/drawing/2014/main" id="{1AC43E8C-7406-2FE7-DA14-2BD7A0617BAB}"/>
              </a:ext>
            </a:extLst>
          </p:cNvPr>
          <p:cNvSpPr/>
          <p:nvPr/>
        </p:nvSpPr>
        <p:spPr>
          <a:xfrm>
            <a:off x="2263337" y="252521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7</a:t>
            </a:r>
            <a:endParaRPr kumimoji="1" lang="ja-JP" altLang="en-US" sz="1000" b="1" dirty="0" err="1">
              <a:solidFill>
                <a:schemeClr val="tx1"/>
              </a:solidFill>
            </a:endParaRPr>
          </a:p>
        </p:txBody>
      </p:sp>
      <p:sp>
        <p:nvSpPr>
          <p:cNvPr id="20" name="正方形/長方形 19">
            <a:extLst>
              <a:ext uri="{FF2B5EF4-FFF2-40B4-BE49-F238E27FC236}">
                <a16:creationId xmlns:a16="http://schemas.microsoft.com/office/drawing/2014/main" id="{64106025-6490-C0D3-C425-F02E3519770A}"/>
              </a:ext>
            </a:extLst>
          </p:cNvPr>
          <p:cNvSpPr/>
          <p:nvPr/>
        </p:nvSpPr>
        <p:spPr>
          <a:xfrm>
            <a:off x="2263337" y="2699215"/>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8</a:t>
            </a:r>
            <a:endParaRPr kumimoji="1" lang="ja-JP" altLang="en-US" sz="1000" b="1" dirty="0" err="1">
              <a:solidFill>
                <a:schemeClr val="tx1"/>
              </a:solidFill>
            </a:endParaRPr>
          </a:p>
        </p:txBody>
      </p:sp>
      <p:sp>
        <p:nvSpPr>
          <p:cNvPr id="21" name="正方形/長方形 20">
            <a:extLst>
              <a:ext uri="{FF2B5EF4-FFF2-40B4-BE49-F238E27FC236}">
                <a16:creationId xmlns:a16="http://schemas.microsoft.com/office/drawing/2014/main" id="{122490D9-906D-78B8-F08F-12BBA7053795}"/>
              </a:ext>
            </a:extLst>
          </p:cNvPr>
          <p:cNvSpPr/>
          <p:nvPr/>
        </p:nvSpPr>
        <p:spPr>
          <a:xfrm>
            <a:off x="5168271" y="5636559"/>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a:t>
            </a:r>
          </a:p>
        </p:txBody>
      </p:sp>
      <p:sp>
        <p:nvSpPr>
          <p:cNvPr id="23" name="正方形/長方形 22">
            <a:extLst>
              <a:ext uri="{FF2B5EF4-FFF2-40B4-BE49-F238E27FC236}">
                <a16:creationId xmlns:a16="http://schemas.microsoft.com/office/drawing/2014/main" id="{7F5A0187-7898-B886-BC0E-70A258C660C1}"/>
              </a:ext>
            </a:extLst>
          </p:cNvPr>
          <p:cNvSpPr/>
          <p:nvPr/>
        </p:nvSpPr>
        <p:spPr>
          <a:xfrm>
            <a:off x="6572370" y="1858350"/>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a:t>
            </a:r>
            <a:endParaRPr kumimoji="1" lang="ja-JP" altLang="en-US" sz="1000" b="1" dirty="0" err="1">
              <a:solidFill>
                <a:schemeClr val="tx1"/>
              </a:solidFill>
            </a:endParaRPr>
          </a:p>
        </p:txBody>
      </p:sp>
      <p:sp>
        <p:nvSpPr>
          <p:cNvPr id="24" name="正方形/長方形 23">
            <a:extLst>
              <a:ext uri="{FF2B5EF4-FFF2-40B4-BE49-F238E27FC236}">
                <a16:creationId xmlns:a16="http://schemas.microsoft.com/office/drawing/2014/main" id="{594EE3B6-D153-C55D-7F7D-22E9AF3A6925}"/>
              </a:ext>
            </a:extLst>
          </p:cNvPr>
          <p:cNvSpPr/>
          <p:nvPr/>
        </p:nvSpPr>
        <p:spPr>
          <a:xfrm>
            <a:off x="7328935" y="1858350"/>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2</a:t>
            </a:r>
            <a:endParaRPr kumimoji="1" lang="ja-JP" altLang="en-US" sz="1000" b="1" dirty="0" err="1">
              <a:solidFill>
                <a:schemeClr val="tx1"/>
              </a:solidFill>
            </a:endParaRPr>
          </a:p>
        </p:txBody>
      </p:sp>
      <p:sp>
        <p:nvSpPr>
          <p:cNvPr id="25" name="正方形/長方形 24">
            <a:extLst>
              <a:ext uri="{FF2B5EF4-FFF2-40B4-BE49-F238E27FC236}">
                <a16:creationId xmlns:a16="http://schemas.microsoft.com/office/drawing/2014/main" id="{4780BD85-5F48-FC39-BE2C-8804B732DA9B}"/>
              </a:ext>
            </a:extLst>
          </p:cNvPr>
          <p:cNvSpPr/>
          <p:nvPr/>
        </p:nvSpPr>
        <p:spPr>
          <a:xfrm>
            <a:off x="8180011" y="1858351"/>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3</a:t>
            </a:r>
            <a:endParaRPr kumimoji="1" lang="ja-JP" altLang="en-US" sz="1000" b="1" dirty="0" err="1">
              <a:solidFill>
                <a:schemeClr val="tx1"/>
              </a:solidFill>
            </a:endParaRPr>
          </a:p>
        </p:txBody>
      </p:sp>
      <p:sp>
        <p:nvSpPr>
          <p:cNvPr id="26" name="正方形/長方形 25">
            <a:extLst>
              <a:ext uri="{FF2B5EF4-FFF2-40B4-BE49-F238E27FC236}">
                <a16:creationId xmlns:a16="http://schemas.microsoft.com/office/drawing/2014/main" id="{D3535865-1552-A090-011B-4E692603A633}"/>
              </a:ext>
            </a:extLst>
          </p:cNvPr>
          <p:cNvSpPr/>
          <p:nvPr/>
        </p:nvSpPr>
        <p:spPr>
          <a:xfrm>
            <a:off x="9095926" y="1858351"/>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4</a:t>
            </a:r>
            <a:endParaRPr kumimoji="1" lang="ja-JP" altLang="en-US" sz="1000" b="1" dirty="0" err="1">
              <a:solidFill>
                <a:schemeClr val="tx1"/>
              </a:solidFill>
            </a:endParaRPr>
          </a:p>
        </p:txBody>
      </p:sp>
      <p:sp>
        <p:nvSpPr>
          <p:cNvPr id="27" name="正方形/長方形 26">
            <a:extLst>
              <a:ext uri="{FF2B5EF4-FFF2-40B4-BE49-F238E27FC236}">
                <a16:creationId xmlns:a16="http://schemas.microsoft.com/office/drawing/2014/main" id="{3CC39F12-BC9F-CDBB-FE8C-CAC56EBFE66C}"/>
              </a:ext>
            </a:extLst>
          </p:cNvPr>
          <p:cNvSpPr/>
          <p:nvPr/>
        </p:nvSpPr>
        <p:spPr>
          <a:xfrm>
            <a:off x="9469519" y="1858351"/>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5</a:t>
            </a:r>
            <a:endParaRPr kumimoji="1" lang="ja-JP" altLang="en-US" sz="1000" b="1" dirty="0" err="1">
              <a:solidFill>
                <a:schemeClr val="tx1"/>
              </a:solidFill>
            </a:endParaRPr>
          </a:p>
        </p:txBody>
      </p:sp>
      <p:sp>
        <p:nvSpPr>
          <p:cNvPr id="28" name="正方形/長方形 27">
            <a:extLst>
              <a:ext uri="{FF2B5EF4-FFF2-40B4-BE49-F238E27FC236}">
                <a16:creationId xmlns:a16="http://schemas.microsoft.com/office/drawing/2014/main" id="{3C634C29-715C-C388-39B1-95A85F3AD540}"/>
              </a:ext>
            </a:extLst>
          </p:cNvPr>
          <p:cNvSpPr/>
          <p:nvPr/>
        </p:nvSpPr>
        <p:spPr>
          <a:xfrm>
            <a:off x="9974149" y="1858351"/>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6</a:t>
            </a:r>
            <a:endParaRPr kumimoji="1" lang="ja-JP" altLang="en-US" sz="1000" b="1" dirty="0" err="1">
              <a:solidFill>
                <a:schemeClr val="tx1"/>
              </a:solidFill>
            </a:endParaRPr>
          </a:p>
        </p:txBody>
      </p:sp>
      <p:sp>
        <p:nvSpPr>
          <p:cNvPr id="29" name="正方形/長方形 28">
            <a:extLst>
              <a:ext uri="{FF2B5EF4-FFF2-40B4-BE49-F238E27FC236}">
                <a16:creationId xmlns:a16="http://schemas.microsoft.com/office/drawing/2014/main" id="{77856720-7FAD-57CE-6E1C-BCE7225588B7}"/>
              </a:ext>
            </a:extLst>
          </p:cNvPr>
          <p:cNvSpPr/>
          <p:nvPr/>
        </p:nvSpPr>
        <p:spPr>
          <a:xfrm>
            <a:off x="10678633" y="1858351"/>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7</a:t>
            </a:r>
            <a:endParaRPr kumimoji="1" lang="ja-JP" altLang="en-US" sz="1000" b="1" dirty="0" err="1">
              <a:solidFill>
                <a:schemeClr val="tx1"/>
              </a:solidFill>
            </a:endParaRPr>
          </a:p>
        </p:txBody>
      </p:sp>
      <p:sp>
        <p:nvSpPr>
          <p:cNvPr id="30" name="正方形/長方形 29">
            <a:extLst>
              <a:ext uri="{FF2B5EF4-FFF2-40B4-BE49-F238E27FC236}">
                <a16:creationId xmlns:a16="http://schemas.microsoft.com/office/drawing/2014/main" id="{0BBFC737-7A15-E381-8EB3-6B4F535D4E8A}"/>
              </a:ext>
            </a:extLst>
          </p:cNvPr>
          <p:cNvSpPr/>
          <p:nvPr/>
        </p:nvSpPr>
        <p:spPr>
          <a:xfrm>
            <a:off x="6544060" y="2198779"/>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8</a:t>
            </a:r>
            <a:endParaRPr kumimoji="1" lang="ja-JP" altLang="en-US" sz="1000" b="1" dirty="0" err="1">
              <a:solidFill>
                <a:schemeClr val="tx1"/>
              </a:solidFill>
            </a:endParaRPr>
          </a:p>
        </p:txBody>
      </p:sp>
      <p:sp>
        <p:nvSpPr>
          <p:cNvPr id="31" name="正方形/長方形 30">
            <a:extLst>
              <a:ext uri="{FF2B5EF4-FFF2-40B4-BE49-F238E27FC236}">
                <a16:creationId xmlns:a16="http://schemas.microsoft.com/office/drawing/2014/main" id="{D5AD43CA-2F25-B55C-9AF6-0C33D3417F44}"/>
              </a:ext>
            </a:extLst>
          </p:cNvPr>
          <p:cNvSpPr/>
          <p:nvPr/>
        </p:nvSpPr>
        <p:spPr>
          <a:xfrm>
            <a:off x="8270393" y="2188563"/>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9</a:t>
            </a:r>
            <a:endParaRPr kumimoji="1" lang="ja-JP" altLang="en-US" sz="1000" b="1" dirty="0" err="1">
              <a:solidFill>
                <a:schemeClr val="tx1"/>
              </a:solidFill>
            </a:endParaRPr>
          </a:p>
        </p:txBody>
      </p:sp>
      <p:sp>
        <p:nvSpPr>
          <p:cNvPr id="33" name="正方形/長方形 32">
            <a:extLst>
              <a:ext uri="{FF2B5EF4-FFF2-40B4-BE49-F238E27FC236}">
                <a16:creationId xmlns:a16="http://schemas.microsoft.com/office/drawing/2014/main" id="{A79596AB-90E5-565E-5393-D5A09AD06352}"/>
              </a:ext>
            </a:extLst>
          </p:cNvPr>
          <p:cNvSpPr/>
          <p:nvPr/>
        </p:nvSpPr>
        <p:spPr>
          <a:xfrm>
            <a:off x="9608519" y="2163267"/>
            <a:ext cx="134415" cy="153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chemeClr val="tx1"/>
              </a:solidFill>
            </a:endParaRPr>
          </a:p>
        </p:txBody>
      </p:sp>
      <p:sp>
        <p:nvSpPr>
          <p:cNvPr id="34" name="正方形/長方形 33">
            <a:extLst>
              <a:ext uri="{FF2B5EF4-FFF2-40B4-BE49-F238E27FC236}">
                <a16:creationId xmlns:a16="http://schemas.microsoft.com/office/drawing/2014/main" id="{5032DA3B-FDF0-114E-2208-33F80E4FA642}"/>
              </a:ext>
            </a:extLst>
          </p:cNvPr>
          <p:cNvSpPr/>
          <p:nvPr/>
        </p:nvSpPr>
        <p:spPr>
          <a:xfrm>
            <a:off x="9387909" y="2181966"/>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10</a:t>
            </a:r>
            <a:endParaRPr kumimoji="1" lang="ja-JP" altLang="en-US" sz="1000" b="1" dirty="0" err="1">
              <a:solidFill>
                <a:schemeClr val="tx1"/>
              </a:solidFill>
            </a:endParaRPr>
          </a:p>
        </p:txBody>
      </p:sp>
      <p:sp>
        <p:nvSpPr>
          <p:cNvPr id="35" name="正方形/長方形 34">
            <a:extLst>
              <a:ext uri="{FF2B5EF4-FFF2-40B4-BE49-F238E27FC236}">
                <a16:creationId xmlns:a16="http://schemas.microsoft.com/office/drawing/2014/main" id="{0A943C54-C067-67C6-967F-A5C0E08A68F1}"/>
              </a:ext>
            </a:extLst>
          </p:cNvPr>
          <p:cNvSpPr/>
          <p:nvPr/>
        </p:nvSpPr>
        <p:spPr>
          <a:xfrm>
            <a:off x="11004303" y="2188362"/>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11</a:t>
            </a:r>
            <a:endParaRPr kumimoji="1" lang="ja-JP" altLang="en-US" sz="1000" b="1" dirty="0" err="1">
              <a:solidFill>
                <a:schemeClr val="tx1"/>
              </a:solidFill>
            </a:endParaRPr>
          </a:p>
        </p:txBody>
      </p:sp>
      <p:sp>
        <p:nvSpPr>
          <p:cNvPr id="37" name="正方形/長方形 36">
            <a:extLst>
              <a:ext uri="{FF2B5EF4-FFF2-40B4-BE49-F238E27FC236}">
                <a16:creationId xmlns:a16="http://schemas.microsoft.com/office/drawing/2014/main" id="{62FBFEA5-641F-95B4-0119-A4D21A8764CD}"/>
              </a:ext>
            </a:extLst>
          </p:cNvPr>
          <p:cNvSpPr/>
          <p:nvPr/>
        </p:nvSpPr>
        <p:spPr>
          <a:xfrm>
            <a:off x="6398662" y="2518962"/>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12</a:t>
            </a:r>
            <a:endParaRPr kumimoji="1" lang="ja-JP" altLang="en-US" sz="1000" b="1" dirty="0" err="1">
              <a:solidFill>
                <a:schemeClr val="tx1"/>
              </a:solidFill>
            </a:endParaRPr>
          </a:p>
        </p:txBody>
      </p:sp>
      <p:sp>
        <p:nvSpPr>
          <p:cNvPr id="38" name="正方形/長方形 37">
            <a:extLst>
              <a:ext uri="{FF2B5EF4-FFF2-40B4-BE49-F238E27FC236}">
                <a16:creationId xmlns:a16="http://schemas.microsoft.com/office/drawing/2014/main" id="{11F86324-E042-E0A6-E88D-6D29EB43F6D3}"/>
              </a:ext>
            </a:extLst>
          </p:cNvPr>
          <p:cNvSpPr/>
          <p:nvPr/>
        </p:nvSpPr>
        <p:spPr>
          <a:xfrm>
            <a:off x="6874266" y="2518962"/>
            <a:ext cx="432050"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13</a:t>
            </a:r>
            <a:endParaRPr kumimoji="1" lang="ja-JP" altLang="en-US" sz="1000" b="1" dirty="0" err="1">
              <a:solidFill>
                <a:schemeClr val="tx1"/>
              </a:solidFill>
            </a:endParaRPr>
          </a:p>
        </p:txBody>
      </p:sp>
      <p:pic>
        <p:nvPicPr>
          <p:cNvPr id="42" name="図 41">
            <a:extLst>
              <a:ext uri="{FF2B5EF4-FFF2-40B4-BE49-F238E27FC236}">
                <a16:creationId xmlns:a16="http://schemas.microsoft.com/office/drawing/2014/main" id="{EA8D87CE-E8FD-6345-6605-199818BC6EBE}"/>
              </a:ext>
            </a:extLst>
          </p:cNvPr>
          <p:cNvPicPr>
            <a:picLocks noChangeAspect="1"/>
          </p:cNvPicPr>
          <p:nvPr/>
        </p:nvPicPr>
        <p:blipFill>
          <a:blip r:embed="rId4"/>
          <a:stretch>
            <a:fillRect/>
          </a:stretch>
        </p:blipFill>
        <p:spPr>
          <a:xfrm>
            <a:off x="519956" y="5847489"/>
            <a:ext cx="5062515" cy="206442"/>
          </a:xfrm>
          <a:prstGeom prst="rect">
            <a:avLst/>
          </a:prstGeom>
          <a:ln w="12700">
            <a:solidFill>
              <a:srgbClr val="D2D2D2"/>
            </a:solidFill>
          </a:ln>
        </p:spPr>
      </p:pic>
      <p:sp>
        <p:nvSpPr>
          <p:cNvPr id="10" name="正方形/長方形 9">
            <a:extLst>
              <a:ext uri="{FF2B5EF4-FFF2-40B4-BE49-F238E27FC236}">
                <a16:creationId xmlns:a16="http://schemas.microsoft.com/office/drawing/2014/main" id="{BE7B47F6-FEC7-D5FC-B317-8D8440195228}"/>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492413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9D56E-45AC-07AE-87E1-948BA8D54199}"/>
            </a:ext>
          </a:extLst>
        </p:cNvPr>
        <p:cNvGrpSpPr/>
        <p:nvPr/>
      </p:nvGrpSpPr>
      <p:grpSpPr>
        <a:xfrm>
          <a:off x="0" y="0"/>
          <a:ext cx="0" cy="0"/>
          <a:chOff x="0" y="0"/>
          <a:chExt cx="0" cy="0"/>
        </a:xfrm>
      </p:grpSpPr>
      <p:pic>
        <p:nvPicPr>
          <p:cNvPr id="10" name="図 9">
            <a:extLst>
              <a:ext uri="{FF2B5EF4-FFF2-40B4-BE49-F238E27FC236}">
                <a16:creationId xmlns:a16="http://schemas.microsoft.com/office/drawing/2014/main" id="{1F935AC7-4BFF-D8BC-4920-FA161A1A1B84}"/>
              </a:ext>
            </a:extLst>
          </p:cNvPr>
          <p:cNvPicPr>
            <a:picLocks noChangeAspect="1"/>
          </p:cNvPicPr>
          <p:nvPr/>
        </p:nvPicPr>
        <p:blipFill>
          <a:blip r:embed="rId2"/>
          <a:stretch>
            <a:fillRect/>
          </a:stretch>
        </p:blipFill>
        <p:spPr>
          <a:xfrm>
            <a:off x="6304693" y="3789976"/>
            <a:ext cx="4697675" cy="1369971"/>
          </a:xfrm>
          <a:prstGeom prst="rect">
            <a:avLst/>
          </a:prstGeom>
          <a:ln w="12700">
            <a:solidFill>
              <a:srgbClr val="D2D2D2"/>
            </a:solidFill>
          </a:ln>
        </p:spPr>
      </p:pic>
      <p:pic>
        <p:nvPicPr>
          <p:cNvPr id="5" name="図 4">
            <a:extLst>
              <a:ext uri="{FF2B5EF4-FFF2-40B4-BE49-F238E27FC236}">
                <a16:creationId xmlns:a16="http://schemas.microsoft.com/office/drawing/2014/main" id="{4CE68289-F3CF-8579-CADC-16B4FFFF4825}"/>
              </a:ext>
            </a:extLst>
          </p:cNvPr>
          <p:cNvPicPr>
            <a:picLocks noChangeAspect="1"/>
          </p:cNvPicPr>
          <p:nvPr/>
        </p:nvPicPr>
        <p:blipFill>
          <a:blip r:embed="rId3"/>
          <a:stretch>
            <a:fillRect/>
          </a:stretch>
        </p:blipFill>
        <p:spPr>
          <a:xfrm>
            <a:off x="497445" y="1665232"/>
            <a:ext cx="3453118" cy="1507699"/>
          </a:xfrm>
          <a:prstGeom prst="rect">
            <a:avLst/>
          </a:prstGeom>
          <a:ln w="12700">
            <a:solidFill>
              <a:srgbClr val="D2D2D2"/>
            </a:solidFill>
          </a:ln>
        </p:spPr>
      </p:pic>
      <p:sp>
        <p:nvSpPr>
          <p:cNvPr id="2" name="タイトル 1">
            <a:extLst>
              <a:ext uri="{FF2B5EF4-FFF2-40B4-BE49-F238E27FC236}">
                <a16:creationId xmlns:a16="http://schemas.microsoft.com/office/drawing/2014/main" id="{0BF8F354-2EFF-861C-C43A-465643D3E170}"/>
              </a:ext>
            </a:extLst>
          </p:cNvPr>
          <p:cNvSpPr>
            <a:spLocks noGrp="1"/>
          </p:cNvSpPr>
          <p:nvPr>
            <p:ph type="title"/>
          </p:nvPr>
        </p:nvSpPr>
        <p:spPr/>
        <p:txBody>
          <a:bodyPr/>
          <a:lstStyle/>
          <a:p>
            <a:r>
              <a:rPr lang="en-US" altLang="ja-JP" dirty="0"/>
              <a:t>4-3. </a:t>
            </a:r>
            <a:r>
              <a:rPr lang="ja-JP" altLang="en-US" dirty="0"/>
              <a:t>出張精算</a:t>
            </a:r>
            <a:endParaRPr kumimoji="1" lang="ja-JP" altLang="en-US" dirty="0"/>
          </a:p>
        </p:txBody>
      </p:sp>
      <p:sp>
        <p:nvSpPr>
          <p:cNvPr id="16" name="スライド番号プレースホルダー 15">
            <a:extLst>
              <a:ext uri="{FF2B5EF4-FFF2-40B4-BE49-F238E27FC236}">
                <a16:creationId xmlns:a16="http://schemas.microsoft.com/office/drawing/2014/main" id="{DD73BF4E-A229-40B0-BCA5-E26CBBF03A26}"/>
              </a:ext>
            </a:extLst>
          </p:cNvPr>
          <p:cNvSpPr>
            <a:spLocks noGrp="1"/>
          </p:cNvSpPr>
          <p:nvPr>
            <p:ph type="sldNum" sz="quarter" idx="12"/>
          </p:nvPr>
        </p:nvSpPr>
        <p:spPr/>
        <p:txBody>
          <a:bodyPr/>
          <a:lstStyle/>
          <a:p>
            <a:fld id="{D8A28372-6A5A-4399-8FC5-CCF396CD4981}" type="slidenum">
              <a:rPr lang="en-GB" smtClean="0"/>
              <a:t>23</a:t>
            </a:fld>
            <a:endParaRPr lang="en-GB"/>
          </a:p>
        </p:txBody>
      </p:sp>
      <p:graphicFrame>
        <p:nvGraphicFramePr>
          <p:cNvPr id="39" name="表 38">
            <a:extLst>
              <a:ext uri="{FF2B5EF4-FFF2-40B4-BE49-F238E27FC236}">
                <a16:creationId xmlns:a16="http://schemas.microsoft.com/office/drawing/2014/main" id="{0D9D63B8-E295-F2E2-B273-34220E1EB4FA}"/>
              </a:ext>
            </a:extLst>
          </p:cNvPr>
          <p:cNvGraphicFramePr>
            <a:graphicFrameLocks noGrp="1"/>
          </p:cNvGraphicFramePr>
          <p:nvPr>
            <p:extLst>
              <p:ext uri="{D42A27DB-BD31-4B8C-83A1-F6EECF244321}">
                <p14:modId xmlns:p14="http://schemas.microsoft.com/office/powerpoint/2010/main" val="548590140"/>
              </p:ext>
            </p:extLst>
          </p:nvPr>
        </p:nvGraphicFramePr>
        <p:xfrm>
          <a:off x="515446" y="3150869"/>
          <a:ext cx="3901982" cy="2539239"/>
        </p:xfrm>
        <a:graphic>
          <a:graphicData uri="http://schemas.openxmlformats.org/drawingml/2006/table">
            <a:tbl>
              <a:tblPr firstRow="1" firstCol="1" bandRow="1">
                <a:tableStyleId>{D27102A9-8310-4765-A935-A1911B00CA55}</a:tableStyleId>
              </a:tblPr>
              <a:tblGrid>
                <a:gridCol w="287085">
                  <a:extLst>
                    <a:ext uri="{9D8B030D-6E8A-4147-A177-3AD203B41FA5}">
                      <a16:colId xmlns:a16="http://schemas.microsoft.com/office/drawing/2014/main" val="20000"/>
                    </a:ext>
                  </a:extLst>
                </a:gridCol>
                <a:gridCol w="736994">
                  <a:extLst>
                    <a:ext uri="{9D8B030D-6E8A-4147-A177-3AD203B41FA5}">
                      <a16:colId xmlns:a16="http://schemas.microsoft.com/office/drawing/2014/main" val="20001"/>
                    </a:ext>
                  </a:extLst>
                </a:gridCol>
                <a:gridCol w="2877903">
                  <a:extLst>
                    <a:ext uri="{9D8B030D-6E8A-4147-A177-3AD203B41FA5}">
                      <a16:colId xmlns:a16="http://schemas.microsoft.com/office/drawing/2014/main" val="20002"/>
                    </a:ext>
                  </a:extLst>
                </a:gridCol>
              </a:tblGrid>
              <a:tr h="424466">
                <a:tc>
                  <a:txBody>
                    <a:bodyPr/>
                    <a:lstStyle/>
                    <a:p>
                      <a:pPr algn="ctr">
                        <a:lnSpc>
                          <a:spcPct val="120000"/>
                        </a:lnSpc>
                        <a:spcAft>
                          <a:spcPts val="0"/>
                        </a:spcAft>
                      </a:pPr>
                      <a:r>
                        <a:rPr lang="en-US" altLang="ja-JP" sz="900" b="1" kern="100" dirty="0">
                          <a:solidFill>
                            <a:srgbClr val="464646"/>
                          </a:solidFill>
                          <a:effectLst/>
                          <a:latin typeface="+mn-lt"/>
                        </a:rPr>
                        <a:t>1</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申請者</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自動表示されます。</a:t>
                      </a:r>
                      <a:br>
                        <a:rPr lang="en-US" altLang="ja-JP" sz="900" b="0" kern="100" dirty="0">
                          <a:solidFill>
                            <a:srgbClr val="464646"/>
                          </a:solidFill>
                          <a:effectLst/>
                          <a:latin typeface="+mn-lt"/>
                          <a:ea typeface="+mj-ea"/>
                        </a:rPr>
                      </a:br>
                      <a:r>
                        <a:rPr lang="ja-JP" sz="900" b="0" kern="100" dirty="0">
                          <a:solidFill>
                            <a:srgbClr val="464646"/>
                          </a:solidFill>
                          <a:effectLst/>
                          <a:latin typeface="+mn-lt"/>
                          <a:ea typeface="+mj-ea"/>
                        </a:rPr>
                        <a:t>代理申請する場合は変更してください。</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24466">
                <a:tc>
                  <a:txBody>
                    <a:bodyPr/>
                    <a:lstStyle/>
                    <a:p>
                      <a:pPr algn="ctr">
                        <a:lnSpc>
                          <a:spcPct val="120000"/>
                        </a:lnSpc>
                        <a:spcAft>
                          <a:spcPts val="0"/>
                        </a:spcAft>
                      </a:pPr>
                      <a:r>
                        <a:rPr lang="en-US" altLang="ja-JP" sz="900" b="1" kern="100" dirty="0">
                          <a:solidFill>
                            <a:srgbClr val="464646"/>
                          </a:solidFill>
                          <a:effectLst/>
                          <a:latin typeface="+mn-lt"/>
                        </a:rPr>
                        <a:t>2</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負担部門</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負担部門を選択します。</a:t>
                      </a:r>
                      <a:br>
                        <a:rPr lang="en-US" altLang="ja-JP" sz="900" b="0" kern="100" dirty="0">
                          <a:solidFill>
                            <a:srgbClr val="464646"/>
                          </a:solidFill>
                          <a:effectLst/>
                          <a:latin typeface="+mn-lt"/>
                          <a:ea typeface="+mj-ea"/>
                        </a:rPr>
                      </a:br>
                      <a:r>
                        <a:rPr lang="ja-JP" sz="900" b="0" kern="100" dirty="0">
                          <a:solidFill>
                            <a:srgbClr val="464646"/>
                          </a:solidFill>
                          <a:effectLst/>
                          <a:latin typeface="+mn-lt"/>
                          <a:ea typeface="+mj-ea"/>
                        </a:rPr>
                        <a:t>初期値は所属部門が表示されます。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5869">
                <a:tc>
                  <a:txBody>
                    <a:bodyPr/>
                    <a:lstStyle/>
                    <a:p>
                      <a:pPr algn="ctr">
                        <a:lnSpc>
                          <a:spcPct val="120000"/>
                        </a:lnSpc>
                        <a:spcAft>
                          <a:spcPts val="0"/>
                        </a:spcAft>
                      </a:pPr>
                      <a:r>
                        <a:rPr lang="en-US" altLang="ja-JP" sz="900" b="1" kern="100" dirty="0">
                          <a:solidFill>
                            <a:srgbClr val="464646"/>
                          </a:solidFill>
                          <a:effectLst/>
                          <a:latin typeface="+mn-lt"/>
                        </a:rPr>
                        <a:t>3</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申請</a:t>
                      </a:r>
                      <a:r>
                        <a:rPr lang="en-US" sz="900" b="1" kern="100" dirty="0">
                          <a:solidFill>
                            <a:srgbClr val="464646"/>
                          </a:solidFill>
                          <a:effectLst/>
                          <a:latin typeface="+mn-lt"/>
                          <a:ea typeface="+mj-ea"/>
                        </a:rPr>
                        <a:t>No.</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事前申請がある場合は選択してください。</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5869">
                <a:tc>
                  <a:txBody>
                    <a:bodyPr/>
                    <a:lstStyle/>
                    <a:p>
                      <a:pPr algn="ctr">
                        <a:lnSpc>
                          <a:spcPct val="120000"/>
                        </a:lnSpc>
                        <a:spcAft>
                          <a:spcPts val="0"/>
                        </a:spcAft>
                      </a:pPr>
                      <a:r>
                        <a:rPr lang="en-US" altLang="ja-JP" sz="900" b="1" kern="100" dirty="0">
                          <a:solidFill>
                            <a:srgbClr val="464646"/>
                          </a:solidFill>
                          <a:effectLst/>
                          <a:latin typeface="+mn-lt"/>
                        </a:rPr>
                        <a:t>4</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備考</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備考情報を記載します。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4466">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5</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出張期間</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出張期間を入力します。</a:t>
                      </a:r>
                      <a:br>
                        <a:rPr lang="en-US" altLang="ja-JP" sz="900" b="0" kern="100" dirty="0">
                          <a:solidFill>
                            <a:srgbClr val="464646"/>
                          </a:solidFill>
                          <a:effectLst/>
                          <a:latin typeface="+mn-lt"/>
                          <a:ea typeface="+mj-ea"/>
                        </a:rPr>
                      </a:br>
                      <a:r>
                        <a:rPr lang="ja-JP" sz="900" b="0" kern="100" dirty="0">
                          <a:solidFill>
                            <a:srgbClr val="464646"/>
                          </a:solidFill>
                          <a:effectLst/>
                          <a:latin typeface="+mn-lt"/>
                          <a:ea typeface="+mj-ea"/>
                        </a:rPr>
                        <a:t>日当計算のため時刻も入力してください。</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7506998"/>
                  </a:ext>
                </a:extLst>
              </a:tr>
              <a:tr h="282365">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6</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プロジェクト</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プロジェクトを選択します。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2021915"/>
                  </a:ext>
                </a:extLst>
              </a:tr>
              <a:tr h="24586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7</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出張エリア</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プルダウンから出張先のエリアを選択します。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433197"/>
                  </a:ext>
                </a:extLst>
              </a:tr>
              <a:tr h="24586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Aldhabi" panose="020F0502020204030204" pitchFamily="2" charset="-78"/>
                        </a:rPr>
                        <a:t>8</a:t>
                      </a:r>
                      <a:endParaRPr lang="ja-JP" sz="900" b="1" kern="100" dirty="0">
                        <a:solidFill>
                          <a:srgbClr val="464646"/>
                        </a:solidFill>
                        <a:effectLst/>
                        <a:latin typeface="+mn-lt"/>
                        <a:ea typeface="メイリオ" panose="020B0604030504040204" pitchFamily="50" charset="-128"/>
                        <a:cs typeface="Aldhabi" panose="020F0502020204030204" pitchFamily="2" charset="-78"/>
                      </a:endParaRPr>
                    </a:p>
                  </a:txBody>
                  <a:tcPr marL="0" marR="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rgbClr val="464646"/>
                          </a:solidFill>
                          <a:effectLst/>
                          <a:latin typeface="+mn-lt"/>
                          <a:ea typeface="+mj-ea"/>
                        </a:rPr>
                        <a:t>添付ファイル</a:t>
                      </a:r>
                      <a:endParaRPr lang="ja-JP" sz="900" b="1" kern="100" dirty="0">
                        <a:solidFill>
                          <a:srgbClr val="464646"/>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solidFill>
                            <a:srgbClr val="464646"/>
                          </a:solidFill>
                          <a:effectLst/>
                          <a:latin typeface="+mn-lt"/>
                          <a:ea typeface="+mj-ea"/>
                        </a:rPr>
                        <a:t>稟議書など関連資料がある場合は添付します。</a:t>
                      </a:r>
                      <a:endParaRPr lang="ja-JP" sz="900" b="0" kern="100" dirty="0">
                        <a:solidFill>
                          <a:srgbClr val="464646"/>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274364"/>
                  </a:ext>
                </a:extLst>
              </a:tr>
            </a:tbl>
          </a:graphicData>
        </a:graphic>
      </p:graphicFrame>
      <p:sp>
        <p:nvSpPr>
          <p:cNvPr id="40" name="コンテンツ プレースホルダー 2">
            <a:extLst>
              <a:ext uri="{FF2B5EF4-FFF2-40B4-BE49-F238E27FC236}">
                <a16:creationId xmlns:a16="http://schemas.microsoft.com/office/drawing/2014/main" id="{53A6B8CD-28B3-9BD7-2C3E-D5E616DEBAE1}"/>
              </a:ext>
            </a:extLst>
          </p:cNvPr>
          <p:cNvSpPr txBox="1">
            <a:spLocks/>
          </p:cNvSpPr>
          <p:nvPr/>
        </p:nvSpPr>
        <p:spPr>
          <a:xfrm>
            <a:off x="6283999" y="1387732"/>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41" name="コンテンツ プレースホルダー 2">
            <a:extLst>
              <a:ext uri="{FF2B5EF4-FFF2-40B4-BE49-F238E27FC236}">
                <a16:creationId xmlns:a16="http://schemas.microsoft.com/office/drawing/2014/main" id="{D02EF29A-0CB9-E252-8541-1AA742AB7F96}"/>
              </a:ext>
            </a:extLst>
          </p:cNvPr>
          <p:cNvSpPr txBox="1">
            <a:spLocks/>
          </p:cNvSpPr>
          <p:nvPr/>
        </p:nvSpPr>
        <p:spPr>
          <a:xfrm>
            <a:off x="488566" y="1391061"/>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graphicFrame>
        <p:nvGraphicFramePr>
          <p:cNvPr id="42" name="表 41">
            <a:extLst>
              <a:ext uri="{FF2B5EF4-FFF2-40B4-BE49-F238E27FC236}">
                <a16:creationId xmlns:a16="http://schemas.microsoft.com/office/drawing/2014/main" id="{A8587A18-7054-95C0-4063-2BA0696FB7E5}"/>
              </a:ext>
            </a:extLst>
          </p:cNvPr>
          <p:cNvGraphicFramePr>
            <a:graphicFrameLocks noGrp="1"/>
          </p:cNvGraphicFramePr>
          <p:nvPr>
            <p:extLst>
              <p:ext uri="{D42A27DB-BD31-4B8C-83A1-F6EECF244321}">
                <p14:modId xmlns:p14="http://schemas.microsoft.com/office/powerpoint/2010/main" val="1220416491"/>
              </p:ext>
            </p:extLst>
          </p:nvPr>
        </p:nvGraphicFramePr>
        <p:xfrm>
          <a:off x="6291950" y="5159948"/>
          <a:ext cx="5420624" cy="1158855"/>
        </p:xfrm>
        <a:graphic>
          <a:graphicData uri="http://schemas.openxmlformats.org/drawingml/2006/table">
            <a:tbl>
              <a:tblPr firstRow="1" firstCol="1" bandRow="1">
                <a:tableStyleId>{2D5ABB26-0587-4C30-8999-92F81FD0307C}</a:tableStyleId>
              </a:tblPr>
              <a:tblGrid>
                <a:gridCol w="493385">
                  <a:extLst>
                    <a:ext uri="{9D8B030D-6E8A-4147-A177-3AD203B41FA5}">
                      <a16:colId xmlns:a16="http://schemas.microsoft.com/office/drawing/2014/main" val="20000"/>
                    </a:ext>
                  </a:extLst>
                </a:gridCol>
                <a:gridCol w="1017132">
                  <a:extLst>
                    <a:ext uri="{9D8B030D-6E8A-4147-A177-3AD203B41FA5}">
                      <a16:colId xmlns:a16="http://schemas.microsoft.com/office/drawing/2014/main" val="20001"/>
                    </a:ext>
                  </a:extLst>
                </a:gridCol>
                <a:gridCol w="3910107">
                  <a:extLst>
                    <a:ext uri="{9D8B030D-6E8A-4147-A177-3AD203B41FA5}">
                      <a16:colId xmlns:a16="http://schemas.microsoft.com/office/drawing/2014/main" val="20002"/>
                    </a:ext>
                  </a:extLst>
                </a:gridCol>
              </a:tblGrid>
              <a:tr h="23314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日付</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費用の発生日を入力します。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314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出発駅</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出発地を入力します。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314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到着駅</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到着地を入力します。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6804">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金額／</a:t>
                      </a:r>
                      <a:r>
                        <a:rPr lang="en-US" sz="900" b="1" kern="100" dirty="0">
                          <a:solidFill>
                            <a:srgbClr val="464646"/>
                          </a:solidFill>
                          <a:effectLst/>
                          <a:latin typeface="+mn-lt"/>
                        </a:rPr>
                        <a:t>Km</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金額を入力します。ガソリン代の場合は走行距離を入力します。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314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solidFill>
                            <a:srgbClr val="464646"/>
                          </a:solidFill>
                          <a:effectLst/>
                          <a:latin typeface="+mn-lt"/>
                        </a:rPr>
                        <a:t>往復</a:t>
                      </a:r>
                      <a:endParaRPr lang="ja-JP" sz="900" b="1" kern="100" dirty="0">
                        <a:solidFill>
                          <a:srgbClr val="464646"/>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solidFill>
                            <a:srgbClr val="464646"/>
                          </a:solidFill>
                          <a:effectLst/>
                          <a:latin typeface="+mn-lt"/>
                        </a:rPr>
                        <a:t>「往復」にすると金額が倍になります。</a:t>
                      </a:r>
                      <a:endParaRPr lang="ja-JP" sz="900" kern="100" dirty="0">
                        <a:solidFill>
                          <a:srgbClr val="464646"/>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bl>
          </a:graphicData>
        </a:graphic>
      </p:graphicFrame>
      <p:sp>
        <p:nvSpPr>
          <p:cNvPr id="43" name="コンテンツ プレースホルダー 2">
            <a:extLst>
              <a:ext uri="{FF2B5EF4-FFF2-40B4-BE49-F238E27FC236}">
                <a16:creationId xmlns:a16="http://schemas.microsoft.com/office/drawing/2014/main" id="{511934A3-CA4A-460F-5246-53F102D46064}"/>
              </a:ext>
            </a:extLst>
          </p:cNvPr>
          <p:cNvSpPr txBox="1">
            <a:spLocks/>
          </p:cNvSpPr>
          <p:nvPr/>
        </p:nvSpPr>
        <p:spPr>
          <a:xfrm>
            <a:off x="6291950" y="3491717"/>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45" name="表 44">
            <a:extLst>
              <a:ext uri="{FF2B5EF4-FFF2-40B4-BE49-F238E27FC236}">
                <a16:creationId xmlns:a16="http://schemas.microsoft.com/office/drawing/2014/main" id="{F64B7552-6963-50CC-FAF8-AE0CB0330C74}"/>
              </a:ext>
            </a:extLst>
          </p:cNvPr>
          <p:cNvGraphicFramePr>
            <a:graphicFrameLocks noGrp="1"/>
          </p:cNvGraphicFramePr>
          <p:nvPr>
            <p:extLst>
              <p:ext uri="{D42A27DB-BD31-4B8C-83A1-F6EECF244321}">
                <p14:modId xmlns:p14="http://schemas.microsoft.com/office/powerpoint/2010/main" val="1365868164"/>
              </p:ext>
            </p:extLst>
          </p:nvPr>
        </p:nvGraphicFramePr>
        <p:xfrm>
          <a:off x="6282284" y="2103527"/>
          <a:ext cx="5420625" cy="1288990"/>
        </p:xfrm>
        <a:graphic>
          <a:graphicData uri="http://schemas.openxmlformats.org/drawingml/2006/table">
            <a:tbl>
              <a:tblPr firstRow="1" firstCol="1" bandRow="1">
                <a:tableStyleId>{2D5ABB26-0587-4C30-8999-92F81FD0307C}</a:tableStyleId>
              </a:tblPr>
              <a:tblGrid>
                <a:gridCol w="506955">
                  <a:extLst>
                    <a:ext uri="{9D8B030D-6E8A-4147-A177-3AD203B41FA5}">
                      <a16:colId xmlns:a16="http://schemas.microsoft.com/office/drawing/2014/main" val="20000"/>
                    </a:ext>
                  </a:extLst>
                </a:gridCol>
                <a:gridCol w="1250802">
                  <a:extLst>
                    <a:ext uri="{9D8B030D-6E8A-4147-A177-3AD203B41FA5}">
                      <a16:colId xmlns:a16="http://schemas.microsoft.com/office/drawing/2014/main" val="20001"/>
                    </a:ext>
                  </a:extLst>
                </a:gridCol>
                <a:gridCol w="3662868">
                  <a:extLst>
                    <a:ext uri="{9D8B030D-6E8A-4147-A177-3AD203B41FA5}">
                      <a16:colId xmlns:a16="http://schemas.microsoft.com/office/drawing/2014/main" val="20002"/>
                    </a:ext>
                  </a:extLst>
                </a:gridCol>
              </a:tblGrid>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クレジットカード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クレジットカード</a:t>
                      </a:r>
                      <a:r>
                        <a:rPr lang="ja-JP" altLang="en-US" sz="900" b="0" kern="100" dirty="0">
                          <a:solidFill>
                            <a:srgbClr val="464646"/>
                          </a:solidFill>
                          <a:effectLst/>
                          <a:latin typeface="+mn-lt"/>
                        </a:rPr>
                        <a:t>利用</a:t>
                      </a:r>
                      <a:r>
                        <a:rPr lang="ja-JP" sz="900" b="0" kern="100" dirty="0">
                          <a:solidFill>
                            <a:srgbClr val="464646"/>
                          </a:solidFill>
                          <a:effectLst/>
                          <a:latin typeface="+mn-lt"/>
                        </a:rPr>
                        <a:t>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solidFill>
                            <a:srgbClr val="464646"/>
                          </a:solidFill>
                          <a:effectLst/>
                          <a:latin typeface="+mn-lt"/>
                        </a:rPr>
                        <a:t>IC</a:t>
                      </a:r>
                      <a:r>
                        <a:rPr lang="ja-JP" sz="900" b="1" kern="100" dirty="0">
                          <a:solidFill>
                            <a:srgbClr val="464646"/>
                          </a:solidFill>
                          <a:effectLst/>
                          <a:latin typeface="+mn-lt"/>
                        </a:rPr>
                        <a:t>カード</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solidFill>
                            <a:srgbClr val="464646"/>
                          </a:solidFill>
                          <a:effectLst/>
                          <a:latin typeface="+mn-lt"/>
                        </a:rPr>
                        <a:t>IC</a:t>
                      </a:r>
                      <a:r>
                        <a:rPr lang="ja-JP" sz="900" b="0" kern="100" dirty="0">
                          <a:solidFill>
                            <a:srgbClr val="464646"/>
                          </a:solidFill>
                          <a:effectLst/>
                          <a:latin typeface="+mn-lt"/>
                        </a:rPr>
                        <a:t>カード履歴を取り込めます。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領収書</a:t>
                      </a:r>
                      <a:r>
                        <a:rPr lang="en-US" altLang="ja-JP" sz="900" b="1" kern="100" dirty="0">
                          <a:solidFill>
                            <a:srgbClr val="464646"/>
                          </a:solidFill>
                          <a:effectLst/>
                          <a:latin typeface="+mn-lt"/>
                        </a:rPr>
                        <a:t>/</a:t>
                      </a:r>
                      <a:r>
                        <a:rPr lang="ja-JP" sz="900" b="1" kern="100" dirty="0">
                          <a:solidFill>
                            <a:srgbClr val="464646"/>
                          </a:solidFill>
                          <a:effectLst/>
                          <a:latin typeface="+mn-lt"/>
                        </a:rPr>
                        <a:t>請求書</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領収書を添付します。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solidFill>
                            <a:srgbClr val="464646"/>
                          </a:solidFill>
                          <a:effectLst/>
                          <a:latin typeface="+mn-lt"/>
                        </a:rPr>
                        <a:t>CSV</a:t>
                      </a:r>
                      <a:r>
                        <a:rPr lang="ja-JP" altLang="en-US" sz="900" b="1" kern="100" dirty="0">
                          <a:solidFill>
                            <a:srgbClr val="464646"/>
                          </a:solidFill>
                          <a:effectLst/>
                          <a:latin typeface="+mn-lt"/>
                        </a:rPr>
                        <a:t>取込</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solidFill>
                            <a:srgbClr val="464646"/>
                          </a:solidFill>
                          <a:effectLst/>
                          <a:latin typeface="+mn-lt"/>
                        </a:rPr>
                        <a:t>CSV</a:t>
                      </a:r>
                      <a:r>
                        <a:rPr lang="ja-JP" sz="900" b="0" kern="100" dirty="0">
                          <a:solidFill>
                            <a:srgbClr val="464646"/>
                          </a:solidFill>
                          <a:effectLst/>
                          <a:latin typeface="+mn-lt"/>
                        </a:rPr>
                        <a:t>ファイルから明細を取り込めます。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77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solidFill>
                            <a:srgbClr val="464646"/>
                          </a:solidFill>
                          <a:effectLst/>
                          <a:latin typeface="+mn-lt"/>
                        </a:rPr>
                        <a:t>マイパターン</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solidFill>
                            <a:srgbClr val="464646"/>
                          </a:solidFill>
                          <a:effectLst/>
                          <a:latin typeface="+mn-lt"/>
                        </a:rPr>
                        <a:t>よく使用する経路を登録できます。</a:t>
                      </a:r>
                      <a:endParaRPr lang="ja-JP" sz="900" b="0"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sp>
        <p:nvSpPr>
          <p:cNvPr id="47" name="正方形/長方形 46">
            <a:extLst>
              <a:ext uri="{FF2B5EF4-FFF2-40B4-BE49-F238E27FC236}">
                <a16:creationId xmlns:a16="http://schemas.microsoft.com/office/drawing/2014/main" id="{E0DCC5B1-E741-2A0B-48A7-C2161F685819}"/>
              </a:ext>
            </a:extLst>
          </p:cNvPr>
          <p:cNvSpPr/>
          <p:nvPr/>
        </p:nvSpPr>
        <p:spPr>
          <a:xfrm>
            <a:off x="853358" y="2384525"/>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48" name="正方形/長方形 47">
            <a:extLst>
              <a:ext uri="{FF2B5EF4-FFF2-40B4-BE49-F238E27FC236}">
                <a16:creationId xmlns:a16="http://schemas.microsoft.com/office/drawing/2014/main" id="{1AFC64E5-0088-1CA4-F622-D138BA921F7C}"/>
              </a:ext>
            </a:extLst>
          </p:cNvPr>
          <p:cNvSpPr/>
          <p:nvPr/>
        </p:nvSpPr>
        <p:spPr>
          <a:xfrm>
            <a:off x="853358" y="2559433"/>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49" name="正方形/長方形 48">
            <a:extLst>
              <a:ext uri="{FF2B5EF4-FFF2-40B4-BE49-F238E27FC236}">
                <a16:creationId xmlns:a16="http://schemas.microsoft.com/office/drawing/2014/main" id="{B90E2E5C-09D3-F48A-9A70-A7D31CAB92B1}"/>
              </a:ext>
            </a:extLst>
          </p:cNvPr>
          <p:cNvSpPr/>
          <p:nvPr/>
        </p:nvSpPr>
        <p:spPr>
          <a:xfrm>
            <a:off x="853358" y="2737765"/>
            <a:ext cx="134415"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50" name="正方形/長方形 49">
            <a:extLst>
              <a:ext uri="{FF2B5EF4-FFF2-40B4-BE49-F238E27FC236}">
                <a16:creationId xmlns:a16="http://schemas.microsoft.com/office/drawing/2014/main" id="{C8903FBD-B36D-7A65-4D60-A48955EEFCE9}"/>
              </a:ext>
            </a:extLst>
          </p:cNvPr>
          <p:cNvSpPr/>
          <p:nvPr/>
        </p:nvSpPr>
        <p:spPr>
          <a:xfrm>
            <a:off x="853358" y="2913071"/>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51" name="正方形/長方形 50">
            <a:extLst>
              <a:ext uri="{FF2B5EF4-FFF2-40B4-BE49-F238E27FC236}">
                <a16:creationId xmlns:a16="http://schemas.microsoft.com/office/drawing/2014/main" id="{984E80B7-FAC9-D83C-54C5-17900790AB07}"/>
              </a:ext>
            </a:extLst>
          </p:cNvPr>
          <p:cNvSpPr/>
          <p:nvPr/>
        </p:nvSpPr>
        <p:spPr>
          <a:xfrm>
            <a:off x="2322054" y="2369551"/>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52" name="正方形/長方形 51">
            <a:extLst>
              <a:ext uri="{FF2B5EF4-FFF2-40B4-BE49-F238E27FC236}">
                <a16:creationId xmlns:a16="http://schemas.microsoft.com/office/drawing/2014/main" id="{E5C698DE-2120-BB5B-5812-128A5AA66845}"/>
              </a:ext>
            </a:extLst>
          </p:cNvPr>
          <p:cNvSpPr/>
          <p:nvPr/>
        </p:nvSpPr>
        <p:spPr>
          <a:xfrm>
            <a:off x="2322054" y="2117083"/>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53" name="正方形/長方形 52">
            <a:extLst>
              <a:ext uri="{FF2B5EF4-FFF2-40B4-BE49-F238E27FC236}">
                <a16:creationId xmlns:a16="http://schemas.microsoft.com/office/drawing/2014/main" id="{734DDB97-3D00-655C-1CFF-723245FCBB7A}"/>
              </a:ext>
            </a:extLst>
          </p:cNvPr>
          <p:cNvSpPr/>
          <p:nvPr/>
        </p:nvSpPr>
        <p:spPr>
          <a:xfrm>
            <a:off x="2322061" y="2552579"/>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54" name="正方形/長方形 53">
            <a:extLst>
              <a:ext uri="{FF2B5EF4-FFF2-40B4-BE49-F238E27FC236}">
                <a16:creationId xmlns:a16="http://schemas.microsoft.com/office/drawing/2014/main" id="{083918E8-1E3A-51C3-9ABF-50D6C9547C00}"/>
              </a:ext>
            </a:extLst>
          </p:cNvPr>
          <p:cNvSpPr/>
          <p:nvPr/>
        </p:nvSpPr>
        <p:spPr>
          <a:xfrm>
            <a:off x="2322061" y="2720228"/>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56" name="正方形/長方形 55">
            <a:extLst>
              <a:ext uri="{FF2B5EF4-FFF2-40B4-BE49-F238E27FC236}">
                <a16:creationId xmlns:a16="http://schemas.microsoft.com/office/drawing/2014/main" id="{596196D6-0352-B1D3-D13A-33C12D15B612}"/>
              </a:ext>
            </a:extLst>
          </p:cNvPr>
          <p:cNvSpPr/>
          <p:nvPr/>
        </p:nvSpPr>
        <p:spPr>
          <a:xfrm>
            <a:off x="8546682"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57" name="正方形/長方形 56">
            <a:extLst>
              <a:ext uri="{FF2B5EF4-FFF2-40B4-BE49-F238E27FC236}">
                <a16:creationId xmlns:a16="http://schemas.microsoft.com/office/drawing/2014/main" id="{25A40B77-7B40-5468-B0D1-A2C791CE0991}"/>
              </a:ext>
            </a:extLst>
          </p:cNvPr>
          <p:cNvSpPr/>
          <p:nvPr/>
        </p:nvSpPr>
        <p:spPr>
          <a:xfrm>
            <a:off x="9128085"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58" name="正方形/長方形 57">
            <a:extLst>
              <a:ext uri="{FF2B5EF4-FFF2-40B4-BE49-F238E27FC236}">
                <a16:creationId xmlns:a16="http://schemas.microsoft.com/office/drawing/2014/main" id="{9AE1C23A-B5E0-F277-9DD6-5F1556A63D82}"/>
              </a:ext>
            </a:extLst>
          </p:cNvPr>
          <p:cNvSpPr/>
          <p:nvPr/>
        </p:nvSpPr>
        <p:spPr>
          <a:xfrm>
            <a:off x="9724026"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59" name="正方形/長方形 58">
            <a:extLst>
              <a:ext uri="{FF2B5EF4-FFF2-40B4-BE49-F238E27FC236}">
                <a16:creationId xmlns:a16="http://schemas.microsoft.com/office/drawing/2014/main" id="{A2A3886B-CE38-945B-C34E-7DFE602DA1AB}"/>
              </a:ext>
            </a:extLst>
          </p:cNvPr>
          <p:cNvSpPr/>
          <p:nvPr/>
        </p:nvSpPr>
        <p:spPr>
          <a:xfrm>
            <a:off x="10288336"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p>
        </p:txBody>
      </p:sp>
      <p:sp>
        <p:nvSpPr>
          <p:cNvPr id="60" name="正方形/長方形 59">
            <a:extLst>
              <a:ext uri="{FF2B5EF4-FFF2-40B4-BE49-F238E27FC236}">
                <a16:creationId xmlns:a16="http://schemas.microsoft.com/office/drawing/2014/main" id="{659B2FD6-928C-0079-D22B-F59C07754499}"/>
              </a:ext>
            </a:extLst>
          </p:cNvPr>
          <p:cNvSpPr/>
          <p:nvPr/>
        </p:nvSpPr>
        <p:spPr>
          <a:xfrm>
            <a:off x="10830348"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p>
        </p:txBody>
      </p:sp>
      <p:sp>
        <p:nvSpPr>
          <p:cNvPr id="61" name="正方形/長方形 60">
            <a:extLst>
              <a:ext uri="{FF2B5EF4-FFF2-40B4-BE49-F238E27FC236}">
                <a16:creationId xmlns:a16="http://schemas.microsoft.com/office/drawing/2014/main" id="{CF1FC170-0712-2914-3C97-7BA1FF292908}"/>
              </a:ext>
            </a:extLst>
          </p:cNvPr>
          <p:cNvSpPr/>
          <p:nvPr/>
        </p:nvSpPr>
        <p:spPr>
          <a:xfrm>
            <a:off x="6553427" y="3965741"/>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62" name="正方形/長方形 61">
            <a:extLst>
              <a:ext uri="{FF2B5EF4-FFF2-40B4-BE49-F238E27FC236}">
                <a16:creationId xmlns:a16="http://schemas.microsoft.com/office/drawing/2014/main" id="{CC335194-4570-833C-7564-0C351402D4E9}"/>
              </a:ext>
            </a:extLst>
          </p:cNvPr>
          <p:cNvSpPr/>
          <p:nvPr/>
        </p:nvSpPr>
        <p:spPr>
          <a:xfrm>
            <a:off x="7267917" y="3955328"/>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63" name="正方形/長方形 62">
            <a:extLst>
              <a:ext uri="{FF2B5EF4-FFF2-40B4-BE49-F238E27FC236}">
                <a16:creationId xmlns:a16="http://schemas.microsoft.com/office/drawing/2014/main" id="{2FA2F189-7340-7B34-90B0-25A5B0983243}"/>
              </a:ext>
            </a:extLst>
          </p:cNvPr>
          <p:cNvSpPr/>
          <p:nvPr/>
        </p:nvSpPr>
        <p:spPr>
          <a:xfrm>
            <a:off x="7941446" y="3955328"/>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64" name="正方形/長方形 63">
            <a:extLst>
              <a:ext uri="{FF2B5EF4-FFF2-40B4-BE49-F238E27FC236}">
                <a16:creationId xmlns:a16="http://schemas.microsoft.com/office/drawing/2014/main" id="{2E808FC7-F649-20ED-A760-FFE7AED4D50B}"/>
              </a:ext>
            </a:extLst>
          </p:cNvPr>
          <p:cNvSpPr/>
          <p:nvPr/>
        </p:nvSpPr>
        <p:spPr>
          <a:xfrm>
            <a:off x="8718860" y="3955328"/>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65" name="正方形/長方形 64">
            <a:extLst>
              <a:ext uri="{FF2B5EF4-FFF2-40B4-BE49-F238E27FC236}">
                <a16:creationId xmlns:a16="http://schemas.microsoft.com/office/drawing/2014/main" id="{1E86976C-0C67-D4D1-2613-A66A54BDF2A2}"/>
              </a:ext>
            </a:extLst>
          </p:cNvPr>
          <p:cNvSpPr/>
          <p:nvPr/>
        </p:nvSpPr>
        <p:spPr>
          <a:xfrm>
            <a:off x="9082008" y="3955328"/>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66" name="正方形/長方形 65">
            <a:extLst>
              <a:ext uri="{FF2B5EF4-FFF2-40B4-BE49-F238E27FC236}">
                <a16:creationId xmlns:a16="http://schemas.microsoft.com/office/drawing/2014/main" id="{01EE2B79-2374-1DC6-B162-07CB7F335798}"/>
              </a:ext>
            </a:extLst>
          </p:cNvPr>
          <p:cNvSpPr/>
          <p:nvPr/>
        </p:nvSpPr>
        <p:spPr>
          <a:xfrm>
            <a:off x="9516145" y="3955782"/>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67" name="正方形/長方形 66">
            <a:extLst>
              <a:ext uri="{FF2B5EF4-FFF2-40B4-BE49-F238E27FC236}">
                <a16:creationId xmlns:a16="http://schemas.microsoft.com/office/drawing/2014/main" id="{99532FFA-577D-7C6D-8676-3C54A43222DD}"/>
              </a:ext>
            </a:extLst>
          </p:cNvPr>
          <p:cNvSpPr/>
          <p:nvPr/>
        </p:nvSpPr>
        <p:spPr>
          <a:xfrm>
            <a:off x="10096913" y="3955328"/>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68" name="正方形/長方形 67">
            <a:extLst>
              <a:ext uri="{FF2B5EF4-FFF2-40B4-BE49-F238E27FC236}">
                <a16:creationId xmlns:a16="http://schemas.microsoft.com/office/drawing/2014/main" id="{396FF510-EBC1-C83E-77A3-46BA83E81609}"/>
              </a:ext>
            </a:extLst>
          </p:cNvPr>
          <p:cNvSpPr/>
          <p:nvPr/>
        </p:nvSpPr>
        <p:spPr>
          <a:xfrm>
            <a:off x="10880835" y="3955328"/>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69" name="正方形/長方形 68">
            <a:extLst>
              <a:ext uri="{FF2B5EF4-FFF2-40B4-BE49-F238E27FC236}">
                <a16:creationId xmlns:a16="http://schemas.microsoft.com/office/drawing/2014/main" id="{C6EF9067-23C7-A21C-4AE5-C2E6218B6AE9}"/>
              </a:ext>
            </a:extLst>
          </p:cNvPr>
          <p:cNvSpPr/>
          <p:nvPr/>
        </p:nvSpPr>
        <p:spPr>
          <a:xfrm>
            <a:off x="6543824" y="4254575"/>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70" name="正方形/長方形 69">
            <a:extLst>
              <a:ext uri="{FF2B5EF4-FFF2-40B4-BE49-F238E27FC236}">
                <a16:creationId xmlns:a16="http://schemas.microsoft.com/office/drawing/2014/main" id="{69435343-9518-9F32-756C-B35C6DC034F0}"/>
              </a:ext>
            </a:extLst>
          </p:cNvPr>
          <p:cNvSpPr/>
          <p:nvPr/>
        </p:nvSpPr>
        <p:spPr>
          <a:xfrm>
            <a:off x="7734381" y="4254575"/>
            <a:ext cx="24556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71" name="正方形/長方形 70">
            <a:extLst>
              <a:ext uri="{FF2B5EF4-FFF2-40B4-BE49-F238E27FC236}">
                <a16:creationId xmlns:a16="http://schemas.microsoft.com/office/drawing/2014/main" id="{AB5AEB08-27D3-41C7-A016-D4B20D8890A8}"/>
              </a:ext>
            </a:extLst>
          </p:cNvPr>
          <p:cNvSpPr/>
          <p:nvPr/>
        </p:nvSpPr>
        <p:spPr>
          <a:xfrm>
            <a:off x="7942444" y="4254574"/>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74" name="正方形/長方形 73">
            <a:extLst>
              <a:ext uri="{FF2B5EF4-FFF2-40B4-BE49-F238E27FC236}">
                <a16:creationId xmlns:a16="http://schemas.microsoft.com/office/drawing/2014/main" id="{B7E3C0E6-56B8-AEB0-ABA5-D8E11C52DA87}"/>
              </a:ext>
            </a:extLst>
          </p:cNvPr>
          <p:cNvSpPr/>
          <p:nvPr/>
        </p:nvSpPr>
        <p:spPr>
          <a:xfrm>
            <a:off x="9793509" y="4258083"/>
            <a:ext cx="24556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75" name="正方形/長方形 74">
            <a:extLst>
              <a:ext uri="{FF2B5EF4-FFF2-40B4-BE49-F238E27FC236}">
                <a16:creationId xmlns:a16="http://schemas.microsoft.com/office/drawing/2014/main" id="{A8B5A47D-E329-6906-DBAE-A06787CFFB1B}"/>
              </a:ext>
            </a:extLst>
          </p:cNvPr>
          <p:cNvSpPr/>
          <p:nvPr/>
        </p:nvSpPr>
        <p:spPr>
          <a:xfrm>
            <a:off x="9004828" y="4254574"/>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76" name="正方形/長方形 75">
            <a:extLst>
              <a:ext uri="{FF2B5EF4-FFF2-40B4-BE49-F238E27FC236}">
                <a16:creationId xmlns:a16="http://schemas.microsoft.com/office/drawing/2014/main" id="{E91A3252-13F9-F4CA-8D19-E4E73DBC669E}"/>
              </a:ext>
            </a:extLst>
          </p:cNvPr>
          <p:cNvSpPr/>
          <p:nvPr/>
        </p:nvSpPr>
        <p:spPr>
          <a:xfrm>
            <a:off x="10560724" y="4254574"/>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77" name="正方形/長方形 76">
            <a:extLst>
              <a:ext uri="{FF2B5EF4-FFF2-40B4-BE49-F238E27FC236}">
                <a16:creationId xmlns:a16="http://schemas.microsoft.com/office/drawing/2014/main" id="{EADB11F9-96BF-FFE2-1B1D-258AD93DF0DD}"/>
              </a:ext>
            </a:extLst>
          </p:cNvPr>
          <p:cNvSpPr/>
          <p:nvPr/>
        </p:nvSpPr>
        <p:spPr>
          <a:xfrm>
            <a:off x="6662086" y="4564485"/>
            <a:ext cx="245566" cy="9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78" name="正方形/長方形 77">
            <a:extLst>
              <a:ext uri="{FF2B5EF4-FFF2-40B4-BE49-F238E27FC236}">
                <a16:creationId xmlns:a16="http://schemas.microsoft.com/office/drawing/2014/main" id="{29F0AFFD-3034-72C1-BB27-511C9DDCF706}"/>
              </a:ext>
            </a:extLst>
          </p:cNvPr>
          <p:cNvSpPr/>
          <p:nvPr/>
        </p:nvSpPr>
        <p:spPr>
          <a:xfrm>
            <a:off x="6566640" y="4613716"/>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13</a:t>
            </a:r>
            <a:endParaRPr kumimoji="1" lang="ja-JP" altLang="en-US" sz="1000" b="1" dirty="0" err="1">
              <a:solidFill>
                <a:srgbClr val="464646"/>
              </a:solidFill>
            </a:endParaRPr>
          </a:p>
        </p:txBody>
      </p:sp>
      <p:sp>
        <p:nvSpPr>
          <p:cNvPr id="80" name="正方形/長方形 79">
            <a:extLst>
              <a:ext uri="{FF2B5EF4-FFF2-40B4-BE49-F238E27FC236}">
                <a16:creationId xmlns:a16="http://schemas.microsoft.com/office/drawing/2014/main" id="{FD94A410-8F12-CD5A-0E82-92C78D63BC33}"/>
              </a:ext>
            </a:extLst>
          </p:cNvPr>
          <p:cNvSpPr/>
          <p:nvPr/>
        </p:nvSpPr>
        <p:spPr>
          <a:xfrm>
            <a:off x="6370338" y="4832243"/>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14</a:t>
            </a:r>
            <a:endParaRPr kumimoji="1" lang="ja-JP" altLang="en-US" sz="1000" b="1" dirty="0" err="1">
              <a:solidFill>
                <a:srgbClr val="464646"/>
              </a:solidFill>
            </a:endParaRPr>
          </a:p>
        </p:txBody>
      </p:sp>
      <p:sp>
        <p:nvSpPr>
          <p:cNvPr id="81" name="正方形/長方形 80">
            <a:extLst>
              <a:ext uri="{FF2B5EF4-FFF2-40B4-BE49-F238E27FC236}">
                <a16:creationId xmlns:a16="http://schemas.microsoft.com/office/drawing/2014/main" id="{980A3730-16DE-BAE7-BF0A-5C812CDC98B2}"/>
              </a:ext>
            </a:extLst>
          </p:cNvPr>
          <p:cNvSpPr/>
          <p:nvPr/>
        </p:nvSpPr>
        <p:spPr>
          <a:xfrm>
            <a:off x="6806971" y="4832243"/>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pic>
        <p:nvPicPr>
          <p:cNvPr id="6" name="図 5">
            <a:extLst>
              <a:ext uri="{FF2B5EF4-FFF2-40B4-BE49-F238E27FC236}">
                <a16:creationId xmlns:a16="http://schemas.microsoft.com/office/drawing/2014/main" id="{E9812613-34F4-AF87-074C-2F092F155A0D}"/>
              </a:ext>
            </a:extLst>
          </p:cNvPr>
          <p:cNvPicPr>
            <a:picLocks noChangeAspect="1"/>
          </p:cNvPicPr>
          <p:nvPr/>
        </p:nvPicPr>
        <p:blipFill>
          <a:blip r:embed="rId4"/>
          <a:stretch>
            <a:fillRect/>
          </a:stretch>
        </p:blipFill>
        <p:spPr>
          <a:xfrm>
            <a:off x="6304694" y="1861844"/>
            <a:ext cx="4919887" cy="249983"/>
          </a:xfrm>
          <a:prstGeom prst="rect">
            <a:avLst/>
          </a:prstGeom>
          <a:ln w="12700">
            <a:solidFill>
              <a:srgbClr val="D2D2D2"/>
            </a:solidFill>
          </a:ln>
        </p:spPr>
      </p:pic>
      <p:sp>
        <p:nvSpPr>
          <p:cNvPr id="4" name="正方形/長方形 3">
            <a:extLst>
              <a:ext uri="{FF2B5EF4-FFF2-40B4-BE49-F238E27FC236}">
                <a16:creationId xmlns:a16="http://schemas.microsoft.com/office/drawing/2014/main" id="{38DEDC9A-AB47-3A1A-2FB4-82A54D6C5FF9}"/>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354156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2F01A-1926-512A-200F-D743C910EC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B96D858-459C-25BF-FCCC-077AFCAAF6DA}"/>
              </a:ext>
            </a:extLst>
          </p:cNvPr>
          <p:cNvSpPr>
            <a:spLocks noGrp="1"/>
          </p:cNvSpPr>
          <p:nvPr>
            <p:ph type="title"/>
          </p:nvPr>
        </p:nvSpPr>
        <p:spPr/>
        <p:txBody>
          <a:bodyPr/>
          <a:lstStyle/>
          <a:p>
            <a:r>
              <a:rPr lang="en-US" altLang="ja-JP" dirty="0"/>
              <a:t>4-3. </a:t>
            </a:r>
            <a:r>
              <a:rPr lang="ja-JP" altLang="en-US" dirty="0"/>
              <a:t>出張精算</a:t>
            </a:r>
            <a:endParaRPr kumimoji="1" lang="ja-JP" altLang="en-US" dirty="0"/>
          </a:p>
        </p:txBody>
      </p:sp>
      <p:sp>
        <p:nvSpPr>
          <p:cNvPr id="16" name="スライド番号プレースホルダー 15">
            <a:extLst>
              <a:ext uri="{FF2B5EF4-FFF2-40B4-BE49-F238E27FC236}">
                <a16:creationId xmlns:a16="http://schemas.microsoft.com/office/drawing/2014/main" id="{BDF18AD6-C07C-B941-5D32-FAF518461D3C}"/>
              </a:ext>
            </a:extLst>
          </p:cNvPr>
          <p:cNvSpPr>
            <a:spLocks noGrp="1"/>
          </p:cNvSpPr>
          <p:nvPr>
            <p:ph type="sldNum" sz="quarter" idx="12"/>
          </p:nvPr>
        </p:nvSpPr>
        <p:spPr/>
        <p:txBody>
          <a:bodyPr/>
          <a:lstStyle/>
          <a:p>
            <a:fld id="{D8A28372-6A5A-4399-8FC5-CCF396CD4981}" type="slidenum">
              <a:rPr lang="en-GB" smtClean="0"/>
              <a:t>24</a:t>
            </a:fld>
            <a:endParaRPr lang="en-GB"/>
          </a:p>
        </p:txBody>
      </p:sp>
      <p:graphicFrame>
        <p:nvGraphicFramePr>
          <p:cNvPr id="4" name="表 3">
            <a:extLst>
              <a:ext uri="{FF2B5EF4-FFF2-40B4-BE49-F238E27FC236}">
                <a16:creationId xmlns:a16="http://schemas.microsoft.com/office/drawing/2014/main" id="{E667B2E2-6265-D7F3-90B1-A6F849F06B92}"/>
              </a:ext>
            </a:extLst>
          </p:cNvPr>
          <p:cNvGraphicFramePr>
            <a:graphicFrameLocks noGrp="1"/>
          </p:cNvGraphicFramePr>
          <p:nvPr>
            <p:extLst>
              <p:ext uri="{D42A27DB-BD31-4B8C-83A1-F6EECF244321}">
                <p14:modId xmlns:p14="http://schemas.microsoft.com/office/powerpoint/2010/main" val="2539606822"/>
              </p:ext>
            </p:extLst>
          </p:nvPr>
        </p:nvGraphicFramePr>
        <p:xfrm>
          <a:off x="472898" y="3203009"/>
          <a:ext cx="5443715" cy="2795432"/>
        </p:xfrm>
        <a:graphic>
          <a:graphicData uri="http://schemas.openxmlformats.org/drawingml/2006/table">
            <a:tbl>
              <a:tblPr firstRow="1" firstCol="1" bandRow="1">
                <a:tableStyleId>{2D5ABB26-0587-4C30-8999-92F81FD0307C}</a:tableStyleId>
              </a:tblPr>
              <a:tblGrid>
                <a:gridCol w="495487">
                  <a:extLst>
                    <a:ext uri="{9D8B030D-6E8A-4147-A177-3AD203B41FA5}">
                      <a16:colId xmlns:a16="http://schemas.microsoft.com/office/drawing/2014/main" val="20000"/>
                    </a:ext>
                  </a:extLst>
                </a:gridCol>
                <a:gridCol w="1102462">
                  <a:extLst>
                    <a:ext uri="{9D8B030D-6E8A-4147-A177-3AD203B41FA5}">
                      <a16:colId xmlns:a16="http://schemas.microsoft.com/office/drawing/2014/main" val="20001"/>
                    </a:ext>
                  </a:extLst>
                </a:gridCol>
                <a:gridCol w="3845766">
                  <a:extLst>
                    <a:ext uri="{9D8B030D-6E8A-4147-A177-3AD203B41FA5}">
                      <a16:colId xmlns:a16="http://schemas.microsoft.com/office/drawing/2014/main" val="20002"/>
                    </a:ext>
                  </a:extLst>
                </a:gridCol>
              </a:tblGrid>
              <a:tr h="32594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小計</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mn-lt"/>
                        </a:rPr>
                        <a:t>自動で表示されます。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643567"/>
                  </a:ext>
                </a:extLst>
              </a:tr>
              <a:tr h="32594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交通機関</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kern="100" dirty="0">
                          <a:effectLst/>
                          <a:latin typeface="+mn-lt"/>
                        </a:rPr>
                        <a:t>  </a:t>
                      </a:r>
                      <a:r>
                        <a:rPr lang="ja-JP" sz="900" kern="100" dirty="0">
                          <a:effectLst/>
                          <a:latin typeface="+mn-lt"/>
                        </a:rPr>
                        <a:t>プルダウンから交通機関</a:t>
                      </a:r>
                      <a:r>
                        <a:rPr lang="ja-JP" altLang="en-US" sz="900" kern="100" dirty="0">
                          <a:effectLst/>
                          <a:latin typeface="+mn-lt"/>
                        </a:rPr>
                        <a:t>（</a:t>
                      </a:r>
                      <a:r>
                        <a:rPr lang="ja-JP" sz="900" kern="100" dirty="0">
                          <a:effectLst/>
                          <a:latin typeface="+mn-lt"/>
                        </a:rPr>
                        <a:t>または費目</a:t>
                      </a:r>
                      <a:r>
                        <a:rPr lang="ja-JP" altLang="en-US" sz="900" kern="100" dirty="0">
                          <a:effectLst/>
                          <a:latin typeface="+mn-lt"/>
                        </a:rPr>
                        <a:t>）</a:t>
                      </a:r>
                      <a:r>
                        <a:rPr lang="ja-JP" sz="900" kern="100" dirty="0">
                          <a:effectLst/>
                          <a:latin typeface="+mn-lt"/>
                        </a:rPr>
                        <a:t>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証票</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en-US" altLang="ja-JP" sz="900" kern="100" dirty="0">
                          <a:effectLst/>
                          <a:latin typeface="+mn-lt"/>
                        </a:rPr>
                        <a:t>  </a:t>
                      </a:r>
                      <a:r>
                        <a:rPr lang="ja-JP" sz="900" kern="100" dirty="0">
                          <a:effectLst/>
                          <a:latin typeface="+mn-lt"/>
                        </a:rPr>
                        <a:t>領収書</a:t>
                      </a:r>
                      <a:r>
                        <a:rPr lang="ja-JP" altLang="en-US" sz="900" kern="100" dirty="0">
                          <a:effectLst/>
                          <a:latin typeface="+mn-lt"/>
                        </a:rPr>
                        <a:t>など</a:t>
                      </a:r>
                      <a:r>
                        <a:rPr lang="ja-JP" sz="900" kern="100" dirty="0">
                          <a:effectLst/>
                          <a:latin typeface="+mn-lt"/>
                        </a:rPr>
                        <a:t>がある場合にチェックをつけます。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日当</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en-US" altLang="ja-JP" sz="900" kern="100" dirty="0">
                          <a:effectLst/>
                          <a:latin typeface="+mn-lt"/>
                        </a:rPr>
                        <a:t>  </a:t>
                      </a:r>
                      <a:r>
                        <a:rPr lang="ja-JP" sz="900" kern="100" dirty="0">
                          <a:effectLst/>
                          <a:latin typeface="+mn-lt"/>
                        </a:rPr>
                        <a:t>日当を選択します。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宿泊</a:t>
                      </a:r>
                      <a:r>
                        <a:rPr lang="ja-JP" altLang="en-US" sz="900" b="1" kern="100" dirty="0">
                          <a:effectLst/>
                          <a:latin typeface="+mn-lt"/>
                        </a:rPr>
                        <a:t>規定</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en-US" altLang="ja-JP" sz="900" kern="100" dirty="0">
                          <a:effectLst/>
                          <a:latin typeface="+mn-lt"/>
                        </a:rPr>
                        <a:t>  </a:t>
                      </a:r>
                      <a:r>
                        <a:rPr lang="ja-JP" sz="900" kern="100" dirty="0">
                          <a:effectLst/>
                          <a:latin typeface="+mn-lt"/>
                        </a:rPr>
                        <a:t>宿泊手当を選択し、金額入力します。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備考</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en-US" altLang="ja-JP" sz="900" kern="100" dirty="0">
                          <a:effectLst/>
                          <a:latin typeface="+mn-lt"/>
                        </a:rPr>
                        <a:t>  </a:t>
                      </a:r>
                      <a:r>
                        <a:rPr lang="ja-JP" sz="900" kern="100" dirty="0">
                          <a:effectLst/>
                          <a:latin typeface="+mn-lt"/>
                        </a:rPr>
                        <a:t>備考情報を入力します。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36980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支払方法</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en-US" altLang="ja-JP" sz="900" kern="100" dirty="0">
                          <a:effectLst/>
                          <a:latin typeface="+mn-lt"/>
                        </a:rPr>
                        <a:t>  </a:t>
                      </a:r>
                      <a:r>
                        <a:rPr lang="ja-JP" sz="900" kern="100" dirty="0">
                          <a:effectLst/>
                          <a:latin typeface="+mn-lt"/>
                        </a:rPr>
                        <a:t>社員立替でない場合は変更してください。</a:t>
                      </a:r>
                      <a:br>
                        <a:rPr lang="en-US" altLang="ja-JP" sz="900" kern="100" dirty="0">
                          <a:effectLst/>
                          <a:latin typeface="+mn-lt"/>
                        </a:rPr>
                      </a:br>
                      <a:r>
                        <a:rPr lang="en-US" altLang="ja-JP" sz="900" kern="100" dirty="0">
                          <a:effectLst/>
                          <a:latin typeface="+mn-lt"/>
                        </a:rPr>
                        <a:t>  </a:t>
                      </a:r>
                      <a:r>
                        <a:rPr lang="ja-JP" sz="900" kern="100" dirty="0">
                          <a:effectLst/>
                          <a:latin typeface="+mn-lt"/>
                        </a:rPr>
                        <a:t>（法人カード利用時など）</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r h="26049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mn-lt"/>
                        </a:rPr>
                        <a:t>領収書</a:t>
                      </a:r>
                      <a:r>
                        <a:rPr lang="en-US" altLang="ja-JP" sz="900" b="1" kern="100" dirty="0">
                          <a:effectLst/>
                          <a:latin typeface="+mn-lt"/>
                        </a:rPr>
                        <a:t>/</a:t>
                      </a:r>
                      <a:r>
                        <a:rPr lang="ja-JP" sz="900" b="1" kern="100" dirty="0">
                          <a:effectLst/>
                          <a:latin typeface="+mn-lt"/>
                        </a:rPr>
                        <a:t>請求書</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en-US" altLang="ja-JP" sz="900" kern="100" dirty="0">
                          <a:effectLst/>
                          <a:latin typeface="+mn-lt"/>
                        </a:rPr>
                        <a:t>  </a:t>
                      </a:r>
                      <a:r>
                        <a:rPr lang="ja-JP" sz="900" kern="100" dirty="0">
                          <a:effectLst/>
                          <a:latin typeface="+mn-lt"/>
                        </a:rPr>
                        <a:t>領収書</a:t>
                      </a:r>
                      <a:r>
                        <a:rPr lang="ja-JP" altLang="en-US" sz="900" kern="100" dirty="0">
                          <a:effectLst/>
                          <a:latin typeface="+mn-lt"/>
                        </a:rPr>
                        <a:t>など</a:t>
                      </a:r>
                      <a:r>
                        <a:rPr lang="ja-JP" sz="900" kern="100" dirty="0">
                          <a:effectLst/>
                          <a:latin typeface="+mn-lt"/>
                        </a:rPr>
                        <a:t>を添付します。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9471594"/>
                  </a:ext>
                </a:extLst>
              </a:tr>
              <a:tr h="244958">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dirty="0">
                          <a:solidFill>
                            <a:schemeClr val="tx1"/>
                          </a:solidFill>
                          <a:effectLst/>
                          <a:latin typeface="+mn-lt"/>
                        </a:rPr>
                        <a:t>乗換案内</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en-US" altLang="ja-JP" sz="900" kern="100" dirty="0">
                          <a:solidFill>
                            <a:schemeClr val="tx1"/>
                          </a:solidFill>
                          <a:effectLst/>
                          <a:latin typeface="+mn-lt"/>
                        </a:rPr>
                        <a:t>  </a:t>
                      </a:r>
                      <a:r>
                        <a:rPr lang="ja-JP" sz="900" kern="100" dirty="0">
                          <a:solidFill>
                            <a:schemeClr val="tx1"/>
                          </a:solidFill>
                          <a:effectLst/>
                          <a:latin typeface="+mn-lt"/>
                        </a:rPr>
                        <a:t>乗換案内を利用します。</a:t>
                      </a:r>
                      <a:endParaRPr lang="ja-JP" sz="90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2510428"/>
                  </a:ext>
                </a:extLst>
              </a:tr>
              <a:tr h="18777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dirty="0">
                          <a:solidFill>
                            <a:schemeClr val="tx1"/>
                          </a:solidFill>
                          <a:effectLst/>
                          <a:latin typeface="+mn-lt"/>
                        </a:rPr>
                        <a:t>目的地</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en-US" altLang="ja-JP" sz="900" kern="100" dirty="0">
                          <a:solidFill>
                            <a:schemeClr val="tx1"/>
                          </a:solidFill>
                          <a:effectLst/>
                          <a:latin typeface="+mn-lt"/>
                        </a:rPr>
                        <a:t>  </a:t>
                      </a:r>
                      <a:r>
                        <a:rPr lang="ja-JP" sz="900" kern="100" dirty="0">
                          <a:solidFill>
                            <a:schemeClr val="tx1"/>
                          </a:solidFill>
                          <a:effectLst/>
                          <a:latin typeface="+mn-lt"/>
                        </a:rPr>
                        <a:t>過去の入力履歴や、</a:t>
                      </a:r>
                      <a:r>
                        <a:rPr lang="ja-JP" altLang="en-US" sz="900" kern="100" dirty="0">
                          <a:solidFill>
                            <a:schemeClr val="tx1"/>
                          </a:solidFill>
                          <a:effectLst/>
                          <a:latin typeface="+mn-lt"/>
                        </a:rPr>
                        <a:t>あらかじめ</a:t>
                      </a:r>
                      <a:r>
                        <a:rPr lang="ja-JP" sz="900" kern="100" dirty="0">
                          <a:solidFill>
                            <a:schemeClr val="tx1"/>
                          </a:solidFill>
                          <a:effectLst/>
                          <a:latin typeface="+mn-lt"/>
                        </a:rPr>
                        <a:t>登録された目的地を呼び出せます。</a:t>
                      </a:r>
                      <a:endParaRPr lang="ja-JP" sz="900"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54524943"/>
                  </a:ext>
                </a:extLst>
              </a:tr>
            </a:tbl>
          </a:graphicData>
        </a:graphic>
      </p:graphicFrame>
      <p:sp>
        <p:nvSpPr>
          <p:cNvPr id="5" name="コンテンツ プレースホルダー 2">
            <a:extLst>
              <a:ext uri="{FF2B5EF4-FFF2-40B4-BE49-F238E27FC236}">
                <a16:creationId xmlns:a16="http://schemas.microsoft.com/office/drawing/2014/main" id="{2605C19F-2199-C1C7-1EF3-EEF2D613C384}"/>
              </a:ext>
            </a:extLst>
          </p:cNvPr>
          <p:cNvSpPr txBox="1">
            <a:spLocks/>
          </p:cNvSpPr>
          <p:nvPr/>
        </p:nvSpPr>
        <p:spPr>
          <a:xfrm>
            <a:off x="482423" y="138724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29" name="図 28">
            <a:extLst>
              <a:ext uri="{FF2B5EF4-FFF2-40B4-BE49-F238E27FC236}">
                <a16:creationId xmlns:a16="http://schemas.microsoft.com/office/drawing/2014/main" id="{3D06B0AC-2381-2DB7-ABFA-9C2EBBF89C60}"/>
              </a:ext>
            </a:extLst>
          </p:cNvPr>
          <p:cNvPicPr>
            <a:picLocks noChangeAspect="1"/>
          </p:cNvPicPr>
          <p:nvPr/>
        </p:nvPicPr>
        <p:blipFill>
          <a:blip r:embed="rId2"/>
          <a:stretch>
            <a:fillRect/>
          </a:stretch>
        </p:blipFill>
        <p:spPr>
          <a:xfrm>
            <a:off x="532693" y="1723857"/>
            <a:ext cx="4697675" cy="1369971"/>
          </a:xfrm>
          <a:prstGeom prst="rect">
            <a:avLst/>
          </a:prstGeom>
          <a:ln w="12700">
            <a:solidFill>
              <a:srgbClr val="D2D2D2"/>
            </a:solidFill>
          </a:ln>
        </p:spPr>
      </p:pic>
      <p:sp>
        <p:nvSpPr>
          <p:cNvPr id="30" name="正方形/長方形 29">
            <a:extLst>
              <a:ext uri="{FF2B5EF4-FFF2-40B4-BE49-F238E27FC236}">
                <a16:creationId xmlns:a16="http://schemas.microsoft.com/office/drawing/2014/main" id="{B3962F37-BD73-9313-D722-C3AC6A81B8BE}"/>
              </a:ext>
            </a:extLst>
          </p:cNvPr>
          <p:cNvSpPr/>
          <p:nvPr/>
        </p:nvSpPr>
        <p:spPr>
          <a:xfrm>
            <a:off x="781427" y="1899622"/>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31" name="正方形/長方形 30">
            <a:extLst>
              <a:ext uri="{FF2B5EF4-FFF2-40B4-BE49-F238E27FC236}">
                <a16:creationId xmlns:a16="http://schemas.microsoft.com/office/drawing/2014/main" id="{BAE82947-A645-B137-18DA-7AEA6FD14264}"/>
              </a:ext>
            </a:extLst>
          </p:cNvPr>
          <p:cNvSpPr/>
          <p:nvPr/>
        </p:nvSpPr>
        <p:spPr>
          <a:xfrm>
            <a:off x="1495917" y="1889209"/>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32" name="正方形/長方形 31">
            <a:extLst>
              <a:ext uri="{FF2B5EF4-FFF2-40B4-BE49-F238E27FC236}">
                <a16:creationId xmlns:a16="http://schemas.microsoft.com/office/drawing/2014/main" id="{5E02E20D-AB23-EE61-F439-E382BA5120CB}"/>
              </a:ext>
            </a:extLst>
          </p:cNvPr>
          <p:cNvSpPr/>
          <p:nvPr/>
        </p:nvSpPr>
        <p:spPr>
          <a:xfrm>
            <a:off x="2169446" y="1889209"/>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33" name="正方形/長方形 32">
            <a:extLst>
              <a:ext uri="{FF2B5EF4-FFF2-40B4-BE49-F238E27FC236}">
                <a16:creationId xmlns:a16="http://schemas.microsoft.com/office/drawing/2014/main" id="{44A8E334-5BD6-8BC1-305E-A0766A413B50}"/>
              </a:ext>
            </a:extLst>
          </p:cNvPr>
          <p:cNvSpPr/>
          <p:nvPr/>
        </p:nvSpPr>
        <p:spPr>
          <a:xfrm>
            <a:off x="2946860" y="1889209"/>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34" name="正方形/長方形 33">
            <a:extLst>
              <a:ext uri="{FF2B5EF4-FFF2-40B4-BE49-F238E27FC236}">
                <a16:creationId xmlns:a16="http://schemas.microsoft.com/office/drawing/2014/main" id="{5F44A027-AAC0-B33D-7979-0F3D37B81258}"/>
              </a:ext>
            </a:extLst>
          </p:cNvPr>
          <p:cNvSpPr/>
          <p:nvPr/>
        </p:nvSpPr>
        <p:spPr>
          <a:xfrm>
            <a:off x="3310008" y="1889209"/>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35" name="正方形/長方形 34">
            <a:extLst>
              <a:ext uri="{FF2B5EF4-FFF2-40B4-BE49-F238E27FC236}">
                <a16:creationId xmlns:a16="http://schemas.microsoft.com/office/drawing/2014/main" id="{5F265543-F742-8AF4-57B1-CF1104B3E6AC}"/>
              </a:ext>
            </a:extLst>
          </p:cNvPr>
          <p:cNvSpPr/>
          <p:nvPr/>
        </p:nvSpPr>
        <p:spPr>
          <a:xfrm>
            <a:off x="3744145" y="1889663"/>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36" name="正方形/長方形 35">
            <a:extLst>
              <a:ext uri="{FF2B5EF4-FFF2-40B4-BE49-F238E27FC236}">
                <a16:creationId xmlns:a16="http://schemas.microsoft.com/office/drawing/2014/main" id="{7687F751-D684-633B-02BB-5197A99F2845}"/>
              </a:ext>
            </a:extLst>
          </p:cNvPr>
          <p:cNvSpPr/>
          <p:nvPr/>
        </p:nvSpPr>
        <p:spPr>
          <a:xfrm>
            <a:off x="4324913" y="1889209"/>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37" name="正方形/長方形 36">
            <a:extLst>
              <a:ext uri="{FF2B5EF4-FFF2-40B4-BE49-F238E27FC236}">
                <a16:creationId xmlns:a16="http://schemas.microsoft.com/office/drawing/2014/main" id="{D9FC1958-FA44-FE5F-889E-04DC0F229408}"/>
              </a:ext>
            </a:extLst>
          </p:cNvPr>
          <p:cNvSpPr/>
          <p:nvPr/>
        </p:nvSpPr>
        <p:spPr>
          <a:xfrm>
            <a:off x="5108835" y="1889209"/>
            <a:ext cx="11108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38" name="正方形/長方形 37">
            <a:extLst>
              <a:ext uri="{FF2B5EF4-FFF2-40B4-BE49-F238E27FC236}">
                <a16:creationId xmlns:a16="http://schemas.microsoft.com/office/drawing/2014/main" id="{CDABDB8C-320F-958E-C26B-DFF3C1BBA961}"/>
              </a:ext>
            </a:extLst>
          </p:cNvPr>
          <p:cNvSpPr/>
          <p:nvPr/>
        </p:nvSpPr>
        <p:spPr>
          <a:xfrm>
            <a:off x="771824" y="2188456"/>
            <a:ext cx="13441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39" name="正方形/長方形 38">
            <a:extLst>
              <a:ext uri="{FF2B5EF4-FFF2-40B4-BE49-F238E27FC236}">
                <a16:creationId xmlns:a16="http://schemas.microsoft.com/office/drawing/2014/main" id="{08738AD6-93C5-8013-FB75-B35F3F48D41B}"/>
              </a:ext>
            </a:extLst>
          </p:cNvPr>
          <p:cNvSpPr/>
          <p:nvPr/>
        </p:nvSpPr>
        <p:spPr>
          <a:xfrm>
            <a:off x="1962381" y="2188456"/>
            <a:ext cx="24556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40" name="正方形/長方形 39">
            <a:extLst>
              <a:ext uri="{FF2B5EF4-FFF2-40B4-BE49-F238E27FC236}">
                <a16:creationId xmlns:a16="http://schemas.microsoft.com/office/drawing/2014/main" id="{7054D23E-A687-1D93-0556-3AD051F33B56}"/>
              </a:ext>
            </a:extLst>
          </p:cNvPr>
          <p:cNvSpPr/>
          <p:nvPr/>
        </p:nvSpPr>
        <p:spPr>
          <a:xfrm>
            <a:off x="2170444" y="2188455"/>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41" name="正方形/長方形 40">
            <a:extLst>
              <a:ext uri="{FF2B5EF4-FFF2-40B4-BE49-F238E27FC236}">
                <a16:creationId xmlns:a16="http://schemas.microsoft.com/office/drawing/2014/main" id="{0128B052-F417-5545-8C0E-D1ABB5E0CB51}"/>
              </a:ext>
            </a:extLst>
          </p:cNvPr>
          <p:cNvSpPr/>
          <p:nvPr/>
        </p:nvSpPr>
        <p:spPr>
          <a:xfrm>
            <a:off x="4021509" y="2191964"/>
            <a:ext cx="245566"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42" name="正方形/長方形 41">
            <a:extLst>
              <a:ext uri="{FF2B5EF4-FFF2-40B4-BE49-F238E27FC236}">
                <a16:creationId xmlns:a16="http://schemas.microsoft.com/office/drawing/2014/main" id="{DD08433D-E75F-5D4E-DE5A-D26F1C070AE0}"/>
              </a:ext>
            </a:extLst>
          </p:cNvPr>
          <p:cNvSpPr/>
          <p:nvPr/>
        </p:nvSpPr>
        <p:spPr>
          <a:xfrm>
            <a:off x="3232828" y="2188455"/>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43" name="正方形/長方形 42">
            <a:extLst>
              <a:ext uri="{FF2B5EF4-FFF2-40B4-BE49-F238E27FC236}">
                <a16:creationId xmlns:a16="http://schemas.microsoft.com/office/drawing/2014/main" id="{62B548E8-1B23-A509-F072-D0D4DB2AEA9E}"/>
              </a:ext>
            </a:extLst>
          </p:cNvPr>
          <p:cNvSpPr/>
          <p:nvPr/>
        </p:nvSpPr>
        <p:spPr>
          <a:xfrm>
            <a:off x="4788724" y="2188455"/>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44" name="正方形/長方形 43">
            <a:extLst>
              <a:ext uri="{FF2B5EF4-FFF2-40B4-BE49-F238E27FC236}">
                <a16:creationId xmlns:a16="http://schemas.microsoft.com/office/drawing/2014/main" id="{3AD8ECD5-42F1-5172-1FD1-CE7EEABFD430}"/>
              </a:ext>
            </a:extLst>
          </p:cNvPr>
          <p:cNvSpPr/>
          <p:nvPr/>
        </p:nvSpPr>
        <p:spPr>
          <a:xfrm>
            <a:off x="890086" y="2498366"/>
            <a:ext cx="245566" cy="96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endParaRPr kumimoji="1" lang="ja-JP" altLang="en-US" sz="1000" b="1" dirty="0" err="1">
              <a:solidFill>
                <a:srgbClr val="464646"/>
              </a:solidFill>
            </a:endParaRPr>
          </a:p>
        </p:txBody>
      </p:sp>
      <p:sp>
        <p:nvSpPr>
          <p:cNvPr id="45" name="正方形/長方形 44">
            <a:extLst>
              <a:ext uri="{FF2B5EF4-FFF2-40B4-BE49-F238E27FC236}">
                <a16:creationId xmlns:a16="http://schemas.microsoft.com/office/drawing/2014/main" id="{5E4E620D-3FA8-BF85-B2A0-32522D6B9A8A}"/>
              </a:ext>
            </a:extLst>
          </p:cNvPr>
          <p:cNvSpPr/>
          <p:nvPr/>
        </p:nvSpPr>
        <p:spPr>
          <a:xfrm>
            <a:off x="794640" y="2547597"/>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13</a:t>
            </a:r>
            <a:endParaRPr kumimoji="1" lang="ja-JP" altLang="en-US" sz="1000" b="1" dirty="0" err="1">
              <a:solidFill>
                <a:srgbClr val="464646"/>
              </a:solidFill>
            </a:endParaRPr>
          </a:p>
        </p:txBody>
      </p:sp>
      <p:sp>
        <p:nvSpPr>
          <p:cNvPr id="46" name="正方形/長方形 45">
            <a:extLst>
              <a:ext uri="{FF2B5EF4-FFF2-40B4-BE49-F238E27FC236}">
                <a16:creationId xmlns:a16="http://schemas.microsoft.com/office/drawing/2014/main" id="{2B41BAD6-8382-4A00-CB82-BB6F9039B5CA}"/>
              </a:ext>
            </a:extLst>
          </p:cNvPr>
          <p:cNvSpPr/>
          <p:nvPr/>
        </p:nvSpPr>
        <p:spPr>
          <a:xfrm>
            <a:off x="598338" y="2766124"/>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14</a:t>
            </a:r>
            <a:endParaRPr kumimoji="1" lang="ja-JP" altLang="en-US" sz="1000" b="1" dirty="0" err="1">
              <a:solidFill>
                <a:srgbClr val="464646"/>
              </a:solidFill>
            </a:endParaRPr>
          </a:p>
        </p:txBody>
      </p:sp>
      <p:sp>
        <p:nvSpPr>
          <p:cNvPr id="47" name="正方形/長方形 46">
            <a:extLst>
              <a:ext uri="{FF2B5EF4-FFF2-40B4-BE49-F238E27FC236}">
                <a16:creationId xmlns:a16="http://schemas.microsoft.com/office/drawing/2014/main" id="{CE31723C-069A-7D8C-371F-D34FBB6A17CD}"/>
              </a:ext>
            </a:extLst>
          </p:cNvPr>
          <p:cNvSpPr/>
          <p:nvPr/>
        </p:nvSpPr>
        <p:spPr>
          <a:xfrm>
            <a:off x="1034971" y="2766124"/>
            <a:ext cx="392605" cy="1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sp>
        <p:nvSpPr>
          <p:cNvPr id="6" name="正方形/長方形 5">
            <a:extLst>
              <a:ext uri="{FF2B5EF4-FFF2-40B4-BE49-F238E27FC236}">
                <a16:creationId xmlns:a16="http://schemas.microsoft.com/office/drawing/2014/main" id="{FA10555A-D557-A1E9-3360-21AD7EF62D3D}"/>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47176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F7F58-C855-9FDB-0A1B-FBD80AEBE0A3}"/>
            </a:ext>
          </a:extLst>
        </p:cNvPr>
        <p:cNvGrpSpPr/>
        <p:nvPr/>
      </p:nvGrpSpPr>
      <p:grpSpPr>
        <a:xfrm>
          <a:off x="0" y="0"/>
          <a:ext cx="0" cy="0"/>
          <a:chOff x="0" y="0"/>
          <a:chExt cx="0" cy="0"/>
        </a:xfrm>
      </p:grpSpPr>
      <p:pic>
        <p:nvPicPr>
          <p:cNvPr id="49" name="図 48">
            <a:extLst>
              <a:ext uri="{FF2B5EF4-FFF2-40B4-BE49-F238E27FC236}">
                <a16:creationId xmlns:a16="http://schemas.microsoft.com/office/drawing/2014/main" id="{BDD169E3-50D2-9BF3-9FCA-D583839AB05E}"/>
              </a:ext>
            </a:extLst>
          </p:cNvPr>
          <p:cNvPicPr>
            <a:picLocks noChangeAspect="1"/>
          </p:cNvPicPr>
          <p:nvPr/>
        </p:nvPicPr>
        <p:blipFill>
          <a:blip r:embed="rId2"/>
          <a:stretch>
            <a:fillRect/>
          </a:stretch>
        </p:blipFill>
        <p:spPr>
          <a:xfrm>
            <a:off x="6304537" y="2940096"/>
            <a:ext cx="5349080" cy="1586978"/>
          </a:xfrm>
          <a:prstGeom prst="rect">
            <a:avLst/>
          </a:prstGeom>
          <a:ln w="12700">
            <a:solidFill>
              <a:srgbClr val="D2D2D2"/>
            </a:solidFill>
          </a:ln>
        </p:spPr>
      </p:pic>
      <p:pic>
        <p:nvPicPr>
          <p:cNvPr id="46" name="図 45">
            <a:extLst>
              <a:ext uri="{FF2B5EF4-FFF2-40B4-BE49-F238E27FC236}">
                <a16:creationId xmlns:a16="http://schemas.microsoft.com/office/drawing/2014/main" id="{9A9F4A28-8D03-2823-D0C3-93C8AC9A04D3}"/>
              </a:ext>
            </a:extLst>
          </p:cNvPr>
          <p:cNvPicPr>
            <a:picLocks noChangeAspect="1"/>
          </p:cNvPicPr>
          <p:nvPr/>
        </p:nvPicPr>
        <p:blipFill>
          <a:blip r:embed="rId3"/>
          <a:stretch>
            <a:fillRect/>
          </a:stretch>
        </p:blipFill>
        <p:spPr>
          <a:xfrm>
            <a:off x="514354" y="1646893"/>
            <a:ext cx="3897122" cy="1864548"/>
          </a:xfrm>
          <a:prstGeom prst="rect">
            <a:avLst/>
          </a:prstGeom>
          <a:ln w="12700">
            <a:solidFill>
              <a:srgbClr val="D2D2D2"/>
            </a:solidFill>
          </a:ln>
        </p:spPr>
      </p:pic>
      <p:sp>
        <p:nvSpPr>
          <p:cNvPr id="2" name="タイトル 1">
            <a:extLst>
              <a:ext uri="{FF2B5EF4-FFF2-40B4-BE49-F238E27FC236}">
                <a16:creationId xmlns:a16="http://schemas.microsoft.com/office/drawing/2014/main" id="{61062A39-75FE-A596-55DE-1EEF2EAEDE6F}"/>
              </a:ext>
            </a:extLst>
          </p:cNvPr>
          <p:cNvSpPr>
            <a:spLocks noGrp="1"/>
          </p:cNvSpPr>
          <p:nvPr>
            <p:ph type="title"/>
          </p:nvPr>
        </p:nvSpPr>
        <p:spPr/>
        <p:txBody>
          <a:bodyPr/>
          <a:lstStyle/>
          <a:p>
            <a:r>
              <a:rPr lang="en-US" altLang="ja-JP" dirty="0"/>
              <a:t>4-4. </a:t>
            </a:r>
            <a:r>
              <a:rPr lang="ja-JP" altLang="en-US" dirty="0"/>
              <a:t>海外出張申請</a:t>
            </a:r>
            <a:endParaRPr kumimoji="1" lang="ja-JP" altLang="en-US" dirty="0"/>
          </a:p>
        </p:txBody>
      </p:sp>
      <p:sp>
        <p:nvSpPr>
          <p:cNvPr id="16" name="スライド番号プレースホルダー 15">
            <a:extLst>
              <a:ext uri="{FF2B5EF4-FFF2-40B4-BE49-F238E27FC236}">
                <a16:creationId xmlns:a16="http://schemas.microsoft.com/office/drawing/2014/main" id="{6127405D-6007-4D8A-A031-3A518E786CCD}"/>
              </a:ext>
            </a:extLst>
          </p:cNvPr>
          <p:cNvSpPr>
            <a:spLocks noGrp="1"/>
          </p:cNvSpPr>
          <p:nvPr>
            <p:ph type="sldNum" sz="quarter" idx="12"/>
          </p:nvPr>
        </p:nvSpPr>
        <p:spPr/>
        <p:txBody>
          <a:bodyPr/>
          <a:lstStyle/>
          <a:p>
            <a:fld id="{D8A28372-6A5A-4399-8FC5-CCF396CD4981}" type="slidenum">
              <a:rPr lang="en-GB" smtClean="0"/>
              <a:t>25</a:t>
            </a:fld>
            <a:endParaRPr lang="en-GB"/>
          </a:p>
        </p:txBody>
      </p:sp>
      <p:graphicFrame>
        <p:nvGraphicFramePr>
          <p:cNvPr id="4" name="表 3">
            <a:extLst>
              <a:ext uri="{FF2B5EF4-FFF2-40B4-BE49-F238E27FC236}">
                <a16:creationId xmlns:a16="http://schemas.microsoft.com/office/drawing/2014/main" id="{E57E098B-EEF9-ED74-D83E-431352FF7335}"/>
              </a:ext>
            </a:extLst>
          </p:cNvPr>
          <p:cNvGraphicFramePr>
            <a:graphicFrameLocks noGrp="1"/>
          </p:cNvGraphicFramePr>
          <p:nvPr>
            <p:extLst>
              <p:ext uri="{D42A27DB-BD31-4B8C-83A1-F6EECF244321}">
                <p14:modId xmlns:p14="http://schemas.microsoft.com/office/powerpoint/2010/main" val="2555258719"/>
              </p:ext>
            </p:extLst>
          </p:nvPr>
        </p:nvGraphicFramePr>
        <p:xfrm>
          <a:off x="514354" y="3526590"/>
          <a:ext cx="5429413" cy="2715804"/>
        </p:xfrm>
        <a:graphic>
          <a:graphicData uri="http://schemas.openxmlformats.org/drawingml/2006/table">
            <a:tbl>
              <a:tblPr firstRow="1" firstCol="1" bandRow="1">
                <a:tableStyleId>{D27102A9-8310-4765-A935-A1911B00CA55}</a:tableStyleId>
              </a:tblPr>
              <a:tblGrid>
                <a:gridCol w="399464">
                  <a:extLst>
                    <a:ext uri="{9D8B030D-6E8A-4147-A177-3AD203B41FA5}">
                      <a16:colId xmlns:a16="http://schemas.microsoft.com/office/drawing/2014/main" val="20000"/>
                    </a:ext>
                  </a:extLst>
                </a:gridCol>
                <a:gridCol w="1207283">
                  <a:extLst>
                    <a:ext uri="{9D8B030D-6E8A-4147-A177-3AD203B41FA5}">
                      <a16:colId xmlns:a16="http://schemas.microsoft.com/office/drawing/2014/main" val="20001"/>
                    </a:ext>
                  </a:extLst>
                </a:gridCol>
                <a:gridCol w="3822666">
                  <a:extLst>
                    <a:ext uri="{9D8B030D-6E8A-4147-A177-3AD203B41FA5}">
                      <a16:colId xmlns:a16="http://schemas.microsoft.com/office/drawing/2014/main" val="20002"/>
                    </a:ext>
                  </a:extLst>
                </a:gridCol>
              </a:tblGrid>
              <a:tr h="188160">
                <a:tc>
                  <a:txBody>
                    <a:bodyPr/>
                    <a:lstStyle/>
                    <a:p>
                      <a:pPr algn="ctr">
                        <a:lnSpc>
                          <a:spcPct val="120000"/>
                        </a:lnSpc>
                        <a:spcAft>
                          <a:spcPts val="0"/>
                        </a:spcAft>
                      </a:pPr>
                      <a:r>
                        <a:rPr lang="en-US" altLang="ja-JP" sz="900" b="1" kern="100" dirty="0">
                          <a:solidFill>
                            <a:schemeClr val="tx1"/>
                          </a:solidFill>
                          <a:effectLst/>
                          <a:latin typeface="+mn-lt"/>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負担部門</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負担部門を選択します。初期値は所属部門が表示されます。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ctr">
                        <a:lnSpc>
                          <a:spcPct val="120000"/>
                        </a:lnSpc>
                        <a:spcAft>
                          <a:spcPts val="0"/>
                        </a:spcAft>
                      </a:pPr>
                      <a:r>
                        <a:rPr lang="en-US" altLang="ja-JP" sz="900" b="1" kern="100" dirty="0">
                          <a:solidFill>
                            <a:schemeClr val="tx1"/>
                          </a:solidFill>
                          <a:effectLst/>
                          <a:latin typeface="+mn-lt"/>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申請者</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自動表示されます。代理申請する場合は変更してください。</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733">
                <a:tc>
                  <a:txBody>
                    <a:bodyPr/>
                    <a:lstStyle/>
                    <a:p>
                      <a:pPr algn="ctr">
                        <a:lnSpc>
                          <a:spcPct val="120000"/>
                        </a:lnSpc>
                        <a:spcAft>
                          <a:spcPts val="0"/>
                        </a:spcAft>
                      </a:pPr>
                      <a:r>
                        <a:rPr lang="en-US" altLang="ja-JP" sz="900" b="1" kern="100" dirty="0">
                          <a:solidFill>
                            <a:schemeClr val="tx1"/>
                          </a:solidFill>
                          <a:effectLst/>
                          <a:latin typeface="+mn-lt"/>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プロジェクト</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プロジェクトを選択します。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1733">
                <a:tc>
                  <a:txBody>
                    <a:bodyPr/>
                    <a:lstStyle/>
                    <a:p>
                      <a:pPr algn="ctr">
                        <a:lnSpc>
                          <a:spcPct val="120000"/>
                        </a:lnSpc>
                        <a:spcAft>
                          <a:spcPts val="0"/>
                        </a:spcAft>
                      </a:pPr>
                      <a:r>
                        <a:rPr lang="en-US" altLang="ja-JP" sz="900" b="1" kern="100" dirty="0">
                          <a:solidFill>
                            <a:schemeClr val="tx1"/>
                          </a:solidFill>
                          <a:effectLst/>
                          <a:latin typeface="+mn-lt"/>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目的地</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訪問先を記入します。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17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仮払金</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仮払金を希望する場合はチェックをつけます。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82878"/>
                  </a:ext>
                </a:extLst>
              </a:tr>
              <a:tr h="2817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a:effectLst/>
                          <a:latin typeface="+mn-lt"/>
                        </a:rPr>
                        <a:t>備考</a:t>
                      </a:r>
                      <a:endParaRPr lang="ja-JP" sz="900" b="1" kern="10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備考情報を記載します。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004970"/>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出張期間</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出張期間を入力します。日当計算のため時刻も入力してください。</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627219"/>
                  </a:ext>
                </a:extLst>
              </a:tr>
              <a:tr h="2817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出張区分</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どちらか選択します。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207696"/>
                  </a:ext>
                </a:extLst>
              </a:tr>
              <a:tr h="2817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日当</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日当を選択します。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815736"/>
                  </a:ext>
                </a:extLst>
              </a:tr>
              <a:tr h="28173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添付ファイル</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稟議書など関連資料がある場合は添付します。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8654199"/>
                  </a:ext>
                </a:extLst>
              </a:tr>
            </a:tbl>
          </a:graphicData>
        </a:graphic>
      </p:graphicFrame>
      <p:graphicFrame>
        <p:nvGraphicFramePr>
          <p:cNvPr id="6" name="表 5">
            <a:extLst>
              <a:ext uri="{FF2B5EF4-FFF2-40B4-BE49-F238E27FC236}">
                <a16:creationId xmlns:a16="http://schemas.microsoft.com/office/drawing/2014/main" id="{788FD6BB-368E-DEC9-89F5-3F74943F516C}"/>
              </a:ext>
            </a:extLst>
          </p:cNvPr>
          <p:cNvGraphicFramePr>
            <a:graphicFrameLocks noGrp="1"/>
          </p:cNvGraphicFramePr>
          <p:nvPr>
            <p:extLst>
              <p:ext uri="{D42A27DB-BD31-4B8C-83A1-F6EECF244321}">
                <p14:modId xmlns:p14="http://schemas.microsoft.com/office/powerpoint/2010/main" val="1044919684"/>
              </p:ext>
            </p:extLst>
          </p:nvPr>
        </p:nvGraphicFramePr>
        <p:xfrm>
          <a:off x="6304537" y="4884097"/>
          <a:ext cx="5408037" cy="1357746"/>
        </p:xfrm>
        <a:graphic>
          <a:graphicData uri="http://schemas.openxmlformats.org/drawingml/2006/table">
            <a:tbl>
              <a:tblPr firstRow="1" firstCol="1" bandRow="1">
                <a:tableStyleId>{2D5ABB26-0587-4C30-8999-92F81FD0307C}</a:tableStyleId>
              </a:tblPr>
              <a:tblGrid>
                <a:gridCol w="492239">
                  <a:extLst>
                    <a:ext uri="{9D8B030D-6E8A-4147-A177-3AD203B41FA5}">
                      <a16:colId xmlns:a16="http://schemas.microsoft.com/office/drawing/2014/main" val="20000"/>
                    </a:ext>
                  </a:extLst>
                </a:gridCol>
                <a:gridCol w="1239863">
                  <a:extLst>
                    <a:ext uri="{9D8B030D-6E8A-4147-A177-3AD203B41FA5}">
                      <a16:colId xmlns:a16="http://schemas.microsoft.com/office/drawing/2014/main" val="20001"/>
                    </a:ext>
                  </a:extLst>
                </a:gridCol>
                <a:gridCol w="3675935">
                  <a:extLst>
                    <a:ext uri="{9D8B030D-6E8A-4147-A177-3AD203B41FA5}">
                      <a16:colId xmlns:a16="http://schemas.microsoft.com/office/drawing/2014/main" val="20002"/>
                    </a:ext>
                  </a:extLst>
                </a:gridCol>
              </a:tblGrid>
              <a:tr h="154408">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rPr>
                        <a:t>日付</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rPr>
                        <a:t>費用の発生予定日を入力します。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5789">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rPr>
                        <a:t>出発</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rPr>
                        <a:t>出発地を入力します。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5789">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rPr>
                        <a:t>到着</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rPr>
                        <a:t>到着地を入力します。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5789">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effectLst/>
                        </a:rPr>
                        <a:t>換算前額</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kern="100" dirty="0">
                          <a:effectLst/>
                        </a:rPr>
                        <a:t>レート計算する前の金額です。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5789">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effectLst/>
                        </a:rPr>
                        <a:t>単位</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200"/>
                        </a:lnSpc>
                        <a:spcBef>
                          <a:spcPts val="0"/>
                        </a:spcBef>
                        <a:spcAft>
                          <a:spcPts val="300"/>
                        </a:spcAft>
                        <a:buClrTx/>
                        <a:buSzTx/>
                        <a:buFont typeface="Arial" panose="020B0604020202020204" pitchFamily="34" charset="0"/>
                        <a:buNone/>
                        <a:tabLst/>
                        <a:defRPr/>
                      </a:pPr>
                      <a:r>
                        <a:rPr lang="ja-JP" altLang="ja-JP" sz="900" kern="100" dirty="0">
                          <a:effectLst/>
                        </a:rPr>
                        <a:t>通貨を選択します。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145789">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200"/>
                        </a:lnSpc>
                        <a:spcBef>
                          <a:spcPts val="0"/>
                        </a:spcBef>
                        <a:spcAft>
                          <a:spcPts val="300"/>
                        </a:spcAft>
                        <a:buClrTx/>
                        <a:buSzTx/>
                        <a:buFont typeface="Arial" panose="020B0604020202020204" pitchFamily="34" charset="0"/>
                        <a:buNone/>
                        <a:tabLst/>
                        <a:defRPr/>
                      </a:pPr>
                      <a:r>
                        <a:rPr lang="ja-JP" altLang="en-US" sz="900" b="1" kern="100" dirty="0">
                          <a:effectLst/>
                        </a:rPr>
                        <a:t>レート</a:t>
                      </a:r>
                      <a:endParaRPr lang="ja-JP" alt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ja-JP" sz="900" kern="100" dirty="0">
                          <a:effectLst/>
                        </a:rPr>
                        <a:t>換算レートを入力します。</a:t>
                      </a:r>
                      <a:endParaRPr lang="ja-JP" alt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0315267"/>
                  </a:ext>
                </a:extLst>
              </a:tr>
            </a:tbl>
          </a:graphicData>
        </a:graphic>
      </p:graphicFrame>
      <p:sp>
        <p:nvSpPr>
          <p:cNvPr id="7" name="コンテンツ プレースホルダー 2">
            <a:extLst>
              <a:ext uri="{FF2B5EF4-FFF2-40B4-BE49-F238E27FC236}">
                <a16:creationId xmlns:a16="http://schemas.microsoft.com/office/drawing/2014/main" id="{C232085E-BE7A-D708-E8DE-630405A872B4}"/>
              </a:ext>
            </a:extLst>
          </p:cNvPr>
          <p:cNvSpPr txBox="1">
            <a:spLocks/>
          </p:cNvSpPr>
          <p:nvPr/>
        </p:nvSpPr>
        <p:spPr>
          <a:xfrm>
            <a:off x="487476" y="1388610"/>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8" name="コンテンツ プレースホルダー 2">
            <a:extLst>
              <a:ext uri="{FF2B5EF4-FFF2-40B4-BE49-F238E27FC236}">
                <a16:creationId xmlns:a16="http://schemas.microsoft.com/office/drawing/2014/main" id="{11C725FB-9E6F-9DD8-E96F-94DF55862646}"/>
              </a:ext>
            </a:extLst>
          </p:cNvPr>
          <p:cNvSpPr txBox="1">
            <a:spLocks/>
          </p:cNvSpPr>
          <p:nvPr/>
        </p:nvSpPr>
        <p:spPr>
          <a:xfrm>
            <a:off x="6304538" y="2539612"/>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9" name="表 8">
            <a:extLst>
              <a:ext uri="{FF2B5EF4-FFF2-40B4-BE49-F238E27FC236}">
                <a16:creationId xmlns:a16="http://schemas.microsoft.com/office/drawing/2014/main" id="{114439A7-3D44-F989-9BDF-04A86975EDC6}"/>
              </a:ext>
            </a:extLst>
          </p:cNvPr>
          <p:cNvGraphicFramePr>
            <a:graphicFrameLocks noGrp="1"/>
          </p:cNvGraphicFramePr>
          <p:nvPr>
            <p:extLst>
              <p:ext uri="{D42A27DB-BD31-4B8C-83A1-F6EECF244321}">
                <p14:modId xmlns:p14="http://schemas.microsoft.com/office/powerpoint/2010/main" val="1402673950"/>
              </p:ext>
            </p:extLst>
          </p:nvPr>
        </p:nvGraphicFramePr>
        <p:xfrm>
          <a:off x="6304537" y="2120834"/>
          <a:ext cx="5408037" cy="245722"/>
        </p:xfrm>
        <a:graphic>
          <a:graphicData uri="http://schemas.openxmlformats.org/drawingml/2006/table">
            <a:tbl>
              <a:tblPr firstRow="1" firstCol="1" bandRow="1">
                <a:tableStyleId>{2D5ABB26-0587-4C30-8999-92F81FD0307C}</a:tableStyleId>
              </a:tblPr>
              <a:tblGrid>
                <a:gridCol w="505777">
                  <a:extLst>
                    <a:ext uri="{9D8B030D-6E8A-4147-A177-3AD203B41FA5}">
                      <a16:colId xmlns:a16="http://schemas.microsoft.com/office/drawing/2014/main" val="20000"/>
                    </a:ext>
                  </a:extLst>
                </a:gridCol>
                <a:gridCol w="1247898">
                  <a:extLst>
                    <a:ext uri="{9D8B030D-6E8A-4147-A177-3AD203B41FA5}">
                      <a16:colId xmlns:a16="http://schemas.microsoft.com/office/drawing/2014/main" val="20001"/>
                    </a:ext>
                  </a:extLst>
                </a:gridCol>
                <a:gridCol w="3654362">
                  <a:extLst>
                    <a:ext uri="{9D8B030D-6E8A-4147-A177-3AD203B41FA5}">
                      <a16:colId xmlns:a16="http://schemas.microsoft.com/office/drawing/2014/main" val="20002"/>
                    </a:ext>
                  </a:extLst>
                </a:gridCol>
              </a:tblGrid>
              <a:tr h="12374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マイパターン</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よく使用する経路を登録できます。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sp>
        <p:nvSpPr>
          <p:cNvPr id="10" name="コンテンツ プレースホルダー 2">
            <a:extLst>
              <a:ext uri="{FF2B5EF4-FFF2-40B4-BE49-F238E27FC236}">
                <a16:creationId xmlns:a16="http://schemas.microsoft.com/office/drawing/2014/main" id="{6DCC6DC4-DFB9-5171-32D8-8C3232B11707}"/>
              </a:ext>
            </a:extLst>
          </p:cNvPr>
          <p:cNvSpPr txBox="1">
            <a:spLocks/>
          </p:cNvSpPr>
          <p:nvPr/>
        </p:nvSpPr>
        <p:spPr>
          <a:xfrm>
            <a:off x="6334294" y="1399081"/>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12" name="正方形/長方形 11">
            <a:extLst>
              <a:ext uri="{FF2B5EF4-FFF2-40B4-BE49-F238E27FC236}">
                <a16:creationId xmlns:a16="http://schemas.microsoft.com/office/drawing/2014/main" id="{31BB2C05-23EF-F8F7-FD5E-1D8C3B6DED70}"/>
              </a:ext>
            </a:extLst>
          </p:cNvPr>
          <p:cNvSpPr/>
          <p:nvPr/>
        </p:nvSpPr>
        <p:spPr>
          <a:xfrm>
            <a:off x="10994998" y="1640541"/>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14" name="正方形/長方形 13">
            <a:extLst>
              <a:ext uri="{FF2B5EF4-FFF2-40B4-BE49-F238E27FC236}">
                <a16:creationId xmlns:a16="http://schemas.microsoft.com/office/drawing/2014/main" id="{4E184D25-117F-D3A8-A771-CA608C1D28ED}"/>
              </a:ext>
            </a:extLst>
          </p:cNvPr>
          <p:cNvSpPr/>
          <p:nvPr/>
        </p:nvSpPr>
        <p:spPr>
          <a:xfrm>
            <a:off x="925238" y="2351973"/>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15" name="正方形/長方形 14">
            <a:extLst>
              <a:ext uri="{FF2B5EF4-FFF2-40B4-BE49-F238E27FC236}">
                <a16:creationId xmlns:a16="http://schemas.microsoft.com/office/drawing/2014/main" id="{7EAD5F53-864B-DE32-65E6-124404267E3E}"/>
              </a:ext>
            </a:extLst>
          </p:cNvPr>
          <p:cNvSpPr/>
          <p:nvPr/>
        </p:nvSpPr>
        <p:spPr>
          <a:xfrm>
            <a:off x="925238" y="2537852"/>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17" name="正方形/長方形 16">
            <a:extLst>
              <a:ext uri="{FF2B5EF4-FFF2-40B4-BE49-F238E27FC236}">
                <a16:creationId xmlns:a16="http://schemas.microsoft.com/office/drawing/2014/main" id="{A78499C0-CAAB-BB3E-FD85-8B1DBC5D9755}"/>
              </a:ext>
            </a:extLst>
          </p:cNvPr>
          <p:cNvSpPr/>
          <p:nvPr/>
        </p:nvSpPr>
        <p:spPr>
          <a:xfrm>
            <a:off x="925238" y="2707455"/>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18" name="正方形/長方形 17">
            <a:extLst>
              <a:ext uri="{FF2B5EF4-FFF2-40B4-BE49-F238E27FC236}">
                <a16:creationId xmlns:a16="http://schemas.microsoft.com/office/drawing/2014/main" id="{6475A1D8-BF6B-D053-B6BD-A395620420F5}"/>
              </a:ext>
            </a:extLst>
          </p:cNvPr>
          <p:cNvSpPr/>
          <p:nvPr/>
        </p:nvSpPr>
        <p:spPr>
          <a:xfrm>
            <a:off x="925238" y="2875578"/>
            <a:ext cx="111086"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19" name="正方形/長方形 18">
            <a:extLst>
              <a:ext uri="{FF2B5EF4-FFF2-40B4-BE49-F238E27FC236}">
                <a16:creationId xmlns:a16="http://schemas.microsoft.com/office/drawing/2014/main" id="{5B47AA17-65B3-9727-6ABA-008CCE94F6E1}"/>
              </a:ext>
            </a:extLst>
          </p:cNvPr>
          <p:cNvSpPr/>
          <p:nvPr/>
        </p:nvSpPr>
        <p:spPr>
          <a:xfrm>
            <a:off x="925238" y="3055175"/>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20" name="正方形/長方形 19">
            <a:extLst>
              <a:ext uri="{FF2B5EF4-FFF2-40B4-BE49-F238E27FC236}">
                <a16:creationId xmlns:a16="http://schemas.microsoft.com/office/drawing/2014/main" id="{BA7A1C69-1336-41C5-FB54-763DBA941491}"/>
              </a:ext>
            </a:extLst>
          </p:cNvPr>
          <p:cNvSpPr/>
          <p:nvPr/>
        </p:nvSpPr>
        <p:spPr>
          <a:xfrm>
            <a:off x="925238" y="3259883"/>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21" name="正方形/長方形 20">
            <a:extLst>
              <a:ext uri="{FF2B5EF4-FFF2-40B4-BE49-F238E27FC236}">
                <a16:creationId xmlns:a16="http://schemas.microsoft.com/office/drawing/2014/main" id="{286E6D66-252B-24E3-A640-39FCF3AE78F6}"/>
              </a:ext>
            </a:extLst>
          </p:cNvPr>
          <p:cNvSpPr/>
          <p:nvPr/>
        </p:nvSpPr>
        <p:spPr>
          <a:xfrm>
            <a:off x="2803568" y="2594865"/>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22" name="正方形/長方形 21">
            <a:extLst>
              <a:ext uri="{FF2B5EF4-FFF2-40B4-BE49-F238E27FC236}">
                <a16:creationId xmlns:a16="http://schemas.microsoft.com/office/drawing/2014/main" id="{B0674050-7040-EAD8-BA91-3DD564153F5D}"/>
              </a:ext>
            </a:extLst>
          </p:cNvPr>
          <p:cNvSpPr/>
          <p:nvPr/>
        </p:nvSpPr>
        <p:spPr>
          <a:xfrm>
            <a:off x="2794690" y="2088406"/>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7</a:t>
            </a:r>
            <a:endParaRPr kumimoji="1" lang="ja-JP" altLang="en-US" sz="1000" b="1" dirty="0" err="1">
              <a:solidFill>
                <a:schemeClr val="tx1"/>
              </a:solidFill>
            </a:endParaRPr>
          </a:p>
        </p:txBody>
      </p:sp>
      <p:sp>
        <p:nvSpPr>
          <p:cNvPr id="24" name="正方形/長方形 23">
            <a:extLst>
              <a:ext uri="{FF2B5EF4-FFF2-40B4-BE49-F238E27FC236}">
                <a16:creationId xmlns:a16="http://schemas.microsoft.com/office/drawing/2014/main" id="{52EB590F-EF9A-B71B-D4C3-EEAEE58B522B}"/>
              </a:ext>
            </a:extLst>
          </p:cNvPr>
          <p:cNvSpPr/>
          <p:nvPr/>
        </p:nvSpPr>
        <p:spPr>
          <a:xfrm>
            <a:off x="2803568" y="2371914"/>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26" name="正方形/長方形 25">
            <a:extLst>
              <a:ext uri="{FF2B5EF4-FFF2-40B4-BE49-F238E27FC236}">
                <a16:creationId xmlns:a16="http://schemas.microsoft.com/office/drawing/2014/main" id="{263C0459-6073-F734-3F58-7A5B051C979D}"/>
              </a:ext>
            </a:extLst>
          </p:cNvPr>
          <p:cNvSpPr/>
          <p:nvPr/>
        </p:nvSpPr>
        <p:spPr>
          <a:xfrm>
            <a:off x="6561720" y="3176286"/>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27" name="正方形/長方形 26">
            <a:extLst>
              <a:ext uri="{FF2B5EF4-FFF2-40B4-BE49-F238E27FC236}">
                <a16:creationId xmlns:a16="http://schemas.microsoft.com/office/drawing/2014/main" id="{8C128B22-3CAE-C669-583E-A1762E983E6E}"/>
              </a:ext>
            </a:extLst>
          </p:cNvPr>
          <p:cNvSpPr/>
          <p:nvPr/>
        </p:nvSpPr>
        <p:spPr>
          <a:xfrm>
            <a:off x="7392813" y="3176286"/>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28" name="正方形/長方形 27">
            <a:extLst>
              <a:ext uri="{FF2B5EF4-FFF2-40B4-BE49-F238E27FC236}">
                <a16:creationId xmlns:a16="http://schemas.microsoft.com/office/drawing/2014/main" id="{C7A90AAC-F24D-416E-F219-90342049EB2F}"/>
              </a:ext>
            </a:extLst>
          </p:cNvPr>
          <p:cNvSpPr/>
          <p:nvPr/>
        </p:nvSpPr>
        <p:spPr>
          <a:xfrm>
            <a:off x="8096126" y="3176286"/>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29" name="正方形/長方形 28">
            <a:extLst>
              <a:ext uri="{FF2B5EF4-FFF2-40B4-BE49-F238E27FC236}">
                <a16:creationId xmlns:a16="http://schemas.microsoft.com/office/drawing/2014/main" id="{30C02DE7-6828-C731-D512-EC1B67B38A0A}"/>
              </a:ext>
            </a:extLst>
          </p:cNvPr>
          <p:cNvSpPr/>
          <p:nvPr/>
        </p:nvSpPr>
        <p:spPr>
          <a:xfrm>
            <a:off x="9055000" y="3179745"/>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30" name="正方形/長方形 29">
            <a:extLst>
              <a:ext uri="{FF2B5EF4-FFF2-40B4-BE49-F238E27FC236}">
                <a16:creationId xmlns:a16="http://schemas.microsoft.com/office/drawing/2014/main" id="{8D89F9EE-6BA0-9E96-EFFD-4532B1149B47}"/>
              </a:ext>
            </a:extLst>
          </p:cNvPr>
          <p:cNvSpPr/>
          <p:nvPr/>
        </p:nvSpPr>
        <p:spPr>
          <a:xfrm>
            <a:off x="10108815" y="3176286"/>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31" name="正方形/長方形 30">
            <a:extLst>
              <a:ext uri="{FF2B5EF4-FFF2-40B4-BE49-F238E27FC236}">
                <a16:creationId xmlns:a16="http://schemas.microsoft.com/office/drawing/2014/main" id="{F0519277-B76B-252F-85BF-4E533A29EC71}"/>
              </a:ext>
            </a:extLst>
          </p:cNvPr>
          <p:cNvSpPr/>
          <p:nvPr/>
        </p:nvSpPr>
        <p:spPr>
          <a:xfrm>
            <a:off x="10583657" y="3176286"/>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32" name="正方形/長方形 31">
            <a:extLst>
              <a:ext uri="{FF2B5EF4-FFF2-40B4-BE49-F238E27FC236}">
                <a16:creationId xmlns:a16="http://schemas.microsoft.com/office/drawing/2014/main" id="{C7B99888-ED4B-F489-E090-4B68EFA6B9DB}"/>
              </a:ext>
            </a:extLst>
          </p:cNvPr>
          <p:cNvSpPr/>
          <p:nvPr/>
        </p:nvSpPr>
        <p:spPr>
          <a:xfrm>
            <a:off x="11155676" y="3179745"/>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33" name="正方形/長方形 32">
            <a:extLst>
              <a:ext uri="{FF2B5EF4-FFF2-40B4-BE49-F238E27FC236}">
                <a16:creationId xmlns:a16="http://schemas.microsoft.com/office/drawing/2014/main" id="{A73BC29F-3625-E2DC-AE44-1FB64AB1E98F}"/>
              </a:ext>
            </a:extLst>
          </p:cNvPr>
          <p:cNvSpPr/>
          <p:nvPr/>
        </p:nvSpPr>
        <p:spPr>
          <a:xfrm>
            <a:off x="9529842" y="3176286"/>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34" name="正方形/長方形 33">
            <a:extLst>
              <a:ext uri="{FF2B5EF4-FFF2-40B4-BE49-F238E27FC236}">
                <a16:creationId xmlns:a16="http://schemas.microsoft.com/office/drawing/2014/main" id="{F071697B-8EB3-162B-0225-AA8FC6E0B608}"/>
              </a:ext>
            </a:extLst>
          </p:cNvPr>
          <p:cNvSpPr/>
          <p:nvPr/>
        </p:nvSpPr>
        <p:spPr>
          <a:xfrm>
            <a:off x="6702947" y="3530454"/>
            <a:ext cx="111086"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39" name="正方形/長方形 38">
            <a:extLst>
              <a:ext uri="{FF2B5EF4-FFF2-40B4-BE49-F238E27FC236}">
                <a16:creationId xmlns:a16="http://schemas.microsoft.com/office/drawing/2014/main" id="{1D4F80AF-C40E-6C46-A441-B532FDC97FA4}"/>
              </a:ext>
            </a:extLst>
          </p:cNvPr>
          <p:cNvSpPr/>
          <p:nvPr/>
        </p:nvSpPr>
        <p:spPr>
          <a:xfrm>
            <a:off x="8084055" y="3530454"/>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40" name="正方形/長方形 39">
            <a:extLst>
              <a:ext uri="{FF2B5EF4-FFF2-40B4-BE49-F238E27FC236}">
                <a16:creationId xmlns:a16="http://schemas.microsoft.com/office/drawing/2014/main" id="{BF39B3EB-0611-343D-9E7A-860D0E48B9FD}"/>
              </a:ext>
            </a:extLst>
          </p:cNvPr>
          <p:cNvSpPr/>
          <p:nvPr/>
        </p:nvSpPr>
        <p:spPr>
          <a:xfrm>
            <a:off x="9505884" y="3530454"/>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41" name="正方形/長方形 40">
            <a:extLst>
              <a:ext uri="{FF2B5EF4-FFF2-40B4-BE49-F238E27FC236}">
                <a16:creationId xmlns:a16="http://schemas.microsoft.com/office/drawing/2014/main" id="{4046F7EA-E7D1-0D7C-5D54-7F3A4FC68519}"/>
              </a:ext>
            </a:extLst>
          </p:cNvPr>
          <p:cNvSpPr/>
          <p:nvPr/>
        </p:nvSpPr>
        <p:spPr>
          <a:xfrm>
            <a:off x="11200942" y="3530454"/>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42" name="正方形/長方形 41">
            <a:extLst>
              <a:ext uri="{FF2B5EF4-FFF2-40B4-BE49-F238E27FC236}">
                <a16:creationId xmlns:a16="http://schemas.microsoft.com/office/drawing/2014/main" id="{04B57419-E395-0D50-114B-E0C2EF836249}"/>
              </a:ext>
            </a:extLst>
          </p:cNvPr>
          <p:cNvSpPr/>
          <p:nvPr/>
        </p:nvSpPr>
        <p:spPr>
          <a:xfrm>
            <a:off x="6520533" y="3834347"/>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13</a:t>
            </a:r>
            <a:endParaRPr kumimoji="1" lang="ja-JP" altLang="en-US" sz="1000" b="1" dirty="0" err="1">
              <a:solidFill>
                <a:srgbClr val="464646"/>
              </a:solidFill>
            </a:endParaRPr>
          </a:p>
        </p:txBody>
      </p:sp>
      <p:sp>
        <p:nvSpPr>
          <p:cNvPr id="43" name="正方形/長方形 42">
            <a:extLst>
              <a:ext uri="{FF2B5EF4-FFF2-40B4-BE49-F238E27FC236}">
                <a16:creationId xmlns:a16="http://schemas.microsoft.com/office/drawing/2014/main" id="{426B6726-F3C2-3CCE-836E-ADB64B1486FF}"/>
              </a:ext>
            </a:extLst>
          </p:cNvPr>
          <p:cNvSpPr/>
          <p:nvPr/>
        </p:nvSpPr>
        <p:spPr>
          <a:xfrm>
            <a:off x="6398076" y="4178825"/>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14</a:t>
            </a:r>
            <a:endParaRPr kumimoji="1" lang="ja-JP" altLang="en-US" sz="1000" b="1" dirty="0" err="1">
              <a:solidFill>
                <a:srgbClr val="464646"/>
              </a:solidFill>
            </a:endParaRPr>
          </a:p>
        </p:txBody>
      </p:sp>
      <p:sp>
        <p:nvSpPr>
          <p:cNvPr id="44" name="正方形/長方形 43">
            <a:extLst>
              <a:ext uri="{FF2B5EF4-FFF2-40B4-BE49-F238E27FC236}">
                <a16:creationId xmlns:a16="http://schemas.microsoft.com/office/drawing/2014/main" id="{E88F82F7-87DC-BFEB-C54C-63376804889F}"/>
              </a:ext>
            </a:extLst>
          </p:cNvPr>
          <p:cNvSpPr/>
          <p:nvPr/>
        </p:nvSpPr>
        <p:spPr>
          <a:xfrm>
            <a:off x="6875017" y="4178825"/>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pic>
        <p:nvPicPr>
          <p:cNvPr id="47" name="図 46">
            <a:extLst>
              <a:ext uri="{FF2B5EF4-FFF2-40B4-BE49-F238E27FC236}">
                <a16:creationId xmlns:a16="http://schemas.microsoft.com/office/drawing/2014/main" id="{F0F276CA-0009-AB29-06A5-97060B0A25E7}"/>
              </a:ext>
            </a:extLst>
          </p:cNvPr>
          <p:cNvPicPr>
            <a:picLocks noChangeAspect="1"/>
          </p:cNvPicPr>
          <p:nvPr/>
        </p:nvPicPr>
        <p:blipFill>
          <a:blip r:embed="rId4"/>
          <a:stretch>
            <a:fillRect/>
          </a:stretch>
        </p:blipFill>
        <p:spPr>
          <a:xfrm>
            <a:off x="6334294" y="1879378"/>
            <a:ext cx="5062515" cy="206442"/>
          </a:xfrm>
          <a:prstGeom prst="rect">
            <a:avLst/>
          </a:prstGeom>
          <a:ln w="12700">
            <a:solidFill>
              <a:srgbClr val="D2D2D2"/>
            </a:solidFill>
          </a:ln>
        </p:spPr>
      </p:pic>
      <p:pic>
        <p:nvPicPr>
          <p:cNvPr id="11" name="図 10">
            <a:extLst>
              <a:ext uri="{FF2B5EF4-FFF2-40B4-BE49-F238E27FC236}">
                <a16:creationId xmlns:a16="http://schemas.microsoft.com/office/drawing/2014/main" id="{478FE53A-727D-397B-9CFA-1BCD82DF130F}"/>
              </a:ext>
            </a:extLst>
          </p:cNvPr>
          <p:cNvPicPr>
            <a:picLocks noChangeAspect="1"/>
          </p:cNvPicPr>
          <p:nvPr/>
        </p:nvPicPr>
        <p:blipFill>
          <a:blip r:embed="rId5"/>
          <a:srcRect l="55379" t="36646" r="30955" b="56903"/>
          <a:stretch>
            <a:fillRect/>
          </a:stretch>
        </p:blipFill>
        <p:spPr>
          <a:xfrm>
            <a:off x="2421807" y="2782757"/>
            <a:ext cx="507578" cy="185879"/>
          </a:xfrm>
          <a:prstGeom prst="rect">
            <a:avLst/>
          </a:prstGeom>
          <a:ln w="12700">
            <a:noFill/>
          </a:ln>
        </p:spPr>
      </p:pic>
      <p:pic>
        <p:nvPicPr>
          <p:cNvPr id="13" name="図 12">
            <a:extLst>
              <a:ext uri="{FF2B5EF4-FFF2-40B4-BE49-F238E27FC236}">
                <a16:creationId xmlns:a16="http://schemas.microsoft.com/office/drawing/2014/main" id="{2ED99230-3972-D3A6-9F01-16DDEFB75D59}"/>
              </a:ext>
            </a:extLst>
          </p:cNvPr>
          <p:cNvPicPr>
            <a:picLocks noChangeAspect="1"/>
          </p:cNvPicPr>
          <p:nvPr/>
        </p:nvPicPr>
        <p:blipFill>
          <a:blip r:embed="rId5"/>
          <a:srcRect l="67170" t="36646" r="14875" b="56249"/>
          <a:stretch>
            <a:fillRect/>
          </a:stretch>
        </p:blipFill>
        <p:spPr>
          <a:xfrm>
            <a:off x="2929385" y="2767040"/>
            <a:ext cx="666872" cy="204712"/>
          </a:xfrm>
          <a:prstGeom prst="rect">
            <a:avLst/>
          </a:prstGeom>
          <a:ln w="12700">
            <a:noFill/>
          </a:ln>
        </p:spPr>
      </p:pic>
      <p:sp>
        <p:nvSpPr>
          <p:cNvPr id="23" name="正方形/長方形 22">
            <a:extLst>
              <a:ext uri="{FF2B5EF4-FFF2-40B4-BE49-F238E27FC236}">
                <a16:creationId xmlns:a16="http://schemas.microsoft.com/office/drawing/2014/main" id="{9DDDFC63-35E0-0941-EA63-070EFF2A9203}"/>
              </a:ext>
            </a:extLst>
          </p:cNvPr>
          <p:cNvSpPr/>
          <p:nvPr/>
        </p:nvSpPr>
        <p:spPr>
          <a:xfrm>
            <a:off x="2905776" y="2801922"/>
            <a:ext cx="91806"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endParaRPr>
          </a:p>
        </p:txBody>
      </p:sp>
      <p:sp>
        <p:nvSpPr>
          <p:cNvPr id="25" name="正方形/長方形 24">
            <a:extLst>
              <a:ext uri="{FF2B5EF4-FFF2-40B4-BE49-F238E27FC236}">
                <a16:creationId xmlns:a16="http://schemas.microsoft.com/office/drawing/2014/main" id="{069BBC25-ADFF-749F-60DB-E8E87DBD2533}"/>
              </a:ext>
            </a:extLst>
          </p:cNvPr>
          <p:cNvSpPr/>
          <p:nvPr/>
        </p:nvSpPr>
        <p:spPr>
          <a:xfrm>
            <a:off x="2737343" y="2823344"/>
            <a:ext cx="428671" cy="8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5" name="正方形/長方形 4">
            <a:extLst>
              <a:ext uri="{FF2B5EF4-FFF2-40B4-BE49-F238E27FC236}">
                <a16:creationId xmlns:a16="http://schemas.microsoft.com/office/drawing/2014/main" id="{E4AFE66B-83A9-6C58-A3C9-9BBA63C1D394}"/>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1367773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E5BC7-63BE-7C3D-224B-BA8BA6D2F74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17EF70-B63E-CDDF-1DB7-60656370BBE7}"/>
              </a:ext>
            </a:extLst>
          </p:cNvPr>
          <p:cNvSpPr>
            <a:spLocks noGrp="1"/>
          </p:cNvSpPr>
          <p:nvPr>
            <p:ph type="title"/>
          </p:nvPr>
        </p:nvSpPr>
        <p:spPr/>
        <p:txBody>
          <a:bodyPr/>
          <a:lstStyle/>
          <a:p>
            <a:r>
              <a:rPr lang="en-US" altLang="ja-JP" dirty="0"/>
              <a:t>4-4. </a:t>
            </a:r>
            <a:r>
              <a:rPr lang="ja-JP" altLang="en-US" dirty="0"/>
              <a:t>海外出張申請</a:t>
            </a:r>
            <a:endParaRPr kumimoji="1" lang="ja-JP" altLang="en-US" dirty="0"/>
          </a:p>
        </p:txBody>
      </p:sp>
      <p:sp>
        <p:nvSpPr>
          <p:cNvPr id="16" name="スライド番号プレースホルダー 15">
            <a:extLst>
              <a:ext uri="{FF2B5EF4-FFF2-40B4-BE49-F238E27FC236}">
                <a16:creationId xmlns:a16="http://schemas.microsoft.com/office/drawing/2014/main" id="{7A266B65-BFD7-98D0-6D59-55441054993A}"/>
              </a:ext>
            </a:extLst>
          </p:cNvPr>
          <p:cNvSpPr>
            <a:spLocks noGrp="1"/>
          </p:cNvSpPr>
          <p:nvPr>
            <p:ph type="sldNum" sz="quarter" idx="12"/>
          </p:nvPr>
        </p:nvSpPr>
        <p:spPr/>
        <p:txBody>
          <a:bodyPr/>
          <a:lstStyle/>
          <a:p>
            <a:fld id="{D8A28372-6A5A-4399-8FC5-CCF396CD4981}" type="slidenum">
              <a:rPr lang="en-GB" smtClean="0"/>
              <a:t>26</a:t>
            </a:fld>
            <a:endParaRPr lang="en-GB"/>
          </a:p>
        </p:txBody>
      </p:sp>
      <p:graphicFrame>
        <p:nvGraphicFramePr>
          <p:cNvPr id="4" name="表 3">
            <a:extLst>
              <a:ext uri="{FF2B5EF4-FFF2-40B4-BE49-F238E27FC236}">
                <a16:creationId xmlns:a16="http://schemas.microsoft.com/office/drawing/2014/main" id="{F82A1AFA-7306-017F-38EA-CAC52730DC53}"/>
              </a:ext>
            </a:extLst>
          </p:cNvPr>
          <p:cNvGraphicFramePr>
            <a:graphicFrameLocks noGrp="1"/>
          </p:cNvGraphicFramePr>
          <p:nvPr>
            <p:extLst>
              <p:ext uri="{D42A27DB-BD31-4B8C-83A1-F6EECF244321}">
                <p14:modId xmlns:p14="http://schemas.microsoft.com/office/powerpoint/2010/main" val="3740176999"/>
              </p:ext>
            </p:extLst>
          </p:nvPr>
        </p:nvGraphicFramePr>
        <p:xfrm>
          <a:off x="505555" y="3648087"/>
          <a:ext cx="5411056" cy="2128035"/>
        </p:xfrm>
        <a:graphic>
          <a:graphicData uri="http://schemas.openxmlformats.org/drawingml/2006/table">
            <a:tbl>
              <a:tblPr firstRow="1" firstCol="1" bandRow="1">
                <a:tableStyleId>{2D5ABB26-0587-4C30-8999-92F81FD0307C}</a:tableStyleId>
              </a:tblPr>
              <a:tblGrid>
                <a:gridCol w="492514">
                  <a:extLst>
                    <a:ext uri="{9D8B030D-6E8A-4147-A177-3AD203B41FA5}">
                      <a16:colId xmlns:a16="http://schemas.microsoft.com/office/drawing/2014/main" val="20000"/>
                    </a:ext>
                  </a:extLst>
                </a:gridCol>
                <a:gridCol w="1240555">
                  <a:extLst>
                    <a:ext uri="{9D8B030D-6E8A-4147-A177-3AD203B41FA5}">
                      <a16:colId xmlns:a16="http://schemas.microsoft.com/office/drawing/2014/main" val="20001"/>
                    </a:ext>
                  </a:extLst>
                </a:gridCol>
                <a:gridCol w="3677987">
                  <a:extLst>
                    <a:ext uri="{9D8B030D-6E8A-4147-A177-3AD203B41FA5}">
                      <a16:colId xmlns:a16="http://schemas.microsoft.com/office/drawing/2014/main" val="20002"/>
                    </a:ext>
                  </a:extLst>
                </a:gridCol>
              </a:tblGrid>
              <a:tr h="251853">
                <a:tc>
                  <a:txBody>
                    <a:bodyPr/>
                    <a:lstStyle/>
                    <a:p>
                      <a:pPr marL="0" lvl="0" indent="0" algn="ctr">
                        <a:lnSpc>
                          <a:spcPct val="120000"/>
                        </a:lnSpc>
                        <a:spcAft>
                          <a:spcPts val="0"/>
                        </a:spcAft>
                        <a:buFont typeface="Arial" panose="020B0604020202020204" pitchFamily="34" charset="0"/>
                        <a:buNone/>
                      </a:pPr>
                      <a:r>
                        <a:rPr lang="en-US" altLang="ja-JP" sz="900" b="1"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7</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solidFill>
                            <a:schemeClr val="tx1"/>
                          </a:solidFill>
                          <a:effectLst/>
                          <a:latin typeface="BIZ UDPゴシック" panose="020B0400000000000000" pitchFamily="50" charset="-128"/>
                          <a:ea typeface="BIZ UDPゴシック" panose="020B0400000000000000" pitchFamily="50" charset="-128"/>
                        </a:rPr>
                        <a:t>金額</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200"/>
                        </a:lnSpc>
                        <a:spcBef>
                          <a:spcPts val="0"/>
                        </a:spcBef>
                        <a:spcAft>
                          <a:spcPts val="300"/>
                        </a:spcAft>
                        <a:buClrTx/>
                        <a:buSzTx/>
                        <a:buFont typeface="Arial" panose="020B0604020202020204" pitchFamily="34" charset="0"/>
                        <a:buNone/>
                        <a:tabLst/>
                        <a:defRPr/>
                      </a:pPr>
                      <a:r>
                        <a:rPr lang="ja-JP" altLang="ja-JP" sz="900" kern="100">
                          <a:effectLst/>
                          <a:latin typeface="BIZ UDPゴシック" panose="020B0400000000000000" pitchFamily="50" charset="-128"/>
                          <a:ea typeface="BIZ UDPゴシック" panose="020B0400000000000000" pitchFamily="50" charset="-128"/>
                        </a:rPr>
                        <a:t>金額を入力します。</a:t>
                      </a:r>
                      <a:endParaRPr lang="ja-JP" alt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1853">
                <a:tc>
                  <a:txBody>
                    <a:bodyPr/>
                    <a:lstStyle/>
                    <a:p>
                      <a:pPr marL="0" lvl="0" indent="0" algn="ctr">
                        <a:lnSpc>
                          <a:spcPct val="120000"/>
                        </a:lnSpc>
                        <a:spcAft>
                          <a:spcPts val="0"/>
                        </a:spcAft>
                        <a:buFont typeface="Arial" panose="020B0604020202020204" pitchFamily="34" charset="0"/>
                        <a:buNone/>
                      </a:pPr>
                      <a:r>
                        <a:rPr lang="en-US" altLang="ja-JP" sz="900" b="1"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8</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effectLst/>
                          <a:latin typeface="BIZ UDPゴシック" panose="020B0400000000000000" pitchFamily="50" charset="-128"/>
                          <a:ea typeface="BIZ UDPゴシック" panose="020B0400000000000000" pitchFamily="50" charset="-128"/>
                        </a:rPr>
                        <a:t>小計</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200"/>
                        </a:lnSpc>
                        <a:spcBef>
                          <a:spcPts val="0"/>
                        </a:spcBef>
                        <a:spcAft>
                          <a:spcPts val="300"/>
                        </a:spcAft>
                        <a:buClrTx/>
                        <a:buSzTx/>
                        <a:buFont typeface="Arial" panose="020B0604020202020204" pitchFamily="34" charset="0"/>
                        <a:buNone/>
                        <a:tabLst/>
                        <a:defRPr/>
                      </a:pPr>
                      <a:r>
                        <a:rPr lang="ja-JP" altLang="en-US" sz="900" kern="100">
                          <a:effectLst/>
                          <a:latin typeface="BIZ UDPゴシック" panose="020B0400000000000000" pitchFamily="50" charset="-128"/>
                          <a:ea typeface="BIZ UDPゴシック" panose="020B0400000000000000" pitchFamily="50" charset="-128"/>
                        </a:rPr>
                        <a:t>自動で表示されます。</a:t>
                      </a:r>
                      <a:endParaRPr lang="ja-JP" alt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0032323"/>
                  </a:ext>
                </a:extLst>
              </a:tr>
              <a:tr h="233656">
                <a:tc>
                  <a:txBody>
                    <a:bodyPr/>
                    <a:lstStyle/>
                    <a:p>
                      <a:pPr marL="0" lvl="0" indent="0" algn="ctr">
                        <a:lnSpc>
                          <a:spcPct val="120000"/>
                        </a:lnSpc>
                        <a:spcAft>
                          <a:spcPts val="0"/>
                        </a:spcAft>
                        <a:buFont typeface="Arial" panose="020B0604020202020204" pitchFamily="34" charset="0"/>
                        <a:buNone/>
                      </a:pPr>
                      <a:r>
                        <a:rPr lang="en-US" altLang="ja-JP" sz="900" b="1"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9</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交通機関</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200"/>
                        </a:lnSpc>
                        <a:spcBef>
                          <a:spcPts val="0"/>
                        </a:spcBef>
                        <a:spcAft>
                          <a:spcPts val="300"/>
                        </a:spcAft>
                        <a:buClrTx/>
                        <a:buSzTx/>
                        <a:buFont typeface="Arial" panose="020B0604020202020204" pitchFamily="34" charset="0"/>
                        <a:buNone/>
                        <a:tabLst/>
                        <a:defRPr/>
                      </a:pPr>
                      <a:r>
                        <a:rPr lang="ja-JP" altLang="ja-JP" sz="900" kern="100">
                          <a:effectLst/>
                          <a:latin typeface="BIZ UDPゴシック" panose="020B0400000000000000" pitchFamily="50" charset="-128"/>
                          <a:ea typeface="BIZ UDPゴシック" panose="020B0400000000000000" pitchFamily="50" charset="-128"/>
                        </a:rPr>
                        <a:t>プルダウンから交通機関</a:t>
                      </a:r>
                      <a:r>
                        <a:rPr lang="ja-JP" altLang="en-US" sz="900" kern="100">
                          <a:effectLst/>
                          <a:latin typeface="BIZ UDPゴシック" panose="020B0400000000000000" pitchFamily="50" charset="-128"/>
                          <a:ea typeface="BIZ UDPゴシック" panose="020B0400000000000000" pitchFamily="50" charset="-128"/>
                        </a:rPr>
                        <a:t>（</a:t>
                      </a:r>
                      <a:r>
                        <a:rPr lang="ja-JP" altLang="ja-JP" sz="900" kern="100">
                          <a:effectLst/>
                          <a:latin typeface="BIZ UDPゴシック" panose="020B0400000000000000" pitchFamily="50" charset="-128"/>
                          <a:ea typeface="BIZ UDPゴシック" panose="020B0400000000000000" pitchFamily="50" charset="-128"/>
                        </a:rPr>
                        <a:t>または費目</a:t>
                      </a:r>
                      <a:r>
                        <a:rPr lang="ja-JP" altLang="en-US" sz="900" kern="100">
                          <a:effectLst/>
                          <a:latin typeface="BIZ UDPゴシック" panose="020B0400000000000000" pitchFamily="50" charset="-128"/>
                          <a:ea typeface="BIZ UDPゴシック" panose="020B0400000000000000" pitchFamily="50" charset="-128"/>
                        </a:rPr>
                        <a:t>）</a:t>
                      </a:r>
                      <a:r>
                        <a:rPr lang="ja-JP" altLang="ja-JP" sz="900" kern="100">
                          <a:effectLst/>
                          <a:latin typeface="BIZ UDPゴシック" panose="020B0400000000000000" pitchFamily="50" charset="-128"/>
                          <a:ea typeface="BIZ UDPゴシック" panose="020B0400000000000000" pitchFamily="50" charset="-128"/>
                        </a:rPr>
                        <a:t>を選択します。</a:t>
                      </a:r>
                      <a:endParaRPr lang="ja-JP" alt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9055064"/>
                  </a:ext>
                </a:extLst>
              </a:tr>
              <a:tr h="233656">
                <a:tc>
                  <a:txBody>
                    <a:bodyPr/>
                    <a:lstStyle/>
                    <a:p>
                      <a:pPr marL="0" lvl="0" indent="0" algn="ctr">
                        <a:lnSpc>
                          <a:spcPct val="120000"/>
                        </a:lnSpc>
                        <a:spcAft>
                          <a:spcPts val="0"/>
                        </a:spcAft>
                        <a:buFont typeface="Arial" panose="020B0604020202020204" pitchFamily="34" charset="0"/>
                        <a:buNone/>
                      </a:pPr>
                      <a:r>
                        <a:rPr lang="en-US" altLang="ja-JP" sz="900" b="1"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10</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宿泊手当</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ja-JP" sz="900" kern="100" dirty="0">
                          <a:effectLst/>
                          <a:latin typeface="BIZ UDPゴシック" panose="020B0400000000000000" pitchFamily="50" charset="-128"/>
                          <a:ea typeface="BIZ UDPゴシック" panose="020B0400000000000000" pitchFamily="50" charset="-128"/>
                        </a:rPr>
                        <a:t>宿泊手当を選択し、金額入力します。</a:t>
                      </a:r>
                      <a:endParaRPr lang="ja-JP" alt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3791917"/>
                  </a:ext>
                </a:extLst>
              </a:tr>
              <a:tr h="223024">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11</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a:effectLst/>
                          <a:latin typeface="BIZ UDPゴシック" panose="020B0400000000000000" pitchFamily="50" charset="-128"/>
                          <a:ea typeface="BIZ UDPゴシック" panose="020B0400000000000000" pitchFamily="50" charset="-128"/>
                        </a:rPr>
                        <a:t>支払方法</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社員立替でない場合は変更してください。（法人カード利用時など）</a:t>
                      </a:r>
                      <a:endParaRPr lang="en-US" altLang="ja-JP" sz="900" kern="100" dirty="0">
                        <a:effectLst/>
                        <a:latin typeface="BIZ UDPゴシック" panose="020B0400000000000000" pitchFamily="50" charset="-128"/>
                        <a:ea typeface="BIZ UDPゴシック" panose="020B0400000000000000" pitchFamily="50" charset="-128"/>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3024">
                <a:tc>
                  <a:txBody>
                    <a:bodyPr/>
                    <a:lstStyle/>
                    <a:p>
                      <a:pPr algn="ctr">
                        <a:lnSpc>
                          <a:spcPct val="120000"/>
                        </a:lnSpc>
                        <a:spcAft>
                          <a:spcPts val="0"/>
                        </a:spcAft>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12</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effectLst/>
                          <a:latin typeface="BIZ UDPゴシック" panose="020B0400000000000000" pitchFamily="50" charset="-128"/>
                          <a:ea typeface="BIZ UDPゴシック" panose="020B0400000000000000" pitchFamily="50" charset="-128"/>
                        </a:rPr>
                        <a:t>添付ファイル</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kern="100" dirty="0">
                          <a:effectLst/>
                          <a:latin typeface="BIZ UDPゴシック" panose="020B0400000000000000" pitchFamily="50" charset="-128"/>
                          <a:ea typeface="BIZ UDPゴシック" panose="020B0400000000000000" pitchFamily="50" charset="-128"/>
                        </a:rPr>
                        <a:t>参考情報など添付したいファイルがある場合に利用します。</a:t>
                      </a:r>
                      <a:endParaRPr lang="en-US" altLang="ja-JP" sz="900" kern="100" dirty="0">
                        <a:effectLst/>
                        <a:latin typeface="BIZ UDPゴシック" panose="020B0400000000000000" pitchFamily="50" charset="-128"/>
                        <a:ea typeface="BIZ UDPゴシック" panose="020B0400000000000000" pitchFamily="50" charset="-128"/>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4800964"/>
                  </a:ext>
                </a:extLst>
              </a:tr>
              <a:tr h="223024">
                <a:tc>
                  <a:txBody>
                    <a:bodyPr/>
                    <a:lstStyle/>
                    <a:p>
                      <a:pPr algn="ctr">
                        <a:lnSpc>
                          <a:spcPct val="120000"/>
                        </a:lnSpc>
                        <a:spcAft>
                          <a:spcPts val="0"/>
                        </a:spcAft>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13</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備考</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200"/>
                        </a:lnSpc>
                        <a:spcBef>
                          <a:spcPts val="0"/>
                        </a:spcBef>
                        <a:spcAft>
                          <a:spcPts val="300"/>
                        </a:spcAft>
                        <a:buClrTx/>
                        <a:buSzTx/>
                        <a:buFont typeface="Arial" panose="020B0604020202020204" pitchFamily="34" charset="0"/>
                        <a:buNone/>
                        <a:tabLst/>
                        <a:defRPr/>
                      </a:pPr>
                      <a:r>
                        <a:rPr lang="ja-JP" altLang="ja-JP" sz="900" kern="100" dirty="0">
                          <a:effectLst/>
                          <a:latin typeface="BIZ UDPゴシック" panose="020B0400000000000000" pitchFamily="50" charset="-128"/>
                          <a:ea typeface="BIZ UDPゴシック" panose="020B0400000000000000" pitchFamily="50" charset="-128"/>
                        </a:rPr>
                        <a:t>備考情報を入力します。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4246798"/>
                  </a:ext>
                </a:extLst>
              </a:tr>
              <a:tr h="251853">
                <a:tc>
                  <a:txBody>
                    <a:bodyPr/>
                    <a:lstStyle/>
                    <a:p>
                      <a:pPr algn="ctr">
                        <a:lnSpc>
                          <a:spcPct val="120000"/>
                        </a:lnSpc>
                        <a:spcAft>
                          <a:spcPts val="0"/>
                        </a:spcAft>
                      </a:pPr>
                      <a:r>
                        <a:rPr lang="en-US" altLang="ja-JP" sz="900" b="1"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14</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a:solidFill>
                            <a:schemeClr val="tx1"/>
                          </a:solidFill>
                          <a:effectLst/>
                          <a:latin typeface="BIZ UDPゴシック" panose="020B0400000000000000" pitchFamily="50" charset="-128"/>
                          <a:ea typeface="BIZ UDPゴシック" panose="020B0400000000000000" pitchFamily="50" charset="-128"/>
                        </a:rPr>
                        <a:t>乗換案内</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ja-JP" sz="900" kern="100" dirty="0">
                          <a:solidFill>
                            <a:schemeClr val="tx1"/>
                          </a:solidFill>
                          <a:effectLst/>
                          <a:latin typeface="BIZ UDPゴシック" panose="020B0400000000000000" pitchFamily="50" charset="-128"/>
                          <a:ea typeface="BIZ UDPゴシック" panose="020B0400000000000000" pitchFamily="50" charset="-128"/>
                        </a:rPr>
                        <a:t>乗換案内を利用します。</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5751">
                <a:tc>
                  <a:txBody>
                    <a:bodyPr/>
                    <a:lstStyle/>
                    <a:p>
                      <a:pPr algn="ctr">
                        <a:lnSpc>
                          <a:spcPct val="120000"/>
                        </a:lnSpc>
                        <a:spcAft>
                          <a:spcPts val="0"/>
                        </a:spcAft>
                      </a:pPr>
                      <a:r>
                        <a:rPr lang="en-US" altLang="ja-JP" sz="900" b="1" kern="10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15</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a:solidFill>
                            <a:schemeClr val="tx1"/>
                          </a:solidFill>
                          <a:effectLst/>
                          <a:latin typeface="BIZ UDPゴシック" panose="020B0400000000000000" pitchFamily="50" charset="-128"/>
                          <a:ea typeface="BIZ UDPゴシック" panose="020B0400000000000000" pitchFamily="50" charset="-128"/>
                        </a:rPr>
                        <a:t>目的地</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ja-JP" sz="900" kern="100" dirty="0">
                          <a:solidFill>
                            <a:schemeClr val="tx1"/>
                          </a:solidFill>
                          <a:effectLst/>
                          <a:latin typeface="BIZ UDPゴシック" panose="020B0400000000000000" pitchFamily="50" charset="-128"/>
                          <a:ea typeface="BIZ UDPゴシック" panose="020B0400000000000000" pitchFamily="50" charset="-128"/>
                        </a:rPr>
                        <a:t>過去の入力履歴や、</a:t>
                      </a:r>
                      <a:r>
                        <a:rPr lang="ja-JP" altLang="en-US" sz="900" kern="100" dirty="0">
                          <a:solidFill>
                            <a:schemeClr val="tx1"/>
                          </a:solidFill>
                          <a:effectLst/>
                          <a:latin typeface="BIZ UDPゴシック" panose="020B0400000000000000" pitchFamily="50" charset="-128"/>
                          <a:ea typeface="BIZ UDPゴシック" panose="020B0400000000000000" pitchFamily="50" charset="-128"/>
                        </a:rPr>
                        <a:t>あらかじめ</a:t>
                      </a:r>
                      <a:r>
                        <a:rPr lang="ja-JP" sz="900" kern="100" dirty="0">
                          <a:solidFill>
                            <a:schemeClr val="tx1"/>
                          </a:solidFill>
                          <a:effectLst/>
                          <a:latin typeface="BIZ UDPゴシック" panose="020B0400000000000000" pitchFamily="50" charset="-128"/>
                          <a:ea typeface="BIZ UDPゴシック" panose="020B0400000000000000" pitchFamily="50" charset="-128"/>
                        </a:rPr>
                        <a:t>登録された目的地を呼び出せます。</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5" name="コンテンツ プレースホルダー 2">
            <a:extLst>
              <a:ext uri="{FF2B5EF4-FFF2-40B4-BE49-F238E27FC236}">
                <a16:creationId xmlns:a16="http://schemas.microsoft.com/office/drawing/2014/main" id="{617C76B5-53E2-F164-5C7A-B05F2C491287}"/>
              </a:ext>
            </a:extLst>
          </p:cNvPr>
          <p:cNvSpPr txBox="1">
            <a:spLocks/>
          </p:cNvSpPr>
          <p:nvPr/>
        </p:nvSpPr>
        <p:spPr>
          <a:xfrm>
            <a:off x="486506" y="1388396"/>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pic>
        <p:nvPicPr>
          <p:cNvPr id="6" name="図 5">
            <a:extLst>
              <a:ext uri="{FF2B5EF4-FFF2-40B4-BE49-F238E27FC236}">
                <a16:creationId xmlns:a16="http://schemas.microsoft.com/office/drawing/2014/main" id="{B11871AD-14AA-45DB-01F2-5668C0630255}"/>
              </a:ext>
            </a:extLst>
          </p:cNvPr>
          <p:cNvPicPr>
            <a:picLocks noChangeAspect="1"/>
          </p:cNvPicPr>
          <p:nvPr/>
        </p:nvPicPr>
        <p:blipFill>
          <a:blip r:embed="rId2"/>
          <a:stretch>
            <a:fillRect/>
          </a:stretch>
        </p:blipFill>
        <p:spPr>
          <a:xfrm>
            <a:off x="505555" y="1850470"/>
            <a:ext cx="5349080" cy="1586978"/>
          </a:xfrm>
          <a:prstGeom prst="rect">
            <a:avLst/>
          </a:prstGeom>
          <a:ln w="12700">
            <a:solidFill>
              <a:srgbClr val="D2D2D2"/>
            </a:solidFill>
          </a:ln>
        </p:spPr>
      </p:pic>
      <p:sp>
        <p:nvSpPr>
          <p:cNvPr id="7" name="正方形/長方形 6">
            <a:extLst>
              <a:ext uri="{FF2B5EF4-FFF2-40B4-BE49-F238E27FC236}">
                <a16:creationId xmlns:a16="http://schemas.microsoft.com/office/drawing/2014/main" id="{0479ED8E-3653-03EC-5A75-8E6FF4298448}"/>
              </a:ext>
            </a:extLst>
          </p:cNvPr>
          <p:cNvSpPr/>
          <p:nvPr/>
        </p:nvSpPr>
        <p:spPr>
          <a:xfrm>
            <a:off x="762738" y="2086660"/>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8" name="正方形/長方形 7">
            <a:extLst>
              <a:ext uri="{FF2B5EF4-FFF2-40B4-BE49-F238E27FC236}">
                <a16:creationId xmlns:a16="http://schemas.microsoft.com/office/drawing/2014/main" id="{8D0674D1-D75B-3405-DB5D-D83B6421512B}"/>
              </a:ext>
            </a:extLst>
          </p:cNvPr>
          <p:cNvSpPr/>
          <p:nvPr/>
        </p:nvSpPr>
        <p:spPr>
          <a:xfrm>
            <a:off x="1593831" y="2086660"/>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9" name="正方形/長方形 8">
            <a:extLst>
              <a:ext uri="{FF2B5EF4-FFF2-40B4-BE49-F238E27FC236}">
                <a16:creationId xmlns:a16="http://schemas.microsoft.com/office/drawing/2014/main" id="{93BE4A98-EE47-7070-C766-417F4CCDF482}"/>
              </a:ext>
            </a:extLst>
          </p:cNvPr>
          <p:cNvSpPr/>
          <p:nvPr/>
        </p:nvSpPr>
        <p:spPr>
          <a:xfrm>
            <a:off x="2297144" y="2086660"/>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10" name="正方形/長方形 9">
            <a:extLst>
              <a:ext uri="{FF2B5EF4-FFF2-40B4-BE49-F238E27FC236}">
                <a16:creationId xmlns:a16="http://schemas.microsoft.com/office/drawing/2014/main" id="{91C2B5EB-0086-362A-47A2-E5D22F35B0C9}"/>
              </a:ext>
            </a:extLst>
          </p:cNvPr>
          <p:cNvSpPr/>
          <p:nvPr/>
        </p:nvSpPr>
        <p:spPr>
          <a:xfrm>
            <a:off x="3256018" y="2090119"/>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11" name="正方形/長方形 10">
            <a:extLst>
              <a:ext uri="{FF2B5EF4-FFF2-40B4-BE49-F238E27FC236}">
                <a16:creationId xmlns:a16="http://schemas.microsoft.com/office/drawing/2014/main" id="{37C41685-163A-C32A-9A97-C0390832D70A}"/>
              </a:ext>
            </a:extLst>
          </p:cNvPr>
          <p:cNvSpPr/>
          <p:nvPr/>
        </p:nvSpPr>
        <p:spPr>
          <a:xfrm>
            <a:off x="4309833" y="2086660"/>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12" name="正方形/長方形 11">
            <a:extLst>
              <a:ext uri="{FF2B5EF4-FFF2-40B4-BE49-F238E27FC236}">
                <a16:creationId xmlns:a16="http://schemas.microsoft.com/office/drawing/2014/main" id="{5B3722FC-8A35-9F71-C62C-8A03E9ED47A3}"/>
              </a:ext>
            </a:extLst>
          </p:cNvPr>
          <p:cNvSpPr/>
          <p:nvPr/>
        </p:nvSpPr>
        <p:spPr>
          <a:xfrm>
            <a:off x="4784675" y="2086660"/>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13" name="正方形/長方形 12">
            <a:extLst>
              <a:ext uri="{FF2B5EF4-FFF2-40B4-BE49-F238E27FC236}">
                <a16:creationId xmlns:a16="http://schemas.microsoft.com/office/drawing/2014/main" id="{770A27A1-85E5-CC81-B693-7E4C6736B178}"/>
              </a:ext>
            </a:extLst>
          </p:cNvPr>
          <p:cNvSpPr/>
          <p:nvPr/>
        </p:nvSpPr>
        <p:spPr>
          <a:xfrm>
            <a:off x="5356694" y="2090119"/>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14" name="正方形/長方形 13">
            <a:extLst>
              <a:ext uri="{FF2B5EF4-FFF2-40B4-BE49-F238E27FC236}">
                <a16:creationId xmlns:a16="http://schemas.microsoft.com/office/drawing/2014/main" id="{9D662AC2-E46D-700C-3B2F-6A4DAC0BAE0B}"/>
              </a:ext>
            </a:extLst>
          </p:cNvPr>
          <p:cNvSpPr/>
          <p:nvPr/>
        </p:nvSpPr>
        <p:spPr>
          <a:xfrm>
            <a:off x="3730860" y="2086660"/>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15" name="正方形/長方形 14">
            <a:extLst>
              <a:ext uri="{FF2B5EF4-FFF2-40B4-BE49-F238E27FC236}">
                <a16:creationId xmlns:a16="http://schemas.microsoft.com/office/drawing/2014/main" id="{2F4DAE77-F8CB-C4CA-2EB3-3293F6A84F23}"/>
              </a:ext>
            </a:extLst>
          </p:cNvPr>
          <p:cNvSpPr/>
          <p:nvPr/>
        </p:nvSpPr>
        <p:spPr>
          <a:xfrm>
            <a:off x="903965" y="2440828"/>
            <a:ext cx="111086" cy="11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17" name="正方形/長方形 16">
            <a:extLst>
              <a:ext uri="{FF2B5EF4-FFF2-40B4-BE49-F238E27FC236}">
                <a16:creationId xmlns:a16="http://schemas.microsoft.com/office/drawing/2014/main" id="{68EAFFBC-5597-4DC0-033D-6230983A34EE}"/>
              </a:ext>
            </a:extLst>
          </p:cNvPr>
          <p:cNvSpPr/>
          <p:nvPr/>
        </p:nvSpPr>
        <p:spPr>
          <a:xfrm>
            <a:off x="2285073" y="2440828"/>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18" name="正方形/長方形 17">
            <a:extLst>
              <a:ext uri="{FF2B5EF4-FFF2-40B4-BE49-F238E27FC236}">
                <a16:creationId xmlns:a16="http://schemas.microsoft.com/office/drawing/2014/main" id="{F1AF27E2-6A37-3A13-3FC4-E31C8472DA5C}"/>
              </a:ext>
            </a:extLst>
          </p:cNvPr>
          <p:cNvSpPr/>
          <p:nvPr/>
        </p:nvSpPr>
        <p:spPr>
          <a:xfrm>
            <a:off x="3706902" y="2440828"/>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19" name="正方形/長方形 18">
            <a:extLst>
              <a:ext uri="{FF2B5EF4-FFF2-40B4-BE49-F238E27FC236}">
                <a16:creationId xmlns:a16="http://schemas.microsoft.com/office/drawing/2014/main" id="{87E0817B-6D33-1E5E-9EB8-F200AF69871C}"/>
              </a:ext>
            </a:extLst>
          </p:cNvPr>
          <p:cNvSpPr/>
          <p:nvPr/>
        </p:nvSpPr>
        <p:spPr>
          <a:xfrm>
            <a:off x="5401960" y="2440828"/>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20" name="正方形/長方形 19">
            <a:extLst>
              <a:ext uri="{FF2B5EF4-FFF2-40B4-BE49-F238E27FC236}">
                <a16:creationId xmlns:a16="http://schemas.microsoft.com/office/drawing/2014/main" id="{8E4E5B27-BB0F-EB40-7775-438BAEA863CC}"/>
              </a:ext>
            </a:extLst>
          </p:cNvPr>
          <p:cNvSpPr/>
          <p:nvPr/>
        </p:nvSpPr>
        <p:spPr>
          <a:xfrm>
            <a:off x="721551" y="2744721"/>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13</a:t>
            </a:r>
            <a:endParaRPr kumimoji="1" lang="ja-JP" altLang="en-US" sz="1000" b="1" dirty="0" err="1">
              <a:solidFill>
                <a:srgbClr val="464646"/>
              </a:solidFill>
            </a:endParaRPr>
          </a:p>
        </p:txBody>
      </p:sp>
      <p:sp>
        <p:nvSpPr>
          <p:cNvPr id="21" name="正方形/長方形 20">
            <a:extLst>
              <a:ext uri="{FF2B5EF4-FFF2-40B4-BE49-F238E27FC236}">
                <a16:creationId xmlns:a16="http://schemas.microsoft.com/office/drawing/2014/main" id="{88D0AA6B-C96D-6C6A-8660-5B4295A63102}"/>
              </a:ext>
            </a:extLst>
          </p:cNvPr>
          <p:cNvSpPr/>
          <p:nvPr/>
        </p:nvSpPr>
        <p:spPr>
          <a:xfrm>
            <a:off x="599094" y="3089199"/>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14</a:t>
            </a:r>
            <a:endParaRPr kumimoji="1" lang="ja-JP" altLang="en-US" sz="1000" b="1" dirty="0" err="1">
              <a:solidFill>
                <a:srgbClr val="464646"/>
              </a:solidFill>
            </a:endParaRPr>
          </a:p>
        </p:txBody>
      </p:sp>
      <p:sp>
        <p:nvSpPr>
          <p:cNvPr id="22" name="正方形/長方形 21">
            <a:extLst>
              <a:ext uri="{FF2B5EF4-FFF2-40B4-BE49-F238E27FC236}">
                <a16:creationId xmlns:a16="http://schemas.microsoft.com/office/drawing/2014/main" id="{BA46DC74-F23C-754D-C057-4B91171E7160}"/>
              </a:ext>
            </a:extLst>
          </p:cNvPr>
          <p:cNvSpPr/>
          <p:nvPr/>
        </p:nvSpPr>
        <p:spPr>
          <a:xfrm>
            <a:off x="1076035" y="3089199"/>
            <a:ext cx="418540"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sp>
        <p:nvSpPr>
          <p:cNvPr id="23" name="正方形/長方形 22">
            <a:extLst>
              <a:ext uri="{FF2B5EF4-FFF2-40B4-BE49-F238E27FC236}">
                <a16:creationId xmlns:a16="http://schemas.microsoft.com/office/drawing/2014/main" id="{55737715-A872-2A89-A835-1051DD4C7D82}"/>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656423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1BCD-FFAA-140E-8FA2-C9E107C027CC}"/>
            </a:ext>
          </a:extLst>
        </p:cNvPr>
        <p:cNvGrpSpPr/>
        <p:nvPr/>
      </p:nvGrpSpPr>
      <p:grpSpPr>
        <a:xfrm>
          <a:off x="0" y="0"/>
          <a:ext cx="0" cy="0"/>
          <a:chOff x="0" y="0"/>
          <a:chExt cx="0" cy="0"/>
        </a:xfrm>
      </p:grpSpPr>
      <p:pic>
        <p:nvPicPr>
          <p:cNvPr id="58" name="図 57">
            <a:extLst>
              <a:ext uri="{FF2B5EF4-FFF2-40B4-BE49-F238E27FC236}">
                <a16:creationId xmlns:a16="http://schemas.microsoft.com/office/drawing/2014/main" id="{4C7074AB-7106-77D8-34C3-043230888910}"/>
              </a:ext>
            </a:extLst>
          </p:cNvPr>
          <p:cNvPicPr>
            <a:picLocks noChangeAspect="1"/>
          </p:cNvPicPr>
          <p:nvPr/>
        </p:nvPicPr>
        <p:blipFill>
          <a:blip r:embed="rId2"/>
          <a:stretch>
            <a:fillRect/>
          </a:stretch>
        </p:blipFill>
        <p:spPr>
          <a:xfrm>
            <a:off x="6290931" y="3784648"/>
            <a:ext cx="5259090" cy="1533075"/>
          </a:xfrm>
          <a:prstGeom prst="rect">
            <a:avLst/>
          </a:prstGeom>
          <a:ln w="12700">
            <a:solidFill>
              <a:srgbClr val="D2D2D2"/>
            </a:solidFill>
          </a:ln>
        </p:spPr>
      </p:pic>
      <p:pic>
        <p:nvPicPr>
          <p:cNvPr id="50" name="図 49">
            <a:extLst>
              <a:ext uri="{FF2B5EF4-FFF2-40B4-BE49-F238E27FC236}">
                <a16:creationId xmlns:a16="http://schemas.microsoft.com/office/drawing/2014/main" id="{2BA0E8F2-D77D-7B17-FEBA-B18EE2199B05}"/>
              </a:ext>
            </a:extLst>
          </p:cNvPr>
          <p:cNvPicPr>
            <a:picLocks noChangeAspect="1"/>
          </p:cNvPicPr>
          <p:nvPr/>
        </p:nvPicPr>
        <p:blipFill>
          <a:blip r:embed="rId3"/>
          <a:stretch>
            <a:fillRect/>
          </a:stretch>
        </p:blipFill>
        <p:spPr>
          <a:xfrm>
            <a:off x="546531" y="1673398"/>
            <a:ext cx="3714753" cy="1821160"/>
          </a:xfrm>
          <a:prstGeom prst="rect">
            <a:avLst/>
          </a:prstGeom>
          <a:ln w="12700">
            <a:solidFill>
              <a:srgbClr val="D2D2D2"/>
            </a:solidFill>
          </a:ln>
        </p:spPr>
      </p:pic>
      <p:sp>
        <p:nvSpPr>
          <p:cNvPr id="2" name="タイトル 1">
            <a:extLst>
              <a:ext uri="{FF2B5EF4-FFF2-40B4-BE49-F238E27FC236}">
                <a16:creationId xmlns:a16="http://schemas.microsoft.com/office/drawing/2014/main" id="{DE709A3C-B8E3-B0E6-324F-D5F3886CDBE6}"/>
              </a:ext>
            </a:extLst>
          </p:cNvPr>
          <p:cNvSpPr>
            <a:spLocks noGrp="1"/>
          </p:cNvSpPr>
          <p:nvPr>
            <p:ph type="title"/>
          </p:nvPr>
        </p:nvSpPr>
        <p:spPr/>
        <p:txBody>
          <a:bodyPr/>
          <a:lstStyle/>
          <a:p>
            <a:r>
              <a:rPr lang="en-US" altLang="ja-JP" dirty="0"/>
              <a:t>4-5. </a:t>
            </a:r>
            <a:r>
              <a:rPr lang="ja-JP" altLang="en-US" dirty="0"/>
              <a:t>海外出張精算</a:t>
            </a:r>
            <a:endParaRPr kumimoji="1" lang="ja-JP" altLang="en-US" dirty="0"/>
          </a:p>
        </p:txBody>
      </p:sp>
      <p:sp>
        <p:nvSpPr>
          <p:cNvPr id="16" name="スライド番号プレースホルダー 15">
            <a:extLst>
              <a:ext uri="{FF2B5EF4-FFF2-40B4-BE49-F238E27FC236}">
                <a16:creationId xmlns:a16="http://schemas.microsoft.com/office/drawing/2014/main" id="{D3B3030A-19AA-6F79-840C-11DB8B7C8D74}"/>
              </a:ext>
            </a:extLst>
          </p:cNvPr>
          <p:cNvSpPr>
            <a:spLocks noGrp="1"/>
          </p:cNvSpPr>
          <p:nvPr>
            <p:ph type="sldNum" sz="quarter" idx="12"/>
          </p:nvPr>
        </p:nvSpPr>
        <p:spPr/>
        <p:txBody>
          <a:bodyPr/>
          <a:lstStyle/>
          <a:p>
            <a:fld id="{D8A28372-6A5A-4399-8FC5-CCF396CD4981}" type="slidenum">
              <a:rPr lang="en-GB" smtClean="0"/>
              <a:t>27</a:t>
            </a:fld>
            <a:endParaRPr lang="en-GB"/>
          </a:p>
        </p:txBody>
      </p:sp>
      <p:graphicFrame>
        <p:nvGraphicFramePr>
          <p:cNvPr id="5" name="表 4">
            <a:extLst>
              <a:ext uri="{FF2B5EF4-FFF2-40B4-BE49-F238E27FC236}">
                <a16:creationId xmlns:a16="http://schemas.microsoft.com/office/drawing/2014/main" id="{8FEBE36D-685D-DA5D-DC48-98272E9D5AF3}"/>
              </a:ext>
            </a:extLst>
          </p:cNvPr>
          <p:cNvGraphicFramePr>
            <a:graphicFrameLocks noGrp="1"/>
          </p:cNvGraphicFramePr>
          <p:nvPr>
            <p:extLst>
              <p:ext uri="{D42A27DB-BD31-4B8C-83A1-F6EECF244321}">
                <p14:modId xmlns:p14="http://schemas.microsoft.com/office/powerpoint/2010/main" val="3896584821"/>
              </p:ext>
            </p:extLst>
          </p:nvPr>
        </p:nvGraphicFramePr>
        <p:xfrm>
          <a:off x="6293281" y="2152938"/>
          <a:ext cx="5386716" cy="1228610"/>
        </p:xfrm>
        <a:graphic>
          <a:graphicData uri="http://schemas.openxmlformats.org/drawingml/2006/table">
            <a:tbl>
              <a:tblPr firstRow="1" firstCol="1" bandRow="1">
                <a:tableStyleId>{2D5ABB26-0587-4C30-8999-92F81FD0307C}</a:tableStyleId>
              </a:tblPr>
              <a:tblGrid>
                <a:gridCol w="503783">
                  <a:extLst>
                    <a:ext uri="{9D8B030D-6E8A-4147-A177-3AD203B41FA5}">
                      <a16:colId xmlns:a16="http://schemas.microsoft.com/office/drawing/2014/main" val="20000"/>
                    </a:ext>
                  </a:extLst>
                </a:gridCol>
                <a:gridCol w="1242978">
                  <a:extLst>
                    <a:ext uri="{9D8B030D-6E8A-4147-A177-3AD203B41FA5}">
                      <a16:colId xmlns:a16="http://schemas.microsoft.com/office/drawing/2014/main" val="20001"/>
                    </a:ext>
                  </a:extLst>
                </a:gridCol>
                <a:gridCol w="3639955">
                  <a:extLst>
                    <a:ext uri="{9D8B030D-6E8A-4147-A177-3AD203B41FA5}">
                      <a16:colId xmlns:a16="http://schemas.microsoft.com/office/drawing/2014/main" val="20002"/>
                    </a:ext>
                  </a:extLst>
                </a:gridCol>
              </a:tblGrid>
              <a:tr h="16728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クレジットカード</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クレジットカード明細を取り込めます。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728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effectLst/>
                          <a:latin typeface="+mn-lt"/>
                        </a:rPr>
                        <a:t>IC</a:t>
                      </a:r>
                      <a:r>
                        <a:rPr lang="ja-JP" sz="900" b="1" kern="100" dirty="0">
                          <a:effectLst/>
                          <a:latin typeface="+mn-lt"/>
                        </a:rPr>
                        <a:t>カード</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effectLst/>
                          <a:latin typeface="+mn-lt"/>
                        </a:rPr>
                        <a:t>IC</a:t>
                      </a:r>
                      <a:r>
                        <a:rPr lang="ja-JP" sz="900" b="0" kern="100" dirty="0">
                          <a:effectLst/>
                          <a:latin typeface="+mn-lt"/>
                        </a:rPr>
                        <a:t>カード履歴を取り込めます。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728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領収書</a:t>
                      </a:r>
                      <a:r>
                        <a:rPr lang="en-US" altLang="ja-JP" sz="900" b="1" kern="100" dirty="0">
                          <a:effectLst/>
                          <a:latin typeface="+mn-lt"/>
                        </a:rPr>
                        <a:t>/</a:t>
                      </a:r>
                      <a:r>
                        <a:rPr lang="ja-JP" sz="900" b="1" kern="100" dirty="0">
                          <a:effectLst/>
                          <a:latin typeface="+mn-lt"/>
                        </a:rPr>
                        <a:t>請求書</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領収書を添付します。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6728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en-US" sz="900" b="1" kern="100" dirty="0">
                          <a:effectLst/>
                          <a:latin typeface="+mn-lt"/>
                        </a:rPr>
                        <a:t>CSV</a:t>
                      </a:r>
                      <a:r>
                        <a:rPr lang="ja-JP" altLang="en-US" sz="900" b="1" kern="100" dirty="0">
                          <a:effectLst/>
                          <a:latin typeface="+mn-lt"/>
                        </a:rPr>
                        <a:t>取込み</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en-US" sz="900" b="0" kern="100" dirty="0">
                          <a:effectLst/>
                          <a:latin typeface="+mn-lt"/>
                        </a:rPr>
                        <a:t>CSV</a:t>
                      </a:r>
                      <a:r>
                        <a:rPr lang="ja-JP" sz="900" b="0" kern="100" dirty="0">
                          <a:effectLst/>
                          <a:latin typeface="+mn-lt"/>
                        </a:rPr>
                        <a:t>ファイルから明細を取り込めます。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6728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マイパターン</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よく使用する経路を登録できます。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sp>
        <p:nvSpPr>
          <p:cNvPr id="6" name="コンテンツ プレースホルダー 2">
            <a:extLst>
              <a:ext uri="{FF2B5EF4-FFF2-40B4-BE49-F238E27FC236}">
                <a16:creationId xmlns:a16="http://schemas.microsoft.com/office/drawing/2014/main" id="{BECA1593-601A-9C49-A232-310B6717E43C}"/>
              </a:ext>
            </a:extLst>
          </p:cNvPr>
          <p:cNvSpPr txBox="1">
            <a:spLocks/>
          </p:cNvSpPr>
          <p:nvPr/>
        </p:nvSpPr>
        <p:spPr>
          <a:xfrm>
            <a:off x="6306484" y="1407027"/>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7" name="コンテンツ プレースホルダー 2">
            <a:extLst>
              <a:ext uri="{FF2B5EF4-FFF2-40B4-BE49-F238E27FC236}">
                <a16:creationId xmlns:a16="http://schemas.microsoft.com/office/drawing/2014/main" id="{F2D8FF89-9225-4B46-BA6F-1322218AE9A3}"/>
              </a:ext>
            </a:extLst>
          </p:cNvPr>
          <p:cNvSpPr txBox="1">
            <a:spLocks/>
          </p:cNvSpPr>
          <p:nvPr/>
        </p:nvSpPr>
        <p:spPr>
          <a:xfrm>
            <a:off x="487475" y="1387250"/>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8" name="コンテンツ プレースホルダー 2">
            <a:extLst>
              <a:ext uri="{FF2B5EF4-FFF2-40B4-BE49-F238E27FC236}">
                <a16:creationId xmlns:a16="http://schemas.microsoft.com/office/drawing/2014/main" id="{CC2E1671-2B99-78C0-552F-DA326F194348}"/>
              </a:ext>
            </a:extLst>
          </p:cNvPr>
          <p:cNvSpPr txBox="1">
            <a:spLocks/>
          </p:cNvSpPr>
          <p:nvPr/>
        </p:nvSpPr>
        <p:spPr>
          <a:xfrm>
            <a:off x="6290931" y="3491629"/>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10" name="表 9">
            <a:extLst>
              <a:ext uri="{FF2B5EF4-FFF2-40B4-BE49-F238E27FC236}">
                <a16:creationId xmlns:a16="http://schemas.microsoft.com/office/drawing/2014/main" id="{D7384FEF-3BD7-F0B6-D828-D6EC8835C97F}"/>
              </a:ext>
            </a:extLst>
          </p:cNvPr>
          <p:cNvGraphicFramePr>
            <a:graphicFrameLocks noGrp="1"/>
          </p:cNvGraphicFramePr>
          <p:nvPr>
            <p:extLst>
              <p:ext uri="{D42A27DB-BD31-4B8C-83A1-F6EECF244321}">
                <p14:modId xmlns:p14="http://schemas.microsoft.com/office/powerpoint/2010/main" val="4110547193"/>
              </p:ext>
            </p:extLst>
          </p:nvPr>
        </p:nvGraphicFramePr>
        <p:xfrm>
          <a:off x="476253" y="3492420"/>
          <a:ext cx="5440620" cy="2570730"/>
        </p:xfrm>
        <a:graphic>
          <a:graphicData uri="http://schemas.openxmlformats.org/drawingml/2006/table">
            <a:tbl>
              <a:tblPr firstRow="1" firstCol="1" bandRow="1">
                <a:tableStyleId>{D27102A9-8310-4765-A935-A1911B00CA55}</a:tableStyleId>
              </a:tblPr>
              <a:tblGrid>
                <a:gridCol w="400288">
                  <a:extLst>
                    <a:ext uri="{9D8B030D-6E8A-4147-A177-3AD203B41FA5}">
                      <a16:colId xmlns:a16="http://schemas.microsoft.com/office/drawing/2014/main" val="20000"/>
                    </a:ext>
                  </a:extLst>
                </a:gridCol>
                <a:gridCol w="1209775">
                  <a:extLst>
                    <a:ext uri="{9D8B030D-6E8A-4147-A177-3AD203B41FA5}">
                      <a16:colId xmlns:a16="http://schemas.microsoft.com/office/drawing/2014/main" val="20001"/>
                    </a:ext>
                  </a:extLst>
                </a:gridCol>
                <a:gridCol w="3830557">
                  <a:extLst>
                    <a:ext uri="{9D8B030D-6E8A-4147-A177-3AD203B41FA5}">
                      <a16:colId xmlns:a16="http://schemas.microsoft.com/office/drawing/2014/main" val="20002"/>
                    </a:ext>
                  </a:extLst>
                </a:gridCol>
              </a:tblGrid>
              <a:tr h="243494">
                <a:tc>
                  <a:txBody>
                    <a:bodyPr/>
                    <a:lstStyle/>
                    <a:p>
                      <a:pPr algn="ctr">
                        <a:lnSpc>
                          <a:spcPct val="120000"/>
                        </a:lnSpc>
                        <a:spcAft>
                          <a:spcPts val="0"/>
                        </a:spcAft>
                      </a:pPr>
                      <a:r>
                        <a:rPr lang="en-US" altLang="ja-JP" sz="900" b="1" kern="100" dirty="0">
                          <a:solidFill>
                            <a:schemeClr val="tx1"/>
                          </a:solidFill>
                          <a:effectLst/>
                          <a:latin typeface="+mn-lt"/>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負担部門</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負担部門を選択します。初期値は所属部門が表示されます。</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5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申請者</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rPr>
                        <a:t>自動表示されます。代理申請する場合は変更してください。</a:t>
                      </a:r>
                      <a:endParaRPr 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27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solidFill>
                            <a:schemeClr val="tx1"/>
                          </a:solidFill>
                          <a:effectLst/>
                          <a:latin typeface="+mn-lt"/>
                          <a:ea typeface="+mj-ea"/>
                        </a:rPr>
                        <a:t>申請</a:t>
                      </a:r>
                      <a:r>
                        <a:rPr lang="en-US" sz="900" b="1" kern="100" dirty="0">
                          <a:solidFill>
                            <a:schemeClr val="tx1"/>
                          </a:solidFill>
                          <a:effectLst/>
                          <a:latin typeface="+mn-lt"/>
                          <a:ea typeface="+mj-ea"/>
                        </a:rPr>
                        <a:t>No.</a:t>
                      </a:r>
                      <a:endParaRPr lang="ja-JP" sz="900" b="1" kern="100" dirty="0">
                        <a:solidFill>
                          <a:schemeClr val="tx1"/>
                        </a:solidFill>
                        <a:effectLst/>
                        <a:latin typeface="+mn-lt"/>
                        <a:ea typeface="+mj-ea"/>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0" kern="100" dirty="0">
                          <a:effectLst/>
                          <a:latin typeface="+mn-lt"/>
                          <a:ea typeface="+mj-ea"/>
                        </a:rPr>
                        <a:t>事前申請がある場合は選択してください。</a:t>
                      </a:r>
                      <a:endParaRPr lang="ja-JP" sz="900" b="0" kern="100" dirty="0">
                        <a:solidFill>
                          <a:srgbClr val="4C4948"/>
                        </a:solidFill>
                        <a:effectLst/>
                        <a:latin typeface="+mn-lt"/>
                        <a:ea typeface="+mj-ea"/>
                        <a:cs typeface="Times New Roman" panose="02020603050405020304" pitchFamily="18" charset="0"/>
                      </a:endParaRPr>
                    </a:p>
                  </a:txBody>
                  <a:tcPr marL="68580" marR="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306703"/>
                  </a:ext>
                </a:extLst>
              </a:tr>
              <a:tr h="25462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プロジェクト</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プロジェクトを選択します。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462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目的地</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訪問先を記入します。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462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備考</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備考情報を記載します。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82878"/>
                  </a:ext>
                </a:extLst>
              </a:tr>
              <a:tr h="137916">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出張期間</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出張期間を入力します。日当計算のため時刻も入力してください。</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004970"/>
                  </a:ext>
                </a:extLst>
              </a:tr>
              <a:tr h="15672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出張区分</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どちらか選択します。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9627219"/>
                  </a:ext>
                </a:extLst>
              </a:tr>
              <a:tr h="15648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日当</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日当を選択します。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6207696"/>
                  </a:ext>
                </a:extLst>
              </a:tr>
              <a:tr h="25462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b="1" kern="100" dirty="0">
                          <a:effectLst/>
                          <a:latin typeface="+mn-lt"/>
                        </a:rPr>
                        <a:t>添付ファイル</a:t>
                      </a:r>
                      <a:endParaRPr lang="ja-JP" sz="900" b="1" kern="100" dirty="0">
                        <a:solidFill>
                          <a:srgbClr val="4C4948"/>
                        </a:solidFill>
                        <a:effectLst/>
                        <a:latin typeface="+mn-lt"/>
                        <a:ea typeface="ＭＳ 明朝" panose="02020609040205080304" pitchFamily="17"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lnSpc>
                          <a:spcPct val="120000"/>
                        </a:lnSpc>
                        <a:spcAft>
                          <a:spcPts val="300"/>
                        </a:spcAft>
                        <a:buFont typeface="Arial" panose="020B0604020202020204" pitchFamily="34" charset="0"/>
                        <a:buNone/>
                      </a:pPr>
                      <a:r>
                        <a:rPr lang="ja-JP" sz="900" kern="100" dirty="0">
                          <a:effectLst/>
                          <a:latin typeface="+mn-lt"/>
                        </a:rPr>
                        <a:t>稟議書など関連資料がある場合は添付します。</a:t>
                      </a:r>
                      <a:endParaRPr lang="ja-JP" sz="900" kern="100" dirty="0">
                        <a:solidFill>
                          <a:srgbClr val="4C4948"/>
                        </a:solidFill>
                        <a:effectLst/>
                        <a:latin typeface="+mn-lt"/>
                        <a:ea typeface="ＭＳ 明朝" panose="02020609040205080304" pitchFamily="17" charset="-128"/>
                        <a:cs typeface="Times New Roman" panose="02020603050405020304" pitchFamily="18" charset="0"/>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815736"/>
                  </a:ext>
                </a:extLst>
              </a:tr>
            </a:tbl>
          </a:graphicData>
        </a:graphic>
      </p:graphicFrame>
      <p:graphicFrame>
        <p:nvGraphicFramePr>
          <p:cNvPr id="12" name="表 11">
            <a:extLst>
              <a:ext uri="{FF2B5EF4-FFF2-40B4-BE49-F238E27FC236}">
                <a16:creationId xmlns:a16="http://schemas.microsoft.com/office/drawing/2014/main" id="{2322A1C9-C628-5A04-4B0C-990D467BD612}"/>
              </a:ext>
            </a:extLst>
          </p:cNvPr>
          <p:cNvGraphicFramePr>
            <a:graphicFrameLocks noGrp="1"/>
          </p:cNvGraphicFramePr>
          <p:nvPr>
            <p:extLst>
              <p:ext uri="{D42A27DB-BD31-4B8C-83A1-F6EECF244321}">
                <p14:modId xmlns:p14="http://schemas.microsoft.com/office/powerpoint/2010/main" val="2481166813"/>
              </p:ext>
            </p:extLst>
          </p:nvPr>
        </p:nvGraphicFramePr>
        <p:xfrm>
          <a:off x="6290931" y="5396640"/>
          <a:ext cx="5386716" cy="905164"/>
        </p:xfrm>
        <a:graphic>
          <a:graphicData uri="http://schemas.openxmlformats.org/drawingml/2006/table">
            <a:tbl>
              <a:tblPr firstRow="1" firstCol="1" bandRow="1">
                <a:tableStyleId>{2D5ABB26-0587-4C30-8999-92F81FD0307C}</a:tableStyleId>
              </a:tblPr>
              <a:tblGrid>
                <a:gridCol w="490299">
                  <a:extLst>
                    <a:ext uri="{9D8B030D-6E8A-4147-A177-3AD203B41FA5}">
                      <a16:colId xmlns:a16="http://schemas.microsoft.com/office/drawing/2014/main" val="20000"/>
                    </a:ext>
                  </a:extLst>
                </a:gridCol>
                <a:gridCol w="1234975">
                  <a:extLst>
                    <a:ext uri="{9D8B030D-6E8A-4147-A177-3AD203B41FA5}">
                      <a16:colId xmlns:a16="http://schemas.microsoft.com/office/drawing/2014/main" val="20001"/>
                    </a:ext>
                  </a:extLst>
                </a:gridCol>
                <a:gridCol w="3661442">
                  <a:extLst>
                    <a:ext uri="{9D8B030D-6E8A-4147-A177-3AD203B41FA5}">
                      <a16:colId xmlns:a16="http://schemas.microsoft.com/office/drawing/2014/main" val="20002"/>
                    </a:ext>
                  </a:extLst>
                </a:gridCol>
              </a:tblGrid>
              <a:tr h="222108">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rPr>
                        <a:t>日付</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rPr>
                        <a:t>費用の発生予定日を入力します。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2108">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rPr>
                        <a:t>出発</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rPr>
                        <a:t>出発地を入力します。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22108">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rPr>
                        <a:t>到着</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rPr>
                        <a:t>到着地を入力します。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2108">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rPr>
                        <a:t>単位</a:t>
                      </a:r>
                      <a:endParaRPr lang="ja-JP" sz="900" b="1"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rPr>
                        <a:t>通貨を選択します。</a:t>
                      </a:r>
                      <a:endParaRPr lang="ja-JP" sz="900" kern="100" dirty="0">
                        <a:solidFill>
                          <a:srgbClr val="4C4948"/>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0" name="正方形/長方形 19">
            <a:extLst>
              <a:ext uri="{FF2B5EF4-FFF2-40B4-BE49-F238E27FC236}">
                <a16:creationId xmlns:a16="http://schemas.microsoft.com/office/drawing/2014/main" id="{0BE26D6B-4C57-AED4-53E4-7F85C70B3585}"/>
              </a:ext>
            </a:extLst>
          </p:cNvPr>
          <p:cNvSpPr/>
          <p:nvPr/>
        </p:nvSpPr>
        <p:spPr>
          <a:xfrm>
            <a:off x="941139" y="2344236"/>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21" name="正方形/長方形 20">
            <a:extLst>
              <a:ext uri="{FF2B5EF4-FFF2-40B4-BE49-F238E27FC236}">
                <a16:creationId xmlns:a16="http://schemas.microsoft.com/office/drawing/2014/main" id="{360EA26D-ED1C-8DD3-C13C-14C9C9B6B3B7}"/>
              </a:ext>
            </a:extLst>
          </p:cNvPr>
          <p:cNvSpPr/>
          <p:nvPr/>
        </p:nvSpPr>
        <p:spPr>
          <a:xfrm>
            <a:off x="941139" y="2530115"/>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22" name="正方形/長方形 21">
            <a:extLst>
              <a:ext uri="{FF2B5EF4-FFF2-40B4-BE49-F238E27FC236}">
                <a16:creationId xmlns:a16="http://schemas.microsoft.com/office/drawing/2014/main" id="{007B1DDA-D672-3F31-A595-FAC85732F238}"/>
              </a:ext>
            </a:extLst>
          </p:cNvPr>
          <p:cNvSpPr/>
          <p:nvPr/>
        </p:nvSpPr>
        <p:spPr>
          <a:xfrm>
            <a:off x="941139" y="2699718"/>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23" name="正方形/長方形 22">
            <a:extLst>
              <a:ext uri="{FF2B5EF4-FFF2-40B4-BE49-F238E27FC236}">
                <a16:creationId xmlns:a16="http://schemas.microsoft.com/office/drawing/2014/main" id="{D89E26B6-F065-3980-1B4B-88894D8DD5F4}"/>
              </a:ext>
            </a:extLst>
          </p:cNvPr>
          <p:cNvSpPr/>
          <p:nvPr/>
        </p:nvSpPr>
        <p:spPr>
          <a:xfrm>
            <a:off x="941139" y="2841207"/>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24" name="正方形/長方形 23">
            <a:extLst>
              <a:ext uri="{FF2B5EF4-FFF2-40B4-BE49-F238E27FC236}">
                <a16:creationId xmlns:a16="http://schemas.microsoft.com/office/drawing/2014/main" id="{25255BB6-8E8E-58EE-15AB-85C159E1827B}"/>
              </a:ext>
            </a:extLst>
          </p:cNvPr>
          <p:cNvSpPr/>
          <p:nvPr/>
        </p:nvSpPr>
        <p:spPr>
          <a:xfrm>
            <a:off x="941139" y="3030609"/>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25" name="正方形/長方形 24">
            <a:extLst>
              <a:ext uri="{FF2B5EF4-FFF2-40B4-BE49-F238E27FC236}">
                <a16:creationId xmlns:a16="http://schemas.microsoft.com/office/drawing/2014/main" id="{76949814-DD28-E11C-A4D9-9D94D02464C8}"/>
              </a:ext>
            </a:extLst>
          </p:cNvPr>
          <p:cNvSpPr/>
          <p:nvPr/>
        </p:nvSpPr>
        <p:spPr>
          <a:xfrm>
            <a:off x="941139" y="3253073"/>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26" name="正方形/長方形 25">
            <a:extLst>
              <a:ext uri="{FF2B5EF4-FFF2-40B4-BE49-F238E27FC236}">
                <a16:creationId xmlns:a16="http://schemas.microsoft.com/office/drawing/2014/main" id="{6972ED88-98EE-5730-0847-A2FFA61985BC}"/>
              </a:ext>
            </a:extLst>
          </p:cNvPr>
          <p:cNvSpPr/>
          <p:nvPr/>
        </p:nvSpPr>
        <p:spPr>
          <a:xfrm>
            <a:off x="2286808" y="2598786"/>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27" name="正方形/長方形 26">
            <a:extLst>
              <a:ext uri="{FF2B5EF4-FFF2-40B4-BE49-F238E27FC236}">
                <a16:creationId xmlns:a16="http://schemas.microsoft.com/office/drawing/2014/main" id="{555AFC41-9C42-EF71-861F-B986287FE53A}"/>
              </a:ext>
            </a:extLst>
          </p:cNvPr>
          <p:cNvSpPr/>
          <p:nvPr/>
        </p:nvSpPr>
        <p:spPr>
          <a:xfrm>
            <a:off x="2286808" y="2114327"/>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28" name="正方形/長方形 27">
            <a:extLst>
              <a:ext uri="{FF2B5EF4-FFF2-40B4-BE49-F238E27FC236}">
                <a16:creationId xmlns:a16="http://schemas.microsoft.com/office/drawing/2014/main" id="{401817B6-040F-AA03-BD01-917EBE91988D}"/>
              </a:ext>
            </a:extLst>
          </p:cNvPr>
          <p:cNvSpPr/>
          <p:nvPr/>
        </p:nvSpPr>
        <p:spPr>
          <a:xfrm>
            <a:off x="2286802" y="2365621"/>
            <a:ext cx="111086"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30" name="正方形/長方形 29">
            <a:extLst>
              <a:ext uri="{FF2B5EF4-FFF2-40B4-BE49-F238E27FC236}">
                <a16:creationId xmlns:a16="http://schemas.microsoft.com/office/drawing/2014/main" id="{219F0012-EBE5-00A9-9BFB-2EF7DEC975DB}"/>
              </a:ext>
            </a:extLst>
          </p:cNvPr>
          <p:cNvSpPr/>
          <p:nvPr/>
        </p:nvSpPr>
        <p:spPr>
          <a:xfrm>
            <a:off x="2128015" y="2834233"/>
            <a:ext cx="428671" cy="8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31" name="正方形/長方形 30">
            <a:extLst>
              <a:ext uri="{FF2B5EF4-FFF2-40B4-BE49-F238E27FC236}">
                <a16:creationId xmlns:a16="http://schemas.microsoft.com/office/drawing/2014/main" id="{48FAF150-9753-579B-F0C8-FCBF94C3B881}"/>
              </a:ext>
            </a:extLst>
          </p:cNvPr>
          <p:cNvSpPr/>
          <p:nvPr/>
        </p:nvSpPr>
        <p:spPr>
          <a:xfrm>
            <a:off x="6543031" y="3927896"/>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32" name="正方形/長方形 31">
            <a:extLst>
              <a:ext uri="{FF2B5EF4-FFF2-40B4-BE49-F238E27FC236}">
                <a16:creationId xmlns:a16="http://schemas.microsoft.com/office/drawing/2014/main" id="{B15670E5-BFC5-AF7C-E288-E64752A4DEB5}"/>
              </a:ext>
            </a:extLst>
          </p:cNvPr>
          <p:cNvSpPr/>
          <p:nvPr/>
        </p:nvSpPr>
        <p:spPr>
          <a:xfrm>
            <a:off x="7231437" y="3902507"/>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33" name="正方形/長方形 32">
            <a:extLst>
              <a:ext uri="{FF2B5EF4-FFF2-40B4-BE49-F238E27FC236}">
                <a16:creationId xmlns:a16="http://schemas.microsoft.com/office/drawing/2014/main" id="{5C8765B7-5CEC-D457-DC82-3833D3B42C44}"/>
              </a:ext>
            </a:extLst>
          </p:cNvPr>
          <p:cNvSpPr/>
          <p:nvPr/>
        </p:nvSpPr>
        <p:spPr>
          <a:xfrm>
            <a:off x="7894066" y="3902507"/>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34" name="正方形/長方形 33">
            <a:extLst>
              <a:ext uri="{FF2B5EF4-FFF2-40B4-BE49-F238E27FC236}">
                <a16:creationId xmlns:a16="http://schemas.microsoft.com/office/drawing/2014/main" id="{107F9ABC-59CB-3A9C-F7DC-C66FBDD24F7E}"/>
              </a:ext>
            </a:extLst>
          </p:cNvPr>
          <p:cNvSpPr/>
          <p:nvPr/>
        </p:nvSpPr>
        <p:spPr>
          <a:xfrm>
            <a:off x="8459843" y="3902507"/>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35" name="正方形/長方形 34">
            <a:extLst>
              <a:ext uri="{FF2B5EF4-FFF2-40B4-BE49-F238E27FC236}">
                <a16:creationId xmlns:a16="http://schemas.microsoft.com/office/drawing/2014/main" id="{ADEED0ED-0414-67F0-AA8D-689F17758A34}"/>
              </a:ext>
            </a:extLst>
          </p:cNvPr>
          <p:cNvSpPr/>
          <p:nvPr/>
        </p:nvSpPr>
        <p:spPr>
          <a:xfrm>
            <a:off x="9223376" y="3900031"/>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36" name="正方形/長方形 35">
            <a:extLst>
              <a:ext uri="{FF2B5EF4-FFF2-40B4-BE49-F238E27FC236}">
                <a16:creationId xmlns:a16="http://schemas.microsoft.com/office/drawing/2014/main" id="{2DE2CAAE-6ADB-9275-E9B5-46F222E3A945}"/>
              </a:ext>
            </a:extLst>
          </p:cNvPr>
          <p:cNvSpPr/>
          <p:nvPr/>
        </p:nvSpPr>
        <p:spPr>
          <a:xfrm>
            <a:off x="9629257" y="3900031"/>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37" name="正方形/長方形 36">
            <a:extLst>
              <a:ext uri="{FF2B5EF4-FFF2-40B4-BE49-F238E27FC236}">
                <a16:creationId xmlns:a16="http://schemas.microsoft.com/office/drawing/2014/main" id="{C0006F07-8872-D987-9D07-5DFDF376D29E}"/>
              </a:ext>
            </a:extLst>
          </p:cNvPr>
          <p:cNvSpPr/>
          <p:nvPr/>
        </p:nvSpPr>
        <p:spPr>
          <a:xfrm>
            <a:off x="9958540" y="3900031"/>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38" name="正方形/長方形 37">
            <a:extLst>
              <a:ext uri="{FF2B5EF4-FFF2-40B4-BE49-F238E27FC236}">
                <a16:creationId xmlns:a16="http://schemas.microsoft.com/office/drawing/2014/main" id="{5474126B-7879-AD11-CC60-57DA37E213EC}"/>
              </a:ext>
            </a:extLst>
          </p:cNvPr>
          <p:cNvSpPr/>
          <p:nvPr/>
        </p:nvSpPr>
        <p:spPr>
          <a:xfrm>
            <a:off x="8881916" y="3900031"/>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39" name="正方形/長方形 38">
            <a:extLst>
              <a:ext uri="{FF2B5EF4-FFF2-40B4-BE49-F238E27FC236}">
                <a16:creationId xmlns:a16="http://schemas.microsoft.com/office/drawing/2014/main" id="{62DF5234-326C-C362-96F1-EBCF83EEA250}"/>
              </a:ext>
            </a:extLst>
          </p:cNvPr>
          <p:cNvSpPr/>
          <p:nvPr/>
        </p:nvSpPr>
        <p:spPr>
          <a:xfrm>
            <a:off x="10355543" y="3900031"/>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40" name="正方形/長方形 39">
            <a:extLst>
              <a:ext uri="{FF2B5EF4-FFF2-40B4-BE49-F238E27FC236}">
                <a16:creationId xmlns:a16="http://schemas.microsoft.com/office/drawing/2014/main" id="{FCBB81DE-1898-A027-AE81-FCD1937520A8}"/>
              </a:ext>
            </a:extLst>
          </p:cNvPr>
          <p:cNvSpPr/>
          <p:nvPr/>
        </p:nvSpPr>
        <p:spPr>
          <a:xfrm>
            <a:off x="10126285" y="4087355"/>
            <a:ext cx="68975" cy="9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endParaRPr>
          </a:p>
        </p:txBody>
      </p:sp>
      <p:sp>
        <p:nvSpPr>
          <p:cNvPr id="41" name="正方形/長方形 40">
            <a:extLst>
              <a:ext uri="{FF2B5EF4-FFF2-40B4-BE49-F238E27FC236}">
                <a16:creationId xmlns:a16="http://schemas.microsoft.com/office/drawing/2014/main" id="{10C58229-6C3F-0C81-7820-18A1694C1BB3}"/>
              </a:ext>
            </a:extLst>
          </p:cNvPr>
          <p:cNvSpPr/>
          <p:nvPr/>
        </p:nvSpPr>
        <p:spPr>
          <a:xfrm>
            <a:off x="11142357" y="3917301"/>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42" name="正方形/長方形 41">
            <a:extLst>
              <a:ext uri="{FF2B5EF4-FFF2-40B4-BE49-F238E27FC236}">
                <a16:creationId xmlns:a16="http://schemas.microsoft.com/office/drawing/2014/main" id="{A6027FF0-B8B5-DDEE-77AE-E02536B07535}"/>
              </a:ext>
            </a:extLst>
          </p:cNvPr>
          <p:cNvSpPr/>
          <p:nvPr/>
        </p:nvSpPr>
        <p:spPr>
          <a:xfrm>
            <a:off x="6598835" y="4350451"/>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11</a:t>
            </a:r>
            <a:endParaRPr kumimoji="1" lang="ja-JP" altLang="en-US" sz="1000" b="1" dirty="0" err="1">
              <a:solidFill>
                <a:srgbClr val="464646"/>
              </a:solidFill>
              <a:highlight>
                <a:srgbClr val="FFFFFF"/>
              </a:highlight>
            </a:endParaRPr>
          </a:p>
        </p:txBody>
      </p:sp>
      <p:sp>
        <p:nvSpPr>
          <p:cNvPr id="43" name="正方形/長方形 42">
            <a:extLst>
              <a:ext uri="{FF2B5EF4-FFF2-40B4-BE49-F238E27FC236}">
                <a16:creationId xmlns:a16="http://schemas.microsoft.com/office/drawing/2014/main" id="{BC308233-1BE7-F85B-ECC6-7388A7A994C8}"/>
              </a:ext>
            </a:extLst>
          </p:cNvPr>
          <p:cNvSpPr/>
          <p:nvPr/>
        </p:nvSpPr>
        <p:spPr>
          <a:xfrm>
            <a:off x="8613889" y="4341401"/>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12</a:t>
            </a:r>
            <a:endParaRPr kumimoji="1" lang="ja-JP" altLang="en-US" sz="1000" b="1" dirty="0" err="1">
              <a:solidFill>
                <a:srgbClr val="464646"/>
              </a:solidFill>
              <a:highlight>
                <a:srgbClr val="FFFFFF"/>
              </a:highlight>
            </a:endParaRPr>
          </a:p>
        </p:txBody>
      </p:sp>
      <p:sp>
        <p:nvSpPr>
          <p:cNvPr id="44" name="正方形/長方形 43">
            <a:extLst>
              <a:ext uri="{FF2B5EF4-FFF2-40B4-BE49-F238E27FC236}">
                <a16:creationId xmlns:a16="http://schemas.microsoft.com/office/drawing/2014/main" id="{60DE074F-38A4-0F42-1EF7-01C98B47DACB}"/>
              </a:ext>
            </a:extLst>
          </p:cNvPr>
          <p:cNvSpPr/>
          <p:nvPr/>
        </p:nvSpPr>
        <p:spPr>
          <a:xfrm>
            <a:off x="11142357" y="4333043"/>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r>
              <a:rPr kumimoji="1" lang="ja-JP" altLang="en-US" sz="1000" b="1" dirty="0">
                <a:solidFill>
                  <a:srgbClr val="464646"/>
                </a:solidFill>
                <a:highlight>
                  <a:srgbClr val="FFFFFF"/>
                </a:highlight>
              </a:rPr>
              <a:t>３</a:t>
            </a:r>
          </a:p>
        </p:txBody>
      </p:sp>
      <p:sp>
        <p:nvSpPr>
          <p:cNvPr id="45" name="正方形/長方形 44">
            <a:extLst>
              <a:ext uri="{FF2B5EF4-FFF2-40B4-BE49-F238E27FC236}">
                <a16:creationId xmlns:a16="http://schemas.microsoft.com/office/drawing/2014/main" id="{1C26D324-ADD5-3B65-3BAB-1E59ADCB81D4}"/>
              </a:ext>
            </a:extLst>
          </p:cNvPr>
          <p:cNvSpPr/>
          <p:nvPr/>
        </p:nvSpPr>
        <p:spPr>
          <a:xfrm>
            <a:off x="6730160" y="4664889"/>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14</a:t>
            </a:r>
            <a:endParaRPr kumimoji="1" lang="ja-JP" altLang="en-US" sz="1000" b="1" dirty="0" err="1">
              <a:solidFill>
                <a:srgbClr val="464646"/>
              </a:solidFill>
              <a:highlight>
                <a:srgbClr val="FFFFFF"/>
              </a:highlight>
            </a:endParaRPr>
          </a:p>
        </p:txBody>
      </p:sp>
      <p:sp>
        <p:nvSpPr>
          <p:cNvPr id="46" name="正方形/長方形 45">
            <a:extLst>
              <a:ext uri="{FF2B5EF4-FFF2-40B4-BE49-F238E27FC236}">
                <a16:creationId xmlns:a16="http://schemas.microsoft.com/office/drawing/2014/main" id="{9C765ED0-8098-3E97-936D-2626DB704813}"/>
              </a:ext>
            </a:extLst>
          </p:cNvPr>
          <p:cNvSpPr/>
          <p:nvPr/>
        </p:nvSpPr>
        <p:spPr>
          <a:xfrm>
            <a:off x="6407540" y="4991306"/>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sp>
        <p:nvSpPr>
          <p:cNvPr id="47" name="正方形/長方形 46">
            <a:extLst>
              <a:ext uri="{FF2B5EF4-FFF2-40B4-BE49-F238E27FC236}">
                <a16:creationId xmlns:a16="http://schemas.microsoft.com/office/drawing/2014/main" id="{9FF5F391-BEE8-A7AD-8446-4B9DF0545176}"/>
              </a:ext>
            </a:extLst>
          </p:cNvPr>
          <p:cNvSpPr/>
          <p:nvPr/>
        </p:nvSpPr>
        <p:spPr>
          <a:xfrm>
            <a:off x="6896446" y="4991306"/>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16</a:t>
            </a:r>
            <a:endParaRPr kumimoji="1" lang="ja-JP" altLang="en-US" sz="1000" b="1" dirty="0" err="1">
              <a:solidFill>
                <a:srgbClr val="464646"/>
              </a:solidFill>
            </a:endParaRPr>
          </a:p>
        </p:txBody>
      </p:sp>
      <p:sp>
        <p:nvSpPr>
          <p:cNvPr id="51" name="正方形/長方形 50">
            <a:extLst>
              <a:ext uri="{FF2B5EF4-FFF2-40B4-BE49-F238E27FC236}">
                <a16:creationId xmlns:a16="http://schemas.microsoft.com/office/drawing/2014/main" id="{C17BA625-CA72-FEB1-C55E-7C07831CAAAF}"/>
              </a:ext>
            </a:extLst>
          </p:cNvPr>
          <p:cNvSpPr/>
          <p:nvPr/>
        </p:nvSpPr>
        <p:spPr>
          <a:xfrm>
            <a:off x="8546682"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52" name="正方形/長方形 51">
            <a:extLst>
              <a:ext uri="{FF2B5EF4-FFF2-40B4-BE49-F238E27FC236}">
                <a16:creationId xmlns:a16="http://schemas.microsoft.com/office/drawing/2014/main" id="{D00F9877-5C15-EAD9-AED2-CF2F286BD229}"/>
              </a:ext>
            </a:extLst>
          </p:cNvPr>
          <p:cNvSpPr/>
          <p:nvPr/>
        </p:nvSpPr>
        <p:spPr>
          <a:xfrm>
            <a:off x="9128085"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53" name="正方形/長方形 52">
            <a:extLst>
              <a:ext uri="{FF2B5EF4-FFF2-40B4-BE49-F238E27FC236}">
                <a16:creationId xmlns:a16="http://schemas.microsoft.com/office/drawing/2014/main" id="{D4BC6DE0-E308-B1F1-1F08-01BD49015CB2}"/>
              </a:ext>
            </a:extLst>
          </p:cNvPr>
          <p:cNvSpPr/>
          <p:nvPr/>
        </p:nvSpPr>
        <p:spPr>
          <a:xfrm>
            <a:off x="9724026"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54" name="正方形/長方形 53">
            <a:extLst>
              <a:ext uri="{FF2B5EF4-FFF2-40B4-BE49-F238E27FC236}">
                <a16:creationId xmlns:a16="http://schemas.microsoft.com/office/drawing/2014/main" id="{9860057B-9E85-04A3-E0D3-AAA832514239}"/>
              </a:ext>
            </a:extLst>
          </p:cNvPr>
          <p:cNvSpPr/>
          <p:nvPr/>
        </p:nvSpPr>
        <p:spPr>
          <a:xfrm>
            <a:off x="10288336"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p>
        </p:txBody>
      </p:sp>
      <p:sp>
        <p:nvSpPr>
          <p:cNvPr id="55" name="正方形/長方形 54">
            <a:extLst>
              <a:ext uri="{FF2B5EF4-FFF2-40B4-BE49-F238E27FC236}">
                <a16:creationId xmlns:a16="http://schemas.microsoft.com/office/drawing/2014/main" id="{D8729555-F770-D7F4-D272-4A7A60579D54}"/>
              </a:ext>
            </a:extLst>
          </p:cNvPr>
          <p:cNvSpPr/>
          <p:nvPr/>
        </p:nvSpPr>
        <p:spPr>
          <a:xfrm>
            <a:off x="10830348" y="1633846"/>
            <a:ext cx="134415" cy="185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p>
        </p:txBody>
      </p:sp>
      <p:pic>
        <p:nvPicPr>
          <p:cNvPr id="56" name="図 55">
            <a:extLst>
              <a:ext uri="{FF2B5EF4-FFF2-40B4-BE49-F238E27FC236}">
                <a16:creationId xmlns:a16="http://schemas.microsoft.com/office/drawing/2014/main" id="{BFB84BD4-0E7A-A484-C488-384569FDFB7C}"/>
              </a:ext>
            </a:extLst>
          </p:cNvPr>
          <p:cNvPicPr>
            <a:picLocks noChangeAspect="1"/>
          </p:cNvPicPr>
          <p:nvPr/>
        </p:nvPicPr>
        <p:blipFill>
          <a:blip r:embed="rId4"/>
          <a:stretch>
            <a:fillRect/>
          </a:stretch>
        </p:blipFill>
        <p:spPr>
          <a:xfrm>
            <a:off x="6304694" y="1861844"/>
            <a:ext cx="4919887" cy="249983"/>
          </a:xfrm>
          <a:prstGeom prst="rect">
            <a:avLst/>
          </a:prstGeom>
          <a:ln w="12700">
            <a:solidFill>
              <a:srgbClr val="D2D2D2"/>
            </a:solidFill>
          </a:ln>
        </p:spPr>
      </p:pic>
      <p:sp>
        <p:nvSpPr>
          <p:cNvPr id="4" name="正方形/長方形 3">
            <a:extLst>
              <a:ext uri="{FF2B5EF4-FFF2-40B4-BE49-F238E27FC236}">
                <a16:creationId xmlns:a16="http://schemas.microsoft.com/office/drawing/2014/main" id="{934E4665-4366-BEB8-0E2A-A4237BDAE600}"/>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154460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DC3A-D433-7222-2453-274F90AC5DB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94E0AA1-F8AD-F160-441A-4A8C7E0101DE}"/>
              </a:ext>
            </a:extLst>
          </p:cNvPr>
          <p:cNvSpPr>
            <a:spLocks noGrp="1"/>
          </p:cNvSpPr>
          <p:nvPr>
            <p:ph type="title"/>
          </p:nvPr>
        </p:nvSpPr>
        <p:spPr/>
        <p:txBody>
          <a:bodyPr/>
          <a:lstStyle/>
          <a:p>
            <a:r>
              <a:rPr lang="en-US" altLang="ja-JP" dirty="0"/>
              <a:t>4-5. </a:t>
            </a:r>
            <a:r>
              <a:rPr lang="ja-JP" altLang="en-US" dirty="0"/>
              <a:t>海外出張精算</a:t>
            </a:r>
            <a:endParaRPr kumimoji="1" lang="ja-JP" altLang="en-US" dirty="0"/>
          </a:p>
        </p:txBody>
      </p:sp>
      <p:sp>
        <p:nvSpPr>
          <p:cNvPr id="16" name="スライド番号プレースホルダー 15">
            <a:extLst>
              <a:ext uri="{FF2B5EF4-FFF2-40B4-BE49-F238E27FC236}">
                <a16:creationId xmlns:a16="http://schemas.microsoft.com/office/drawing/2014/main" id="{59916A1F-1678-DD63-2380-E61152885AFA}"/>
              </a:ext>
            </a:extLst>
          </p:cNvPr>
          <p:cNvSpPr>
            <a:spLocks noGrp="1"/>
          </p:cNvSpPr>
          <p:nvPr>
            <p:ph type="sldNum" sz="quarter" idx="12"/>
          </p:nvPr>
        </p:nvSpPr>
        <p:spPr/>
        <p:txBody>
          <a:bodyPr/>
          <a:lstStyle/>
          <a:p>
            <a:fld id="{D8A28372-6A5A-4399-8FC5-CCF396CD4981}" type="slidenum">
              <a:rPr lang="en-GB" smtClean="0"/>
              <a:t>28</a:t>
            </a:fld>
            <a:endParaRPr lang="en-GB"/>
          </a:p>
        </p:txBody>
      </p:sp>
      <p:sp>
        <p:nvSpPr>
          <p:cNvPr id="4" name="コンテンツ プレースホルダー 2">
            <a:extLst>
              <a:ext uri="{FF2B5EF4-FFF2-40B4-BE49-F238E27FC236}">
                <a16:creationId xmlns:a16="http://schemas.microsoft.com/office/drawing/2014/main" id="{24D79EF2-9881-AADF-829B-20CDA22FDD02}"/>
              </a:ext>
            </a:extLst>
          </p:cNvPr>
          <p:cNvSpPr txBox="1">
            <a:spLocks/>
          </p:cNvSpPr>
          <p:nvPr/>
        </p:nvSpPr>
        <p:spPr>
          <a:xfrm>
            <a:off x="484188" y="1389063"/>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5" name="表 4">
            <a:extLst>
              <a:ext uri="{FF2B5EF4-FFF2-40B4-BE49-F238E27FC236}">
                <a16:creationId xmlns:a16="http://schemas.microsoft.com/office/drawing/2014/main" id="{3A6064B4-CA13-E51C-17C7-2CD5B7B21B23}"/>
              </a:ext>
            </a:extLst>
          </p:cNvPr>
          <p:cNvGraphicFramePr>
            <a:graphicFrameLocks noGrp="1"/>
          </p:cNvGraphicFramePr>
          <p:nvPr>
            <p:extLst>
              <p:ext uri="{D42A27DB-BD31-4B8C-83A1-F6EECF244321}">
                <p14:modId xmlns:p14="http://schemas.microsoft.com/office/powerpoint/2010/main" val="101986097"/>
              </p:ext>
            </p:extLst>
          </p:nvPr>
        </p:nvGraphicFramePr>
        <p:xfrm>
          <a:off x="483393" y="3232960"/>
          <a:ext cx="5433220" cy="2715492"/>
        </p:xfrm>
        <a:graphic>
          <a:graphicData uri="http://schemas.openxmlformats.org/drawingml/2006/table">
            <a:tbl>
              <a:tblPr firstRow="1" firstCol="1" bandRow="1">
                <a:tableStyleId>{2D5ABB26-0587-4C30-8999-92F81FD0307C}</a:tableStyleId>
              </a:tblPr>
              <a:tblGrid>
                <a:gridCol w="494532">
                  <a:extLst>
                    <a:ext uri="{9D8B030D-6E8A-4147-A177-3AD203B41FA5}">
                      <a16:colId xmlns:a16="http://schemas.microsoft.com/office/drawing/2014/main" val="20000"/>
                    </a:ext>
                  </a:extLst>
                </a:gridCol>
                <a:gridCol w="1363056">
                  <a:extLst>
                    <a:ext uri="{9D8B030D-6E8A-4147-A177-3AD203B41FA5}">
                      <a16:colId xmlns:a16="http://schemas.microsoft.com/office/drawing/2014/main" val="20001"/>
                    </a:ext>
                  </a:extLst>
                </a:gridCol>
                <a:gridCol w="3575632">
                  <a:extLst>
                    <a:ext uri="{9D8B030D-6E8A-4147-A177-3AD203B41FA5}">
                      <a16:colId xmlns:a16="http://schemas.microsoft.com/office/drawing/2014/main" val="20002"/>
                    </a:ext>
                  </a:extLst>
                </a:gridCol>
              </a:tblGrid>
              <a:tr h="205565">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5</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レート</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altLang="en-US"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換算レートを入力します。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7791815"/>
                  </a:ext>
                </a:extLst>
              </a:tr>
              <a:tr h="205565">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6</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金額</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金額を入力します。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0">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7</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往復</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「往復」にすると金額が倍になります。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00658">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8</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小計</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自動で表示されます。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169106">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9</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交通機関</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プルダウンから交通機関</a:t>
                      </a:r>
                      <a:r>
                        <a:rPr lang="ja-JP" altLang="en-US" sz="900" kern="100" dirty="0">
                          <a:effectLst/>
                          <a:latin typeface="BIZ UDPゴシック" panose="020B0400000000000000" pitchFamily="50" charset="-128"/>
                          <a:ea typeface="BIZ UDPゴシック" panose="020B0400000000000000" pitchFamily="50" charset="-128"/>
                        </a:rPr>
                        <a:t>（</a:t>
                      </a:r>
                      <a:r>
                        <a:rPr lang="ja-JP" sz="900" kern="100" dirty="0">
                          <a:effectLst/>
                          <a:latin typeface="BIZ UDPゴシック" panose="020B0400000000000000" pitchFamily="50" charset="-128"/>
                          <a:ea typeface="BIZ UDPゴシック" panose="020B0400000000000000" pitchFamily="50" charset="-128"/>
                        </a:rPr>
                        <a:t>または費目</a:t>
                      </a:r>
                      <a:r>
                        <a:rPr lang="ja-JP" altLang="en-US" sz="900" kern="100" dirty="0">
                          <a:effectLst/>
                          <a:latin typeface="BIZ UDPゴシック" panose="020B0400000000000000" pitchFamily="50" charset="-128"/>
                          <a:ea typeface="BIZ UDPゴシック" panose="020B0400000000000000" pitchFamily="50" charset="-128"/>
                        </a:rPr>
                        <a:t>）</a:t>
                      </a:r>
                      <a:r>
                        <a:rPr lang="ja-JP" sz="900" kern="100" dirty="0">
                          <a:effectLst/>
                          <a:latin typeface="BIZ UDPゴシック" panose="020B0400000000000000" pitchFamily="50" charset="-128"/>
                          <a:ea typeface="BIZ UDPゴシック" panose="020B0400000000000000" pitchFamily="50" charset="-128"/>
                        </a:rPr>
                        <a:t>を選択します。</a:t>
                      </a:r>
                      <a:endParaRPr lang="en-US" altLang="ja-JP" sz="900" kern="100" dirty="0">
                        <a:effectLst/>
                        <a:latin typeface="BIZ UDPゴシック" panose="020B0400000000000000" pitchFamily="50" charset="-128"/>
                        <a:ea typeface="BIZ UDPゴシック" panose="020B0400000000000000" pitchFamily="50" charset="-128"/>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185877">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10</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証票</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領収書</a:t>
                      </a:r>
                      <a:r>
                        <a:rPr lang="ja-JP" altLang="en-US" sz="900" kern="100" dirty="0">
                          <a:effectLst/>
                          <a:latin typeface="BIZ UDPゴシック" panose="020B0400000000000000" pitchFamily="50" charset="-128"/>
                          <a:ea typeface="BIZ UDPゴシック" panose="020B0400000000000000" pitchFamily="50" charset="-128"/>
                        </a:rPr>
                        <a:t>など</a:t>
                      </a:r>
                      <a:r>
                        <a:rPr lang="ja-JP" sz="900" kern="100" dirty="0">
                          <a:effectLst/>
                          <a:latin typeface="BIZ UDPゴシック" panose="020B0400000000000000" pitchFamily="50" charset="-128"/>
                          <a:ea typeface="BIZ UDPゴシック" panose="020B0400000000000000" pitchFamily="50" charset="-128"/>
                        </a:rPr>
                        <a:t>がある場合にチェックをつけます。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190413"/>
                  </a:ext>
                </a:extLst>
              </a:tr>
              <a:tr h="0">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11</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宿泊手当</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宿泊手当を選択し、金額入力します。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156983">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12</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備考</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備考情報を入力します。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4718649"/>
                  </a:ext>
                </a:extLst>
              </a:tr>
              <a:tr h="216442">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13</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支払方法</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社員立替でない場合は変更してください。（法人カード利用時など）</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6081811"/>
                  </a:ext>
                </a:extLst>
              </a:tr>
              <a:tr h="133026">
                <a:tc>
                  <a:txBody>
                    <a:bodyPr/>
                    <a:lstStyle/>
                    <a:p>
                      <a:pPr marL="0" lvl="0" indent="0" algn="ctr">
                        <a:lnSpc>
                          <a:spcPct val="120000"/>
                        </a:lnSpc>
                        <a:spcAft>
                          <a:spcPts val="0"/>
                        </a:spcAft>
                        <a:buFont typeface="Arial" panose="020B0604020202020204" pitchFamily="34" charset="0"/>
                        <a:buNone/>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14</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ts val="1200"/>
                        </a:lnSpc>
                        <a:spcAft>
                          <a:spcPts val="300"/>
                        </a:spcAft>
                        <a:buFont typeface="Arial" panose="020B0604020202020204" pitchFamily="34" charset="0"/>
                        <a:buNone/>
                      </a:pPr>
                      <a:r>
                        <a:rPr lang="ja-JP" sz="900" b="1" kern="100" dirty="0">
                          <a:effectLst/>
                          <a:latin typeface="BIZ UDPゴシック" panose="020B0400000000000000" pitchFamily="50" charset="-128"/>
                          <a:ea typeface="BIZ UDPゴシック" panose="020B0400000000000000" pitchFamily="50" charset="-128"/>
                        </a:rPr>
                        <a:t>領収書</a:t>
                      </a:r>
                      <a:r>
                        <a:rPr lang="en-US" altLang="ja-JP" sz="900" b="1" kern="100" dirty="0">
                          <a:effectLst/>
                          <a:latin typeface="BIZ UDPゴシック" panose="020B0400000000000000" pitchFamily="50" charset="-128"/>
                          <a:ea typeface="BIZ UDPゴシック" panose="020B0400000000000000" pitchFamily="50" charset="-128"/>
                        </a:rPr>
                        <a:t>/</a:t>
                      </a:r>
                      <a:r>
                        <a:rPr lang="ja-JP" sz="900" b="1" kern="100" dirty="0">
                          <a:effectLst/>
                          <a:latin typeface="BIZ UDPゴシック" panose="020B0400000000000000" pitchFamily="50" charset="-128"/>
                          <a:ea typeface="BIZ UDPゴシック" panose="020B0400000000000000" pitchFamily="50" charset="-128"/>
                        </a:rPr>
                        <a:t>請求書</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400" marR="684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ts val="1200"/>
                        </a:lnSpc>
                        <a:spcAft>
                          <a:spcPts val="300"/>
                        </a:spcAft>
                        <a:buFont typeface="Arial" panose="020B0604020202020204" pitchFamily="34" charset="0"/>
                        <a:buNone/>
                      </a:pPr>
                      <a:r>
                        <a:rPr lang="ja-JP" sz="900" kern="100" dirty="0">
                          <a:effectLst/>
                          <a:latin typeface="BIZ UDPゴシック" panose="020B0400000000000000" pitchFamily="50" charset="-128"/>
                          <a:ea typeface="BIZ UDPゴシック" panose="020B0400000000000000" pitchFamily="50" charset="-128"/>
                        </a:rPr>
                        <a:t>領収書</a:t>
                      </a:r>
                      <a:r>
                        <a:rPr lang="ja-JP" altLang="en-US" sz="900" kern="100" dirty="0">
                          <a:effectLst/>
                          <a:latin typeface="BIZ UDPゴシック" panose="020B0400000000000000" pitchFamily="50" charset="-128"/>
                          <a:ea typeface="BIZ UDPゴシック" panose="020B0400000000000000" pitchFamily="50" charset="-128"/>
                        </a:rPr>
                        <a:t>など</a:t>
                      </a:r>
                      <a:r>
                        <a:rPr lang="ja-JP" sz="900" kern="100" dirty="0">
                          <a:effectLst/>
                          <a:latin typeface="BIZ UDPゴシック" panose="020B0400000000000000" pitchFamily="50" charset="-128"/>
                          <a:ea typeface="BIZ UDPゴシック" panose="020B0400000000000000" pitchFamily="50" charset="-128"/>
                        </a:rPr>
                        <a:t>を添付します。</a:t>
                      </a:r>
                      <a:endParaRPr lang="ja-JP" sz="900" kern="100" dirty="0">
                        <a:solidFill>
                          <a:srgbClr val="4C4948"/>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71049"/>
                  </a:ext>
                </a:extLst>
              </a:tr>
              <a:tr h="125810">
                <a:tc>
                  <a:txBody>
                    <a:bodyPr/>
                    <a:lstStyle/>
                    <a:p>
                      <a:pPr algn="ctr">
                        <a:lnSpc>
                          <a:spcPct val="120000"/>
                        </a:lnSpc>
                        <a:spcAft>
                          <a:spcPts val="0"/>
                        </a:spcAft>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15</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dirty="0">
                          <a:solidFill>
                            <a:schemeClr val="tx1"/>
                          </a:solidFill>
                          <a:effectLst/>
                          <a:latin typeface="BIZ UDPゴシック" panose="020B0400000000000000" pitchFamily="50" charset="-128"/>
                          <a:ea typeface="BIZ UDPゴシック" panose="020B0400000000000000" pitchFamily="50" charset="-128"/>
                        </a:rPr>
                        <a:t>乗換案内</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8400" marR="684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ja-JP" sz="900" kern="100" dirty="0">
                          <a:solidFill>
                            <a:schemeClr val="tx1"/>
                          </a:solidFill>
                          <a:effectLst/>
                          <a:latin typeface="BIZ UDPゴシック" panose="020B0400000000000000" pitchFamily="50" charset="-128"/>
                          <a:ea typeface="BIZ UDPゴシック" panose="020B0400000000000000" pitchFamily="50" charset="-128"/>
                        </a:rPr>
                        <a:t>乗換案内を利用します。</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1835720"/>
                  </a:ext>
                </a:extLst>
              </a:tr>
              <a:tr h="156694">
                <a:tc>
                  <a:txBody>
                    <a:bodyPr/>
                    <a:lstStyle/>
                    <a:p>
                      <a:pPr algn="ctr">
                        <a:lnSpc>
                          <a:spcPct val="120000"/>
                        </a:lnSpc>
                        <a:spcAft>
                          <a:spcPts val="0"/>
                        </a:spcAft>
                      </a:pPr>
                      <a:r>
                        <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rPr>
                        <a:t>16</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a:lnSpc>
                          <a:spcPct val="120000"/>
                        </a:lnSpc>
                        <a:spcAft>
                          <a:spcPts val="0"/>
                        </a:spcAft>
                        <a:buFont typeface="Arial" panose="020B0604020202020204" pitchFamily="34" charset="0"/>
                        <a:buNone/>
                      </a:pPr>
                      <a:r>
                        <a:rPr lang="ja-JP" sz="900" b="1" kern="100" dirty="0">
                          <a:solidFill>
                            <a:schemeClr val="tx1"/>
                          </a:solidFill>
                          <a:effectLst/>
                          <a:latin typeface="BIZ UDPゴシック" panose="020B0400000000000000" pitchFamily="50" charset="-128"/>
                          <a:ea typeface="BIZ UDPゴシック" panose="020B0400000000000000" pitchFamily="50" charset="-128"/>
                        </a:rPr>
                        <a:t>目的地</a:t>
                      </a:r>
                      <a:endParaRPr 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68400" marR="684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a:lnSpc>
                          <a:spcPct val="120000"/>
                        </a:lnSpc>
                        <a:spcAft>
                          <a:spcPts val="0"/>
                        </a:spcAft>
                        <a:buFont typeface="Arial" panose="020B0604020202020204" pitchFamily="34" charset="0"/>
                        <a:buNone/>
                      </a:pPr>
                      <a:r>
                        <a:rPr lang="ja-JP" sz="900" kern="100" dirty="0">
                          <a:solidFill>
                            <a:schemeClr val="tx1"/>
                          </a:solidFill>
                          <a:effectLst/>
                          <a:latin typeface="BIZ UDPゴシック" panose="020B0400000000000000" pitchFamily="50" charset="-128"/>
                          <a:ea typeface="BIZ UDPゴシック" panose="020B0400000000000000" pitchFamily="50" charset="-128"/>
                        </a:rPr>
                        <a:t>過去の入力履歴や、</a:t>
                      </a:r>
                      <a:r>
                        <a:rPr lang="ja-JP" altLang="en-US" sz="900" kern="100" dirty="0">
                          <a:solidFill>
                            <a:schemeClr val="tx1"/>
                          </a:solidFill>
                          <a:effectLst/>
                          <a:latin typeface="BIZ UDPゴシック" panose="020B0400000000000000" pitchFamily="50" charset="-128"/>
                          <a:ea typeface="BIZ UDPゴシック" panose="020B0400000000000000" pitchFamily="50" charset="-128"/>
                        </a:rPr>
                        <a:t>あらかじめ登録</a:t>
                      </a:r>
                      <a:r>
                        <a:rPr lang="ja-JP" sz="900" kern="100" dirty="0">
                          <a:solidFill>
                            <a:schemeClr val="tx1"/>
                          </a:solidFill>
                          <a:effectLst/>
                          <a:latin typeface="BIZ UDPゴシック" panose="020B0400000000000000" pitchFamily="50" charset="-128"/>
                          <a:ea typeface="BIZ UDPゴシック" panose="020B0400000000000000" pitchFamily="50" charset="-128"/>
                        </a:rPr>
                        <a:t>された目的地を呼び出せます。</a:t>
                      </a:r>
                      <a:endParaRPr lang="ja-JP" sz="900"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28920487"/>
                  </a:ext>
                </a:extLst>
              </a:tr>
            </a:tbl>
          </a:graphicData>
        </a:graphic>
      </p:graphicFrame>
      <p:pic>
        <p:nvPicPr>
          <p:cNvPr id="25" name="図 24">
            <a:extLst>
              <a:ext uri="{FF2B5EF4-FFF2-40B4-BE49-F238E27FC236}">
                <a16:creationId xmlns:a16="http://schemas.microsoft.com/office/drawing/2014/main" id="{95DEBFFF-4982-8513-663A-4326C2D28043}"/>
              </a:ext>
            </a:extLst>
          </p:cNvPr>
          <p:cNvPicPr>
            <a:picLocks noChangeAspect="1"/>
          </p:cNvPicPr>
          <p:nvPr/>
        </p:nvPicPr>
        <p:blipFill>
          <a:blip r:embed="rId2"/>
          <a:stretch>
            <a:fillRect/>
          </a:stretch>
        </p:blipFill>
        <p:spPr>
          <a:xfrm>
            <a:off x="479425" y="1699885"/>
            <a:ext cx="5259090" cy="1533075"/>
          </a:xfrm>
          <a:prstGeom prst="rect">
            <a:avLst/>
          </a:prstGeom>
          <a:ln w="12700">
            <a:solidFill>
              <a:srgbClr val="D2D2D2"/>
            </a:solidFill>
          </a:ln>
        </p:spPr>
      </p:pic>
      <p:sp>
        <p:nvSpPr>
          <p:cNvPr id="26" name="正方形/長方形 25">
            <a:extLst>
              <a:ext uri="{FF2B5EF4-FFF2-40B4-BE49-F238E27FC236}">
                <a16:creationId xmlns:a16="http://schemas.microsoft.com/office/drawing/2014/main" id="{7C0B292C-7C96-36A6-770F-9FCC9AB687A2}"/>
              </a:ext>
            </a:extLst>
          </p:cNvPr>
          <p:cNvSpPr/>
          <p:nvPr/>
        </p:nvSpPr>
        <p:spPr>
          <a:xfrm>
            <a:off x="731525" y="184313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27" name="正方形/長方形 26">
            <a:extLst>
              <a:ext uri="{FF2B5EF4-FFF2-40B4-BE49-F238E27FC236}">
                <a16:creationId xmlns:a16="http://schemas.microsoft.com/office/drawing/2014/main" id="{EB66E957-9E7B-657B-32C7-DD8188FAD9BE}"/>
              </a:ext>
            </a:extLst>
          </p:cNvPr>
          <p:cNvSpPr/>
          <p:nvPr/>
        </p:nvSpPr>
        <p:spPr>
          <a:xfrm>
            <a:off x="1419931" y="181774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28" name="正方形/長方形 27">
            <a:extLst>
              <a:ext uri="{FF2B5EF4-FFF2-40B4-BE49-F238E27FC236}">
                <a16:creationId xmlns:a16="http://schemas.microsoft.com/office/drawing/2014/main" id="{7D696210-7F76-7DB1-0B6D-E402505654D4}"/>
              </a:ext>
            </a:extLst>
          </p:cNvPr>
          <p:cNvSpPr/>
          <p:nvPr/>
        </p:nvSpPr>
        <p:spPr>
          <a:xfrm>
            <a:off x="2082560" y="1817744"/>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3</a:t>
            </a:r>
            <a:endParaRPr kumimoji="1" lang="ja-JP" altLang="en-US" sz="1000" b="1" dirty="0" err="1">
              <a:solidFill>
                <a:srgbClr val="464646"/>
              </a:solidFill>
            </a:endParaRPr>
          </a:p>
        </p:txBody>
      </p:sp>
      <p:sp>
        <p:nvSpPr>
          <p:cNvPr id="29" name="正方形/長方形 28">
            <a:extLst>
              <a:ext uri="{FF2B5EF4-FFF2-40B4-BE49-F238E27FC236}">
                <a16:creationId xmlns:a16="http://schemas.microsoft.com/office/drawing/2014/main" id="{60BD2602-0B0D-9935-38FE-309AD10883AD}"/>
              </a:ext>
            </a:extLst>
          </p:cNvPr>
          <p:cNvSpPr/>
          <p:nvPr/>
        </p:nvSpPr>
        <p:spPr>
          <a:xfrm>
            <a:off x="2648337" y="1817744"/>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4</a:t>
            </a:r>
            <a:endParaRPr kumimoji="1" lang="ja-JP" altLang="en-US" sz="1000" b="1" dirty="0" err="1">
              <a:solidFill>
                <a:srgbClr val="464646"/>
              </a:solidFill>
            </a:endParaRPr>
          </a:p>
        </p:txBody>
      </p:sp>
      <p:sp>
        <p:nvSpPr>
          <p:cNvPr id="30" name="正方形/長方形 29">
            <a:extLst>
              <a:ext uri="{FF2B5EF4-FFF2-40B4-BE49-F238E27FC236}">
                <a16:creationId xmlns:a16="http://schemas.microsoft.com/office/drawing/2014/main" id="{57EC8DAB-E90B-AEAC-6C61-CB3AB93F728F}"/>
              </a:ext>
            </a:extLst>
          </p:cNvPr>
          <p:cNvSpPr/>
          <p:nvPr/>
        </p:nvSpPr>
        <p:spPr>
          <a:xfrm>
            <a:off x="3411870" y="1815268"/>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6</a:t>
            </a:r>
            <a:endParaRPr kumimoji="1" lang="ja-JP" altLang="en-US" sz="1000" b="1" dirty="0" err="1">
              <a:solidFill>
                <a:srgbClr val="464646"/>
              </a:solidFill>
            </a:endParaRPr>
          </a:p>
        </p:txBody>
      </p:sp>
      <p:sp>
        <p:nvSpPr>
          <p:cNvPr id="31" name="正方形/長方形 30">
            <a:extLst>
              <a:ext uri="{FF2B5EF4-FFF2-40B4-BE49-F238E27FC236}">
                <a16:creationId xmlns:a16="http://schemas.microsoft.com/office/drawing/2014/main" id="{F0FBEC01-9B36-F9AE-D0F9-CF808C98398F}"/>
              </a:ext>
            </a:extLst>
          </p:cNvPr>
          <p:cNvSpPr/>
          <p:nvPr/>
        </p:nvSpPr>
        <p:spPr>
          <a:xfrm>
            <a:off x="3817751" y="1815268"/>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7</a:t>
            </a:r>
            <a:endParaRPr kumimoji="1" lang="ja-JP" altLang="en-US" sz="1000" b="1" dirty="0" err="1">
              <a:solidFill>
                <a:srgbClr val="464646"/>
              </a:solidFill>
            </a:endParaRPr>
          </a:p>
        </p:txBody>
      </p:sp>
      <p:sp>
        <p:nvSpPr>
          <p:cNvPr id="32" name="正方形/長方形 31">
            <a:extLst>
              <a:ext uri="{FF2B5EF4-FFF2-40B4-BE49-F238E27FC236}">
                <a16:creationId xmlns:a16="http://schemas.microsoft.com/office/drawing/2014/main" id="{99821975-F9F3-FA87-D0A3-46D5671C86B9}"/>
              </a:ext>
            </a:extLst>
          </p:cNvPr>
          <p:cNvSpPr/>
          <p:nvPr/>
        </p:nvSpPr>
        <p:spPr>
          <a:xfrm>
            <a:off x="4147034" y="1815268"/>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33" name="正方形/長方形 32">
            <a:extLst>
              <a:ext uri="{FF2B5EF4-FFF2-40B4-BE49-F238E27FC236}">
                <a16:creationId xmlns:a16="http://schemas.microsoft.com/office/drawing/2014/main" id="{8683B5A6-CADE-64D0-7ACE-36B5D9DAF62E}"/>
              </a:ext>
            </a:extLst>
          </p:cNvPr>
          <p:cNvSpPr/>
          <p:nvPr/>
        </p:nvSpPr>
        <p:spPr>
          <a:xfrm>
            <a:off x="3070410" y="1815268"/>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5</a:t>
            </a:r>
            <a:endParaRPr kumimoji="1" lang="ja-JP" altLang="en-US" sz="1000" b="1" dirty="0" err="1">
              <a:solidFill>
                <a:srgbClr val="464646"/>
              </a:solidFill>
            </a:endParaRPr>
          </a:p>
        </p:txBody>
      </p:sp>
      <p:sp>
        <p:nvSpPr>
          <p:cNvPr id="34" name="正方形/長方形 33">
            <a:extLst>
              <a:ext uri="{FF2B5EF4-FFF2-40B4-BE49-F238E27FC236}">
                <a16:creationId xmlns:a16="http://schemas.microsoft.com/office/drawing/2014/main" id="{0071B1F6-4686-087D-BF5D-EDCBE34F232E}"/>
              </a:ext>
            </a:extLst>
          </p:cNvPr>
          <p:cNvSpPr/>
          <p:nvPr/>
        </p:nvSpPr>
        <p:spPr>
          <a:xfrm>
            <a:off x="4544037" y="1815268"/>
            <a:ext cx="111086" cy="139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9</a:t>
            </a:r>
            <a:endParaRPr kumimoji="1" lang="ja-JP" altLang="en-US" sz="1000" b="1" dirty="0" err="1">
              <a:solidFill>
                <a:srgbClr val="464646"/>
              </a:solidFill>
            </a:endParaRPr>
          </a:p>
        </p:txBody>
      </p:sp>
      <p:sp>
        <p:nvSpPr>
          <p:cNvPr id="35" name="正方形/長方形 34">
            <a:extLst>
              <a:ext uri="{FF2B5EF4-FFF2-40B4-BE49-F238E27FC236}">
                <a16:creationId xmlns:a16="http://schemas.microsoft.com/office/drawing/2014/main" id="{50E1C7F2-5E95-067B-A6C4-854F6EBAB28B}"/>
              </a:ext>
            </a:extLst>
          </p:cNvPr>
          <p:cNvSpPr/>
          <p:nvPr/>
        </p:nvSpPr>
        <p:spPr>
          <a:xfrm>
            <a:off x="4314779" y="2002592"/>
            <a:ext cx="68975" cy="9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endParaRPr>
          </a:p>
        </p:txBody>
      </p:sp>
      <p:sp>
        <p:nvSpPr>
          <p:cNvPr id="36" name="正方形/長方形 35">
            <a:extLst>
              <a:ext uri="{FF2B5EF4-FFF2-40B4-BE49-F238E27FC236}">
                <a16:creationId xmlns:a16="http://schemas.microsoft.com/office/drawing/2014/main" id="{53C81AAD-7655-8DAC-34C0-282A5924498D}"/>
              </a:ext>
            </a:extLst>
          </p:cNvPr>
          <p:cNvSpPr/>
          <p:nvPr/>
        </p:nvSpPr>
        <p:spPr>
          <a:xfrm>
            <a:off x="5330851" y="1832538"/>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37" name="正方形/長方形 36">
            <a:extLst>
              <a:ext uri="{FF2B5EF4-FFF2-40B4-BE49-F238E27FC236}">
                <a16:creationId xmlns:a16="http://schemas.microsoft.com/office/drawing/2014/main" id="{557934D3-DF87-9374-BC92-B5FE348EF34C}"/>
              </a:ext>
            </a:extLst>
          </p:cNvPr>
          <p:cNvSpPr/>
          <p:nvPr/>
        </p:nvSpPr>
        <p:spPr>
          <a:xfrm>
            <a:off x="787329" y="2265688"/>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11</a:t>
            </a:r>
            <a:endParaRPr kumimoji="1" lang="ja-JP" altLang="en-US" sz="1000" b="1" dirty="0" err="1">
              <a:solidFill>
                <a:srgbClr val="464646"/>
              </a:solidFill>
              <a:highlight>
                <a:srgbClr val="FFFFFF"/>
              </a:highlight>
            </a:endParaRPr>
          </a:p>
        </p:txBody>
      </p:sp>
      <p:sp>
        <p:nvSpPr>
          <p:cNvPr id="38" name="正方形/長方形 37">
            <a:extLst>
              <a:ext uri="{FF2B5EF4-FFF2-40B4-BE49-F238E27FC236}">
                <a16:creationId xmlns:a16="http://schemas.microsoft.com/office/drawing/2014/main" id="{96768967-24A6-EFD1-9161-1A8C8F9CF2E7}"/>
              </a:ext>
            </a:extLst>
          </p:cNvPr>
          <p:cNvSpPr/>
          <p:nvPr/>
        </p:nvSpPr>
        <p:spPr>
          <a:xfrm>
            <a:off x="2802383" y="2256638"/>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12</a:t>
            </a:r>
            <a:endParaRPr kumimoji="1" lang="ja-JP" altLang="en-US" sz="1000" b="1" dirty="0" err="1">
              <a:solidFill>
                <a:srgbClr val="464646"/>
              </a:solidFill>
              <a:highlight>
                <a:srgbClr val="FFFFFF"/>
              </a:highlight>
            </a:endParaRPr>
          </a:p>
        </p:txBody>
      </p:sp>
      <p:sp>
        <p:nvSpPr>
          <p:cNvPr id="39" name="正方形/長方形 38">
            <a:extLst>
              <a:ext uri="{FF2B5EF4-FFF2-40B4-BE49-F238E27FC236}">
                <a16:creationId xmlns:a16="http://schemas.microsoft.com/office/drawing/2014/main" id="{B3C8A12B-AE4D-CC1E-8950-01E820722A97}"/>
              </a:ext>
            </a:extLst>
          </p:cNvPr>
          <p:cNvSpPr/>
          <p:nvPr/>
        </p:nvSpPr>
        <p:spPr>
          <a:xfrm>
            <a:off x="5330851" y="2248280"/>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r>
              <a:rPr kumimoji="1" lang="ja-JP" altLang="en-US" sz="1000" b="1" dirty="0">
                <a:solidFill>
                  <a:srgbClr val="464646"/>
                </a:solidFill>
                <a:highlight>
                  <a:srgbClr val="FFFFFF"/>
                </a:highlight>
              </a:rPr>
              <a:t>３</a:t>
            </a:r>
          </a:p>
        </p:txBody>
      </p:sp>
      <p:sp>
        <p:nvSpPr>
          <p:cNvPr id="40" name="正方形/長方形 39">
            <a:extLst>
              <a:ext uri="{FF2B5EF4-FFF2-40B4-BE49-F238E27FC236}">
                <a16:creationId xmlns:a16="http://schemas.microsoft.com/office/drawing/2014/main" id="{C02E58EF-49E6-EF22-81F6-35A72C91E494}"/>
              </a:ext>
            </a:extLst>
          </p:cNvPr>
          <p:cNvSpPr/>
          <p:nvPr/>
        </p:nvSpPr>
        <p:spPr>
          <a:xfrm>
            <a:off x="918654" y="2580126"/>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14</a:t>
            </a:r>
            <a:endParaRPr kumimoji="1" lang="ja-JP" altLang="en-US" sz="1000" b="1" dirty="0" err="1">
              <a:solidFill>
                <a:srgbClr val="464646"/>
              </a:solidFill>
              <a:highlight>
                <a:srgbClr val="FFFFFF"/>
              </a:highlight>
            </a:endParaRPr>
          </a:p>
        </p:txBody>
      </p:sp>
      <p:sp>
        <p:nvSpPr>
          <p:cNvPr id="41" name="正方形/長方形 40">
            <a:extLst>
              <a:ext uri="{FF2B5EF4-FFF2-40B4-BE49-F238E27FC236}">
                <a16:creationId xmlns:a16="http://schemas.microsoft.com/office/drawing/2014/main" id="{7ACD5E45-908F-B60F-915A-A2E2D04702C2}"/>
              </a:ext>
            </a:extLst>
          </p:cNvPr>
          <p:cNvSpPr/>
          <p:nvPr/>
        </p:nvSpPr>
        <p:spPr>
          <a:xfrm>
            <a:off x="596034" y="2906543"/>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15</a:t>
            </a:r>
            <a:endParaRPr kumimoji="1" lang="ja-JP" altLang="en-US" sz="1000" b="1" dirty="0" err="1">
              <a:solidFill>
                <a:srgbClr val="464646"/>
              </a:solidFill>
            </a:endParaRPr>
          </a:p>
        </p:txBody>
      </p:sp>
      <p:sp>
        <p:nvSpPr>
          <p:cNvPr id="42" name="正方形/長方形 41">
            <a:extLst>
              <a:ext uri="{FF2B5EF4-FFF2-40B4-BE49-F238E27FC236}">
                <a16:creationId xmlns:a16="http://schemas.microsoft.com/office/drawing/2014/main" id="{C72BC276-AA90-AEBB-100C-8E259E67E611}"/>
              </a:ext>
            </a:extLst>
          </p:cNvPr>
          <p:cNvSpPr/>
          <p:nvPr/>
        </p:nvSpPr>
        <p:spPr>
          <a:xfrm>
            <a:off x="1084940" y="2906543"/>
            <a:ext cx="407664" cy="9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16</a:t>
            </a:r>
            <a:endParaRPr kumimoji="1" lang="ja-JP" altLang="en-US" sz="1000" b="1" dirty="0" err="1">
              <a:solidFill>
                <a:srgbClr val="464646"/>
              </a:solidFill>
            </a:endParaRPr>
          </a:p>
        </p:txBody>
      </p:sp>
      <p:sp>
        <p:nvSpPr>
          <p:cNvPr id="6" name="正方形/長方形 5">
            <a:extLst>
              <a:ext uri="{FF2B5EF4-FFF2-40B4-BE49-F238E27FC236}">
                <a16:creationId xmlns:a16="http://schemas.microsoft.com/office/drawing/2014/main" id="{D61A1345-823A-5886-7F4E-3CB2F53D3A3B}"/>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1432811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BDE26-3B86-A540-F1AE-60BADD74732B}"/>
            </a:ext>
          </a:extLst>
        </p:cNvPr>
        <p:cNvGrpSpPr/>
        <p:nvPr/>
      </p:nvGrpSpPr>
      <p:grpSpPr>
        <a:xfrm>
          <a:off x="0" y="0"/>
          <a:ext cx="0" cy="0"/>
          <a:chOff x="0" y="0"/>
          <a:chExt cx="0" cy="0"/>
        </a:xfrm>
      </p:grpSpPr>
      <p:pic>
        <p:nvPicPr>
          <p:cNvPr id="30" name="図 29">
            <a:extLst>
              <a:ext uri="{FF2B5EF4-FFF2-40B4-BE49-F238E27FC236}">
                <a16:creationId xmlns:a16="http://schemas.microsoft.com/office/drawing/2014/main" id="{01864928-F9A6-CFF6-E94B-76727F3E4331}"/>
              </a:ext>
            </a:extLst>
          </p:cNvPr>
          <p:cNvPicPr>
            <a:picLocks noChangeAspect="1"/>
          </p:cNvPicPr>
          <p:nvPr/>
        </p:nvPicPr>
        <p:blipFill>
          <a:blip r:embed="rId2"/>
          <a:stretch>
            <a:fillRect/>
          </a:stretch>
        </p:blipFill>
        <p:spPr>
          <a:xfrm>
            <a:off x="6391576" y="1683395"/>
            <a:ext cx="4992748" cy="1256422"/>
          </a:xfrm>
          <a:prstGeom prst="rect">
            <a:avLst/>
          </a:prstGeom>
          <a:ln w="12700">
            <a:solidFill>
              <a:srgbClr val="D2D2D2"/>
            </a:solidFill>
          </a:ln>
        </p:spPr>
      </p:pic>
      <p:pic>
        <p:nvPicPr>
          <p:cNvPr id="28" name="図 27">
            <a:extLst>
              <a:ext uri="{FF2B5EF4-FFF2-40B4-BE49-F238E27FC236}">
                <a16:creationId xmlns:a16="http://schemas.microsoft.com/office/drawing/2014/main" id="{7D6CC981-F950-EEB7-35EC-317990CA9E2E}"/>
              </a:ext>
            </a:extLst>
          </p:cNvPr>
          <p:cNvPicPr>
            <a:picLocks noChangeAspect="1"/>
          </p:cNvPicPr>
          <p:nvPr/>
        </p:nvPicPr>
        <p:blipFill>
          <a:blip r:embed="rId3"/>
          <a:stretch>
            <a:fillRect/>
          </a:stretch>
        </p:blipFill>
        <p:spPr>
          <a:xfrm>
            <a:off x="519799" y="1676594"/>
            <a:ext cx="3572807" cy="1263223"/>
          </a:xfrm>
          <a:prstGeom prst="rect">
            <a:avLst/>
          </a:prstGeom>
          <a:ln w="12700">
            <a:solidFill>
              <a:srgbClr val="D2D2D2"/>
            </a:solidFill>
          </a:ln>
        </p:spPr>
      </p:pic>
      <p:sp>
        <p:nvSpPr>
          <p:cNvPr id="2" name="タイトル 1">
            <a:extLst>
              <a:ext uri="{FF2B5EF4-FFF2-40B4-BE49-F238E27FC236}">
                <a16:creationId xmlns:a16="http://schemas.microsoft.com/office/drawing/2014/main" id="{38C156EA-201D-CFD1-2F96-7C755385002C}"/>
              </a:ext>
            </a:extLst>
          </p:cNvPr>
          <p:cNvSpPr>
            <a:spLocks noGrp="1"/>
          </p:cNvSpPr>
          <p:nvPr>
            <p:ph type="title"/>
          </p:nvPr>
        </p:nvSpPr>
        <p:spPr/>
        <p:txBody>
          <a:bodyPr/>
          <a:lstStyle/>
          <a:p>
            <a:r>
              <a:rPr lang="en-US" altLang="ja-JP" dirty="0"/>
              <a:t>4-6. </a:t>
            </a:r>
            <a:r>
              <a:rPr lang="ja-JP" altLang="en-US" dirty="0"/>
              <a:t>経費申請</a:t>
            </a:r>
            <a:endParaRPr kumimoji="1" lang="ja-JP" altLang="en-US" dirty="0"/>
          </a:p>
        </p:txBody>
      </p:sp>
      <p:sp>
        <p:nvSpPr>
          <p:cNvPr id="16" name="スライド番号プレースホルダー 15">
            <a:extLst>
              <a:ext uri="{FF2B5EF4-FFF2-40B4-BE49-F238E27FC236}">
                <a16:creationId xmlns:a16="http://schemas.microsoft.com/office/drawing/2014/main" id="{03AFB03C-0EFF-7943-8577-91327FFD8EC2}"/>
              </a:ext>
            </a:extLst>
          </p:cNvPr>
          <p:cNvSpPr>
            <a:spLocks noGrp="1"/>
          </p:cNvSpPr>
          <p:nvPr>
            <p:ph type="sldNum" sz="quarter" idx="12"/>
          </p:nvPr>
        </p:nvSpPr>
        <p:spPr/>
        <p:txBody>
          <a:bodyPr/>
          <a:lstStyle/>
          <a:p>
            <a:fld id="{D8A28372-6A5A-4399-8FC5-CCF396CD4981}" type="slidenum">
              <a:rPr lang="en-GB" smtClean="0"/>
              <a:t>29</a:t>
            </a:fld>
            <a:endParaRPr lang="en-GB"/>
          </a:p>
        </p:txBody>
      </p:sp>
      <p:graphicFrame>
        <p:nvGraphicFramePr>
          <p:cNvPr id="5" name="表 4">
            <a:extLst>
              <a:ext uri="{FF2B5EF4-FFF2-40B4-BE49-F238E27FC236}">
                <a16:creationId xmlns:a16="http://schemas.microsoft.com/office/drawing/2014/main" id="{58836437-6F3C-C2EB-98EA-FC07031A72F0}"/>
              </a:ext>
            </a:extLst>
          </p:cNvPr>
          <p:cNvGraphicFramePr>
            <a:graphicFrameLocks noGrp="1"/>
          </p:cNvGraphicFramePr>
          <p:nvPr>
            <p:extLst>
              <p:ext uri="{D42A27DB-BD31-4B8C-83A1-F6EECF244321}">
                <p14:modId xmlns:p14="http://schemas.microsoft.com/office/powerpoint/2010/main" val="3269557301"/>
              </p:ext>
            </p:extLst>
          </p:nvPr>
        </p:nvGraphicFramePr>
        <p:xfrm>
          <a:off x="519799" y="2945950"/>
          <a:ext cx="5409456" cy="1410185"/>
        </p:xfrm>
        <a:graphic>
          <a:graphicData uri="http://schemas.openxmlformats.org/drawingml/2006/table">
            <a:tbl>
              <a:tblPr firstRow="1" firstCol="1" bandRow="1">
                <a:tableStyleId>{D27102A9-8310-4765-A935-A1911B00CA55}</a:tableStyleId>
              </a:tblPr>
              <a:tblGrid>
                <a:gridCol w="325693">
                  <a:extLst>
                    <a:ext uri="{9D8B030D-6E8A-4147-A177-3AD203B41FA5}">
                      <a16:colId xmlns:a16="http://schemas.microsoft.com/office/drawing/2014/main" val="20000"/>
                    </a:ext>
                  </a:extLst>
                </a:gridCol>
                <a:gridCol w="999653">
                  <a:extLst>
                    <a:ext uri="{9D8B030D-6E8A-4147-A177-3AD203B41FA5}">
                      <a16:colId xmlns:a16="http://schemas.microsoft.com/office/drawing/2014/main" val="20001"/>
                    </a:ext>
                  </a:extLst>
                </a:gridCol>
                <a:gridCol w="4084110">
                  <a:extLst>
                    <a:ext uri="{9D8B030D-6E8A-4147-A177-3AD203B41FA5}">
                      <a16:colId xmlns:a16="http://schemas.microsoft.com/office/drawing/2014/main" val="20002"/>
                    </a:ext>
                  </a:extLst>
                </a:gridCol>
              </a:tblGrid>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1</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仮払金</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ja-JP" sz="900" b="0" kern="100" dirty="0">
                          <a:effectLst/>
                          <a:latin typeface="+mn-lt"/>
                        </a:rPr>
                        <a:t>仮払金を希望する場合はチェックをつけます。</a:t>
                      </a:r>
                      <a:endParaRPr lang="ja-JP" altLang="ja-JP" sz="900" b="0" kern="100" dirty="0">
                        <a:solidFill>
                          <a:srgbClr val="4C4948"/>
                        </a:solidFill>
                        <a:effectLst/>
                        <a:latin typeface="+mn-lt"/>
                        <a:ea typeface="ＭＳ 明朝" panose="02020609040205080304" pitchFamily="17" charset="-128"/>
                        <a:cs typeface="Times New Roman" panose="02020603050405020304" pitchFamily="18"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2</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備考情報を記入します。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3</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2037">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4</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申請者</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203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673677"/>
                  </a:ext>
                </a:extLst>
              </a:tr>
            </a:tbl>
          </a:graphicData>
        </a:graphic>
      </p:graphicFrame>
      <p:graphicFrame>
        <p:nvGraphicFramePr>
          <p:cNvPr id="6" name="表 5">
            <a:extLst>
              <a:ext uri="{FF2B5EF4-FFF2-40B4-BE49-F238E27FC236}">
                <a16:creationId xmlns:a16="http://schemas.microsoft.com/office/drawing/2014/main" id="{A1AAC335-E9F4-9069-9C57-77F068712B36}"/>
              </a:ext>
            </a:extLst>
          </p:cNvPr>
          <p:cNvGraphicFramePr>
            <a:graphicFrameLocks noGrp="1"/>
          </p:cNvGraphicFramePr>
          <p:nvPr>
            <p:extLst>
              <p:ext uri="{D42A27DB-BD31-4B8C-83A1-F6EECF244321}">
                <p14:modId xmlns:p14="http://schemas.microsoft.com/office/powerpoint/2010/main" val="3743262202"/>
              </p:ext>
            </p:extLst>
          </p:nvPr>
        </p:nvGraphicFramePr>
        <p:xfrm>
          <a:off x="6305899" y="2974278"/>
          <a:ext cx="5406675" cy="2494279"/>
        </p:xfrm>
        <a:graphic>
          <a:graphicData uri="http://schemas.openxmlformats.org/drawingml/2006/table">
            <a:tbl>
              <a:tblPr firstRow="1" firstCol="1" bandRow="1">
                <a:tableStyleId>{2D5ABB26-0587-4C30-8999-92F81FD0307C}</a:tableStyleId>
              </a:tblPr>
              <a:tblGrid>
                <a:gridCol w="492115">
                  <a:extLst>
                    <a:ext uri="{9D8B030D-6E8A-4147-A177-3AD203B41FA5}">
                      <a16:colId xmlns:a16="http://schemas.microsoft.com/office/drawing/2014/main" val="20000"/>
                    </a:ext>
                  </a:extLst>
                </a:gridCol>
                <a:gridCol w="1239551">
                  <a:extLst>
                    <a:ext uri="{9D8B030D-6E8A-4147-A177-3AD203B41FA5}">
                      <a16:colId xmlns:a16="http://schemas.microsoft.com/office/drawing/2014/main" val="20001"/>
                    </a:ext>
                  </a:extLst>
                </a:gridCol>
                <a:gridCol w="3675009">
                  <a:extLst>
                    <a:ext uri="{9D8B030D-6E8A-4147-A177-3AD203B41FA5}">
                      <a16:colId xmlns:a16="http://schemas.microsoft.com/office/drawing/2014/main" val="20002"/>
                    </a:ext>
                  </a:extLst>
                </a:gridCol>
              </a:tblGrid>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費用の発生予定日を入力します。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単価を入力します。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数量</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購入数量を入力します。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7404">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金額を入力します。</a:t>
                      </a:r>
                      <a:b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単価・数量を入力した場合は自動計算されます。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2145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社員立替でない場合は変更してください。（法人カード利用時など）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税率</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選択した内訳に応じた税率が表示されます。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詳細を記入します。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45073">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rtl="0"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5732162"/>
                  </a:ext>
                </a:extLst>
              </a:tr>
            </a:tbl>
          </a:graphicData>
        </a:graphic>
      </p:graphicFrame>
      <p:sp>
        <p:nvSpPr>
          <p:cNvPr id="7" name="コンテンツ プレースホルダー 2">
            <a:extLst>
              <a:ext uri="{FF2B5EF4-FFF2-40B4-BE49-F238E27FC236}">
                <a16:creationId xmlns:a16="http://schemas.microsoft.com/office/drawing/2014/main" id="{F7C132C6-BDF2-270B-B8D3-379E01ABD2C6}"/>
              </a:ext>
            </a:extLst>
          </p:cNvPr>
          <p:cNvSpPr txBox="1">
            <a:spLocks/>
          </p:cNvSpPr>
          <p:nvPr/>
        </p:nvSpPr>
        <p:spPr>
          <a:xfrm>
            <a:off x="483394"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9" name="正方形/長方形 8">
            <a:extLst>
              <a:ext uri="{FF2B5EF4-FFF2-40B4-BE49-F238E27FC236}">
                <a16:creationId xmlns:a16="http://schemas.microsoft.com/office/drawing/2014/main" id="{AE3669DB-F9F0-6A48-DD78-B9F97BDAC0C8}"/>
              </a:ext>
            </a:extLst>
          </p:cNvPr>
          <p:cNvSpPr/>
          <p:nvPr/>
        </p:nvSpPr>
        <p:spPr>
          <a:xfrm>
            <a:off x="884344" y="2473298"/>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1</a:t>
            </a:r>
            <a:endParaRPr kumimoji="1" lang="ja-JP" altLang="en-US" sz="1000" b="1" dirty="0" err="1">
              <a:solidFill>
                <a:schemeClr val="tx1"/>
              </a:solidFill>
              <a:highlight>
                <a:srgbClr val="FFFFFF"/>
              </a:highlight>
            </a:endParaRPr>
          </a:p>
        </p:txBody>
      </p:sp>
      <p:sp>
        <p:nvSpPr>
          <p:cNvPr id="10" name="正方形/長方形 9">
            <a:extLst>
              <a:ext uri="{FF2B5EF4-FFF2-40B4-BE49-F238E27FC236}">
                <a16:creationId xmlns:a16="http://schemas.microsoft.com/office/drawing/2014/main" id="{B8111D00-0D1B-8E76-2972-6B4EB02069B0}"/>
              </a:ext>
            </a:extLst>
          </p:cNvPr>
          <p:cNvSpPr/>
          <p:nvPr/>
        </p:nvSpPr>
        <p:spPr>
          <a:xfrm>
            <a:off x="884344" y="2712851"/>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2</a:t>
            </a:r>
            <a:endParaRPr kumimoji="1" lang="ja-JP" altLang="en-US" sz="1000" b="1" dirty="0" err="1">
              <a:solidFill>
                <a:schemeClr val="tx1"/>
              </a:solidFill>
              <a:highlight>
                <a:srgbClr val="FFFFFF"/>
              </a:highlight>
            </a:endParaRPr>
          </a:p>
        </p:txBody>
      </p:sp>
      <p:sp>
        <p:nvSpPr>
          <p:cNvPr id="11" name="正方形/長方形 10">
            <a:extLst>
              <a:ext uri="{FF2B5EF4-FFF2-40B4-BE49-F238E27FC236}">
                <a16:creationId xmlns:a16="http://schemas.microsoft.com/office/drawing/2014/main" id="{18C50C50-041D-56DF-77A0-29EA2B6FAECD}"/>
              </a:ext>
            </a:extLst>
          </p:cNvPr>
          <p:cNvSpPr/>
          <p:nvPr/>
        </p:nvSpPr>
        <p:spPr>
          <a:xfrm>
            <a:off x="2398788" y="2116723"/>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3</a:t>
            </a:r>
            <a:endParaRPr kumimoji="1" lang="ja-JP" altLang="en-US" sz="1000" b="1" dirty="0" err="1">
              <a:solidFill>
                <a:schemeClr val="tx1"/>
              </a:solidFill>
              <a:highlight>
                <a:srgbClr val="FFFFFF"/>
              </a:highlight>
            </a:endParaRPr>
          </a:p>
        </p:txBody>
      </p:sp>
      <p:sp>
        <p:nvSpPr>
          <p:cNvPr id="12" name="正方形/長方形 11">
            <a:extLst>
              <a:ext uri="{FF2B5EF4-FFF2-40B4-BE49-F238E27FC236}">
                <a16:creationId xmlns:a16="http://schemas.microsoft.com/office/drawing/2014/main" id="{8FE9DE36-CA02-699F-80BB-6939C2138D6E}"/>
              </a:ext>
            </a:extLst>
          </p:cNvPr>
          <p:cNvSpPr/>
          <p:nvPr/>
        </p:nvSpPr>
        <p:spPr>
          <a:xfrm>
            <a:off x="2398788" y="2296539"/>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4</a:t>
            </a:r>
            <a:endParaRPr kumimoji="1" lang="ja-JP" altLang="en-US" sz="1000" b="1" dirty="0" err="1">
              <a:solidFill>
                <a:schemeClr val="tx1"/>
              </a:solidFill>
              <a:highlight>
                <a:srgbClr val="FFFFFF"/>
              </a:highlight>
            </a:endParaRPr>
          </a:p>
        </p:txBody>
      </p:sp>
      <p:sp>
        <p:nvSpPr>
          <p:cNvPr id="13" name="正方形/長方形 12">
            <a:extLst>
              <a:ext uri="{FF2B5EF4-FFF2-40B4-BE49-F238E27FC236}">
                <a16:creationId xmlns:a16="http://schemas.microsoft.com/office/drawing/2014/main" id="{427C2EE1-2365-D607-FB8B-DDF0D0C70534}"/>
              </a:ext>
            </a:extLst>
          </p:cNvPr>
          <p:cNvSpPr/>
          <p:nvPr/>
        </p:nvSpPr>
        <p:spPr>
          <a:xfrm>
            <a:off x="2398787" y="247635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5</a:t>
            </a:r>
            <a:endParaRPr kumimoji="1" lang="ja-JP" altLang="en-US" sz="1000" b="1" dirty="0" err="1">
              <a:solidFill>
                <a:schemeClr val="tx1"/>
              </a:solidFill>
              <a:highlight>
                <a:srgbClr val="FFFFFF"/>
              </a:highlight>
            </a:endParaRPr>
          </a:p>
        </p:txBody>
      </p:sp>
      <p:sp>
        <p:nvSpPr>
          <p:cNvPr id="15" name="正方形/長方形 14">
            <a:extLst>
              <a:ext uri="{FF2B5EF4-FFF2-40B4-BE49-F238E27FC236}">
                <a16:creationId xmlns:a16="http://schemas.microsoft.com/office/drawing/2014/main" id="{A3164B38-CDFF-1F20-3F4D-6A95DD0B8425}"/>
              </a:ext>
            </a:extLst>
          </p:cNvPr>
          <p:cNvSpPr/>
          <p:nvPr/>
        </p:nvSpPr>
        <p:spPr>
          <a:xfrm>
            <a:off x="6649404" y="186712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1</a:t>
            </a:r>
            <a:endParaRPr kumimoji="1" lang="ja-JP" altLang="en-US" sz="1000" b="1" dirty="0" err="1">
              <a:solidFill>
                <a:schemeClr val="tx1"/>
              </a:solidFill>
              <a:highlight>
                <a:srgbClr val="FFFFFF"/>
              </a:highlight>
            </a:endParaRPr>
          </a:p>
        </p:txBody>
      </p:sp>
      <p:sp>
        <p:nvSpPr>
          <p:cNvPr id="17" name="正方形/長方形 16">
            <a:extLst>
              <a:ext uri="{FF2B5EF4-FFF2-40B4-BE49-F238E27FC236}">
                <a16:creationId xmlns:a16="http://schemas.microsoft.com/office/drawing/2014/main" id="{33A879F9-7E94-6ADC-4BC7-D8BCED60950B}"/>
              </a:ext>
            </a:extLst>
          </p:cNvPr>
          <p:cNvSpPr/>
          <p:nvPr/>
        </p:nvSpPr>
        <p:spPr>
          <a:xfrm>
            <a:off x="7519791" y="186712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2</a:t>
            </a:r>
            <a:endParaRPr kumimoji="1" lang="ja-JP" altLang="en-US" sz="1000" b="1" dirty="0" err="1">
              <a:solidFill>
                <a:schemeClr val="tx1"/>
              </a:solidFill>
              <a:highlight>
                <a:srgbClr val="FFFFFF"/>
              </a:highlight>
            </a:endParaRPr>
          </a:p>
        </p:txBody>
      </p:sp>
      <p:sp>
        <p:nvSpPr>
          <p:cNvPr id="18" name="正方形/長方形 17">
            <a:extLst>
              <a:ext uri="{FF2B5EF4-FFF2-40B4-BE49-F238E27FC236}">
                <a16:creationId xmlns:a16="http://schemas.microsoft.com/office/drawing/2014/main" id="{71F9D418-EC65-BB8C-C540-AC715ADCC47A}"/>
              </a:ext>
            </a:extLst>
          </p:cNvPr>
          <p:cNvSpPr/>
          <p:nvPr/>
        </p:nvSpPr>
        <p:spPr>
          <a:xfrm>
            <a:off x="8528457" y="186712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3</a:t>
            </a:r>
            <a:endParaRPr kumimoji="1" lang="ja-JP" altLang="en-US" sz="1000" b="1" dirty="0" err="1">
              <a:solidFill>
                <a:schemeClr val="tx1"/>
              </a:solidFill>
              <a:highlight>
                <a:srgbClr val="FFFFFF"/>
              </a:highlight>
            </a:endParaRPr>
          </a:p>
        </p:txBody>
      </p:sp>
      <p:sp>
        <p:nvSpPr>
          <p:cNvPr id="19" name="正方形/長方形 18">
            <a:extLst>
              <a:ext uri="{FF2B5EF4-FFF2-40B4-BE49-F238E27FC236}">
                <a16:creationId xmlns:a16="http://schemas.microsoft.com/office/drawing/2014/main" id="{F1A8AE28-9045-237E-74DF-4E05779D273F}"/>
              </a:ext>
            </a:extLst>
          </p:cNvPr>
          <p:cNvSpPr/>
          <p:nvPr/>
        </p:nvSpPr>
        <p:spPr>
          <a:xfrm>
            <a:off x="9202279" y="186712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4</a:t>
            </a:r>
            <a:endParaRPr kumimoji="1" lang="ja-JP" altLang="en-US" sz="1000" b="1" dirty="0" err="1">
              <a:solidFill>
                <a:schemeClr val="tx1"/>
              </a:solidFill>
              <a:highlight>
                <a:srgbClr val="FFFFFF"/>
              </a:highlight>
            </a:endParaRPr>
          </a:p>
        </p:txBody>
      </p:sp>
      <p:sp>
        <p:nvSpPr>
          <p:cNvPr id="20" name="正方形/長方形 19">
            <a:extLst>
              <a:ext uri="{FF2B5EF4-FFF2-40B4-BE49-F238E27FC236}">
                <a16:creationId xmlns:a16="http://schemas.microsoft.com/office/drawing/2014/main" id="{4057E5D3-302C-484D-0B66-93077800A98B}"/>
              </a:ext>
            </a:extLst>
          </p:cNvPr>
          <p:cNvSpPr/>
          <p:nvPr/>
        </p:nvSpPr>
        <p:spPr>
          <a:xfrm>
            <a:off x="10720881" y="186712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6</a:t>
            </a:r>
            <a:endParaRPr kumimoji="1" lang="ja-JP" altLang="en-US" sz="1000" b="1" dirty="0" err="1">
              <a:solidFill>
                <a:schemeClr val="tx1"/>
              </a:solidFill>
              <a:highlight>
                <a:srgbClr val="FFFFFF"/>
              </a:highlight>
            </a:endParaRPr>
          </a:p>
        </p:txBody>
      </p:sp>
      <p:sp>
        <p:nvSpPr>
          <p:cNvPr id="21" name="正方形/長方形 20">
            <a:extLst>
              <a:ext uri="{FF2B5EF4-FFF2-40B4-BE49-F238E27FC236}">
                <a16:creationId xmlns:a16="http://schemas.microsoft.com/office/drawing/2014/main" id="{3FA1145B-8BE4-4391-0C88-EB4F3871A970}"/>
              </a:ext>
            </a:extLst>
          </p:cNvPr>
          <p:cNvSpPr/>
          <p:nvPr/>
        </p:nvSpPr>
        <p:spPr>
          <a:xfrm>
            <a:off x="6826391" y="2244668"/>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7</a:t>
            </a:r>
            <a:endParaRPr kumimoji="1" lang="ja-JP" altLang="en-US" sz="1000" b="1" dirty="0" err="1">
              <a:solidFill>
                <a:schemeClr val="tx1"/>
              </a:solidFill>
              <a:highlight>
                <a:srgbClr val="FFFFFF"/>
              </a:highlight>
            </a:endParaRPr>
          </a:p>
        </p:txBody>
      </p:sp>
      <p:sp>
        <p:nvSpPr>
          <p:cNvPr id="22" name="正方形/長方形 21">
            <a:extLst>
              <a:ext uri="{FF2B5EF4-FFF2-40B4-BE49-F238E27FC236}">
                <a16:creationId xmlns:a16="http://schemas.microsoft.com/office/drawing/2014/main" id="{D99D9FA3-4115-4463-5005-FA10FC699107}"/>
              </a:ext>
            </a:extLst>
          </p:cNvPr>
          <p:cNvSpPr/>
          <p:nvPr/>
        </p:nvSpPr>
        <p:spPr>
          <a:xfrm>
            <a:off x="8558666" y="2240751"/>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8</a:t>
            </a:r>
            <a:endParaRPr kumimoji="1" lang="ja-JP" altLang="en-US" sz="1000" b="1" dirty="0" err="1">
              <a:solidFill>
                <a:schemeClr val="tx1"/>
              </a:solidFill>
              <a:highlight>
                <a:srgbClr val="FFFFFF"/>
              </a:highlight>
            </a:endParaRPr>
          </a:p>
        </p:txBody>
      </p:sp>
      <p:sp>
        <p:nvSpPr>
          <p:cNvPr id="23" name="正方形/長方形 22">
            <a:extLst>
              <a:ext uri="{FF2B5EF4-FFF2-40B4-BE49-F238E27FC236}">
                <a16:creationId xmlns:a16="http://schemas.microsoft.com/office/drawing/2014/main" id="{ED7A93E7-6F08-5A24-05D7-9AD3B2F136F9}"/>
              </a:ext>
            </a:extLst>
          </p:cNvPr>
          <p:cNvSpPr/>
          <p:nvPr/>
        </p:nvSpPr>
        <p:spPr>
          <a:xfrm>
            <a:off x="9212567" y="2240751"/>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9</a:t>
            </a:r>
            <a:endParaRPr kumimoji="1" lang="ja-JP" altLang="en-US" sz="1000" b="1" dirty="0" err="1">
              <a:solidFill>
                <a:schemeClr val="tx1"/>
              </a:solidFill>
              <a:highlight>
                <a:srgbClr val="FFFFFF"/>
              </a:highlight>
            </a:endParaRPr>
          </a:p>
        </p:txBody>
      </p:sp>
      <p:sp>
        <p:nvSpPr>
          <p:cNvPr id="24" name="正方形/長方形 23">
            <a:extLst>
              <a:ext uri="{FF2B5EF4-FFF2-40B4-BE49-F238E27FC236}">
                <a16:creationId xmlns:a16="http://schemas.microsoft.com/office/drawing/2014/main" id="{377DD6E3-CD8B-09C4-2452-444623910BA8}"/>
              </a:ext>
            </a:extLst>
          </p:cNvPr>
          <p:cNvSpPr/>
          <p:nvPr/>
        </p:nvSpPr>
        <p:spPr>
          <a:xfrm>
            <a:off x="9962763" y="1867124"/>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highlight>
                  <a:srgbClr val="FFFFFF"/>
                </a:highlight>
              </a:rPr>
              <a:t>5</a:t>
            </a:r>
            <a:endParaRPr kumimoji="1" lang="ja-JP" altLang="en-US" sz="1000" b="1" dirty="0" err="1">
              <a:solidFill>
                <a:schemeClr val="tx1"/>
              </a:solidFill>
              <a:highlight>
                <a:srgbClr val="FFFFFF"/>
              </a:highlight>
            </a:endParaRPr>
          </a:p>
        </p:txBody>
      </p:sp>
      <p:sp>
        <p:nvSpPr>
          <p:cNvPr id="26" name="正方形/長方形 25">
            <a:extLst>
              <a:ext uri="{FF2B5EF4-FFF2-40B4-BE49-F238E27FC236}">
                <a16:creationId xmlns:a16="http://schemas.microsoft.com/office/drawing/2014/main" id="{C937CE8B-0B8E-0A0D-AAF7-4E44DB4398A0}"/>
              </a:ext>
            </a:extLst>
          </p:cNvPr>
          <p:cNvSpPr/>
          <p:nvPr/>
        </p:nvSpPr>
        <p:spPr>
          <a:xfrm>
            <a:off x="6305899" y="2600296"/>
            <a:ext cx="604944" cy="112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chemeClr val="tx1"/>
                </a:solidFill>
              </a:rPr>
              <a:t>10</a:t>
            </a:r>
          </a:p>
        </p:txBody>
      </p:sp>
      <p:sp>
        <p:nvSpPr>
          <p:cNvPr id="27" name="コンテンツ プレースホルダー 2">
            <a:extLst>
              <a:ext uri="{FF2B5EF4-FFF2-40B4-BE49-F238E27FC236}">
                <a16:creationId xmlns:a16="http://schemas.microsoft.com/office/drawing/2014/main" id="{AFD9566F-AC20-6FA8-56D6-3F4EF0710D68}"/>
              </a:ext>
            </a:extLst>
          </p:cNvPr>
          <p:cNvSpPr txBox="1">
            <a:spLocks/>
          </p:cNvSpPr>
          <p:nvPr/>
        </p:nvSpPr>
        <p:spPr>
          <a:xfrm>
            <a:off x="6338446" y="1394279"/>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sp>
        <p:nvSpPr>
          <p:cNvPr id="4" name="正方形/長方形 3">
            <a:extLst>
              <a:ext uri="{FF2B5EF4-FFF2-40B4-BE49-F238E27FC236}">
                <a16:creationId xmlns:a16="http://schemas.microsoft.com/office/drawing/2014/main" id="{7BB18238-67E0-D9A4-0C4D-AC6885CBA952}"/>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411594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67586-63E8-E895-790D-E191676B68F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FB15394-F3B0-024D-617E-0BC0C9F4F38C}"/>
              </a:ext>
            </a:extLst>
          </p:cNvPr>
          <p:cNvSpPr>
            <a:spLocks noGrp="1"/>
          </p:cNvSpPr>
          <p:nvPr>
            <p:ph type="title"/>
          </p:nvPr>
        </p:nvSpPr>
        <p:spPr/>
        <p:txBody>
          <a:bodyPr/>
          <a:lstStyle/>
          <a:p>
            <a:pPr>
              <a:lnSpc>
                <a:spcPct val="120000"/>
              </a:lnSpc>
            </a:pPr>
            <a:r>
              <a:rPr kumimoji="1" lang="ja-JP" altLang="en-US" dirty="0"/>
              <a:t>目次</a:t>
            </a:r>
          </a:p>
        </p:txBody>
      </p:sp>
      <p:sp>
        <p:nvSpPr>
          <p:cNvPr id="4" name="スライド番号プレースホルダー 3">
            <a:extLst>
              <a:ext uri="{FF2B5EF4-FFF2-40B4-BE49-F238E27FC236}">
                <a16:creationId xmlns:a16="http://schemas.microsoft.com/office/drawing/2014/main" id="{545EA053-B00C-7E14-1DAC-DE2880504C32}"/>
              </a:ext>
            </a:extLst>
          </p:cNvPr>
          <p:cNvSpPr>
            <a:spLocks noGrp="1"/>
          </p:cNvSpPr>
          <p:nvPr>
            <p:ph type="sldNum" sz="quarter" idx="12"/>
          </p:nvPr>
        </p:nvSpPr>
        <p:spPr/>
        <p:txBody>
          <a:bodyPr/>
          <a:lstStyle/>
          <a:p>
            <a:fld id="{D8A28372-6A5A-4399-8FC5-CCF396CD4981}" type="slidenum">
              <a:rPr lang="en-GB" smtClean="0"/>
              <a:t>3</a:t>
            </a:fld>
            <a:endParaRPr lang="en-GB"/>
          </a:p>
        </p:txBody>
      </p:sp>
      <p:sp>
        <p:nvSpPr>
          <p:cNvPr id="5" name="正方形/長方形 4">
            <a:extLst>
              <a:ext uri="{FF2B5EF4-FFF2-40B4-BE49-F238E27FC236}">
                <a16:creationId xmlns:a16="http://schemas.microsoft.com/office/drawing/2014/main" id="{D880D95E-1C27-9890-4D58-5EEDF982252A}"/>
              </a:ext>
            </a:extLst>
          </p:cNvPr>
          <p:cNvSpPr/>
          <p:nvPr/>
        </p:nvSpPr>
        <p:spPr>
          <a:xfrm>
            <a:off x="4482797" y="380093"/>
            <a:ext cx="5386159"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不要な機能に関する記載は削除してください。</a:t>
            </a:r>
          </a:p>
        </p:txBody>
      </p:sp>
      <p:sp>
        <p:nvSpPr>
          <p:cNvPr id="10" name="テキスト プレースホルダー 2">
            <a:extLst>
              <a:ext uri="{FF2B5EF4-FFF2-40B4-BE49-F238E27FC236}">
                <a16:creationId xmlns:a16="http://schemas.microsoft.com/office/drawing/2014/main" id="{9325715E-149C-DBE4-BB94-913F3BDA2123}"/>
              </a:ext>
            </a:extLst>
          </p:cNvPr>
          <p:cNvSpPr>
            <a:spLocks noGrp="1"/>
          </p:cNvSpPr>
          <p:nvPr>
            <p:ph type="body" sz="quarter" idx="13"/>
          </p:nvPr>
        </p:nvSpPr>
        <p:spPr>
          <a:xfrm>
            <a:off x="479425" y="1313104"/>
            <a:ext cx="11233150" cy="4492384"/>
          </a:xfrm>
        </p:spPr>
        <p:txBody>
          <a:bodyPr>
            <a:noAutofit/>
          </a:bodyPr>
          <a:lstStyle/>
          <a:p>
            <a:pPr>
              <a:lnSpc>
                <a:spcPct val="120000"/>
              </a:lnSpc>
            </a:pPr>
            <a:r>
              <a:rPr kumimoji="1" lang="ja-JP" altLang="en-US" sz="1400" dirty="0">
                <a:solidFill>
                  <a:srgbClr val="464646"/>
                </a:solidFill>
                <a:latin typeface="BIZ UDPゴシック" panose="020B0400000000000000" pitchFamily="50" charset="-128"/>
                <a:ea typeface="BIZ UDPゴシック" panose="020B0400000000000000" pitchFamily="50" charset="-128"/>
              </a:rPr>
              <a:t> 「楽楽精算」の動作保証環境</a:t>
            </a:r>
            <a:endParaRPr kumimoji="1" lang="en-US" altLang="ja-JP" sz="1400" dirty="0">
              <a:solidFill>
                <a:srgbClr val="464646"/>
              </a:solidFill>
              <a:latin typeface="BIZ UDPゴシック" panose="020B0400000000000000" pitchFamily="50" charset="-128"/>
              <a:ea typeface="BIZ UDPゴシック" panose="020B0400000000000000" pitchFamily="50" charset="-128"/>
            </a:endParaRPr>
          </a:p>
          <a:p>
            <a:pPr defTabSz="404813">
              <a:lnSpc>
                <a:spcPct val="120000"/>
              </a:lnSpc>
            </a:pPr>
            <a:r>
              <a:rPr lang="ja-JP" altLang="en-US" sz="1400" dirty="0">
                <a:solidFill>
                  <a:srgbClr val="464646"/>
                </a:solidFill>
                <a:latin typeface="BIZ UDPゴシック" panose="020B0400000000000000" pitchFamily="50" charset="-128"/>
                <a:ea typeface="BIZ UDPゴシック" panose="020B0400000000000000" pitchFamily="50" charset="-128"/>
              </a:rPr>
              <a:t> </a:t>
            </a:r>
            <a:r>
              <a:rPr kumimoji="1" lang="ja-JP" altLang="en-US" sz="1400" dirty="0">
                <a:solidFill>
                  <a:srgbClr val="464646"/>
                </a:solidFill>
                <a:latin typeface="BIZ UDPゴシック" panose="020B0400000000000000" pitchFamily="50" charset="-128"/>
                <a:ea typeface="BIZ UDPゴシック" panose="020B0400000000000000" pitchFamily="50" charset="-128"/>
              </a:rPr>
              <a:t>ログインと</a:t>
            </a:r>
            <a:r>
              <a:rPr kumimoji="1" lang="en-US" altLang="ja-JP" sz="1400" dirty="0">
                <a:solidFill>
                  <a:srgbClr val="464646"/>
                </a:solidFill>
                <a:latin typeface="BIZ UDPゴシック" panose="020B0400000000000000" pitchFamily="50" charset="-128"/>
                <a:ea typeface="BIZ UDPゴシック" panose="020B0400000000000000" pitchFamily="50" charset="-128"/>
              </a:rPr>
              <a:t>TOP</a:t>
            </a:r>
            <a:r>
              <a:rPr kumimoji="1" lang="ja-JP" altLang="en-US" sz="1400" dirty="0">
                <a:solidFill>
                  <a:srgbClr val="464646"/>
                </a:solidFill>
                <a:latin typeface="BIZ UDPゴシック" panose="020B0400000000000000" pitchFamily="50" charset="-128"/>
                <a:ea typeface="BIZ UDPゴシック" panose="020B0400000000000000" pitchFamily="50" charset="-128"/>
              </a:rPr>
              <a:t>画面</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2-1.</a:t>
            </a:r>
            <a:r>
              <a:rPr lang="ja-JP" altLang="en-US" sz="1400" dirty="0">
                <a:solidFill>
                  <a:srgbClr val="464646"/>
                </a:solidFill>
                <a:latin typeface="BIZ UDPゴシック" panose="020B0400000000000000" pitchFamily="50" charset="-128"/>
                <a:ea typeface="BIZ UDPゴシック" panose="020B0400000000000000" pitchFamily="50" charset="-128"/>
              </a:rPr>
              <a:t> パスワードを設定する</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2-2. </a:t>
            </a:r>
            <a:r>
              <a:rPr lang="ja-JP" altLang="en-US" sz="1400" dirty="0">
                <a:solidFill>
                  <a:srgbClr val="464646"/>
                </a:solidFill>
                <a:latin typeface="BIZ UDPゴシック" panose="020B0400000000000000" pitchFamily="50" charset="-128"/>
                <a:ea typeface="BIZ UDPゴシック" panose="020B0400000000000000" pitchFamily="50" charset="-128"/>
              </a:rPr>
              <a:t>パソコン／スマートフォンブラウザでの</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ja-JP" altLang="en-US" sz="1400" dirty="0">
                <a:solidFill>
                  <a:srgbClr val="464646"/>
                </a:solidFill>
                <a:latin typeface="BIZ UDPゴシック" panose="020B0400000000000000" pitchFamily="50" charset="-128"/>
                <a:ea typeface="BIZ UDPゴシック" panose="020B0400000000000000" pitchFamily="50" charset="-128"/>
              </a:rPr>
              <a:t>　　　　 ログイン方法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2-3. </a:t>
            </a:r>
            <a:r>
              <a:rPr lang="ja-JP" altLang="en-US" sz="1400" dirty="0">
                <a:solidFill>
                  <a:srgbClr val="464646"/>
                </a:solidFill>
                <a:latin typeface="BIZ UDPゴシック" panose="020B0400000000000000" pitchFamily="50" charset="-128"/>
                <a:ea typeface="BIZ UDPゴシック" panose="020B0400000000000000" pitchFamily="50" charset="-128"/>
              </a:rPr>
              <a:t>スマートフォンアプリでのログイン方法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2-4. </a:t>
            </a:r>
            <a:r>
              <a:rPr lang="ja-JP" altLang="en-US" sz="1400" dirty="0">
                <a:solidFill>
                  <a:srgbClr val="464646"/>
                </a:solidFill>
                <a:latin typeface="BIZ UDPゴシック" panose="020B0400000000000000" pitchFamily="50" charset="-128"/>
                <a:ea typeface="BIZ UDPゴシック" panose="020B0400000000000000" pitchFamily="50" charset="-128"/>
              </a:rPr>
              <a:t>スマートフォンアプリ：</a:t>
            </a:r>
            <a:r>
              <a:rPr lang="en-US" altLang="ja-JP" sz="1400" dirty="0">
                <a:solidFill>
                  <a:srgbClr val="464646"/>
                </a:solidFill>
                <a:latin typeface="BIZ UDPゴシック" panose="020B0400000000000000" pitchFamily="50" charset="-128"/>
                <a:ea typeface="BIZ UDPゴシック" panose="020B0400000000000000" pitchFamily="50" charset="-128"/>
              </a:rPr>
              <a:t>QR</a:t>
            </a:r>
            <a:r>
              <a:rPr lang="ja-JP" altLang="en-US" sz="1400" dirty="0">
                <a:solidFill>
                  <a:srgbClr val="464646"/>
                </a:solidFill>
                <a:latin typeface="BIZ UDPゴシック" panose="020B0400000000000000" pitchFamily="50" charset="-128"/>
                <a:ea typeface="BIZ UDPゴシック" panose="020B0400000000000000" pitchFamily="50" charset="-128"/>
              </a:rPr>
              <a:t>コードによる</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a:t>
            </a:r>
            <a:r>
              <a:rPr lang="ja-JP" altLang="en-US" sz="1400" dirty="0">
                <a:solidFill>
                  <a:srgbClr val="464646"/>
                </a:solidFill>
                <a:latin typeface="BIZ UDPゴシック" panose="020B0400000000000000" pitchFamily="50" charset="-128"/>
                <a:ea typeface="BIZ UDPゴシック" panose="020B0400000000000000" pitchFamily="50" charset="-128"/>
              </a:rPr>
              <a:t>「楽楽精算」</a:t>
            </a:r>
            <a:r>
              <a:rPr lang="en-US" altLang="ja-JP" sz="1400" dirty="0">
                <a:solidFill>
                  <a:srgbClr val="464646"/>
                </a:solidFill>
                <a:latin typeface="BIZ UDPゴシック" panose="020B0400000000000000" pitchFamily="50" charset="-128"/>
                <a:ea typeface="BIZ UDPゴシック" panose="020B0400000000000000" pitchFamily="50" charset="-128"/>
              </a:rPr>
              <a:t>URL</a:t>
            </a:r>
            <a:r>
              <a:rPr lang="ja-JP" altLang="en-US" sz="1400" dirty="0">
                <a:solidFill>
                  <a:srgbClr val="464646"/>
                </a:solidFill>
                <a:latin typeface="BIZ UDPゴシック" panose="020B0400000000000000" pitchFamily="50" charset="-128"/>
                <a:ea typeface="BIZ UDPゴシック" panose="020B0400000000000000" pitchFamily="50" charset="-128"/>
              </a:rPr>
              <a:t>の入力</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2-5. TOP</a:t>
            </a:r>
            <a:r>
              <a:rPr lang="ja-JP" altLang="en-US" sz="1400" dirty="0">
                <a:solidFill>
                  <a:srgbClr val="464646"/>
                </a:solidFill>
                <a:latin typeface="BIZ UDPゴシック" panose="020B0400000000000000" pitchFamily="50" charset="-128"/>
                <a:ea typeface="BIZ UDPゴシック" panose="020B0400000000000000" pitchFamily="50" charset="-128"/>
              </a:rPr>
              <a:t>画面（ログイン成功画面）　</a:t>
            </a:r>
            <a:endParaRPr kumimoji="1" lang="ja-JP" altLang="en-US" sz="1400" dirty="0">
              <a:solidFill>
                <a:srgbClr val="464646"/>
              </a:solidFill>
              <a:latin typeface="BIZ UDPゴシック" panose="020B0400000000000000" pitchFamily="50" charset="-128"/>
              <a:ea typeface="BIZ UDPゴシック" panose="020B0400000000000000" pitchFamily="50" charset="-128"/>
            </a:endParaRPr>
          </a:p>
          <a:p>
            <a:pPr defTabSz="404813">
              <a:lnSpc>
                <a:spcPct val="120000"/>
              </a:lnSpc>
            </a:pPr>
            <a:r>
              <a:rPr kumimoji="1" lang="ja-JP" altLang="en-US" sz="1400" dirty="0">
                <a:solidFill>
                  <a:srgbClr val="464646"/>
                </a:solidFill>
                <a:latin typeface="BIZ UDPゴシック" panose="020B0400000000000000" pitchFamily="50" charset="-128"/>
                <a:ea typeface="BIZ UDPゴシック" panose="020B0400000000000000" pitchFamily="50" charset="-128"/>
              </a:rPr>
              <a:t> 申請・精算手順</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3-1.</a:t>
            </a:r>
            <a:r>
              <a:rPr lang="ja-JP" altLang="en-US" sz="1400" dirty="0">
                <a:solidFill>
                  <a:srgbClr val="464646"/>
                </a:solidFill>
                <a:latin typeface="BIZ UDPゴシック" panose="020B0400000000000000" pitchFamily="50" charset="-128"/>
                <a:ea typeface="BIZ UDPゴシック" panose="020B0400000000000000" pitchFamily="50" charset="-128"/>
              </a:rPr>
              <a:t> </a:t>
            </a:r>
            <a:r>
              <a:rPr kumimoji="1" lang="ja-JP" altLang="en-US" sz="1400" dirty="0">
                <a:solidFill>
                  <a:srgbClr val="464646"/>
                </a:solidFill>
                <a:latin typeface="BIZ UDPゴシック" panose="020B0400000000000000" pitchFamily="50" charset="-128"/>
                <a:ea typeface="BIZ UDPゴシック" panose="020B0400000000000000" pitchFamily="50" charset="-128"/>
              </a:rPr>
              <a:t>伝票作成の流れ</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3-2.</a:t>
            </a:r>
            <a:r>
              <a:rPr lang="ja-JP" altLang="en-US" sz="1400" dirty="0">
                <a:solidFill>
                  <a:srgbClr val="464646"/>
                </a:solidFill>
                <a:latin typeface="BIZ UDPゴシック" panose="020B0400000000000000" pitchFamily="50" charset="-128"/>
                <a:ea typeface="BIZ UDPゴシック" panose="020B0400000000000000" pitchFamily="50" charset="-128"/>
              </a:rPr>
              <a:t> </a:t>
            </a:r>
            <a:r>
              <a:rPr kumimoji="1" lang="ja-JP" altLang="en-US" sz="1400" dirty="0">
                <a:solidFill>
                  <a:srgbClr val="464646"/>
                </a:solidFill>
                <a:latin typeface="BIZ UDPゴシック" panose="020B0400000000000000" pitchFamily="50" charset="-128"/>
                <a:ea typeface="BIZ UDPゴシック" panose="020B0400000000000000" pitchFamily="50" charset="-128"/>
              </a:rPr>
              <a:t>明細の修正・コピー・削除</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3-3.</a:t>
            </a:r>
            <a:r>
              <a:rPr kumimoji="1" lang="ja-JP" altLang="en-US" sz="1400" dirty="0">
                <a:solidFill>
                  <a:srgbClr val="464646"/>
                </a:solidFill>
                <a:latin typeface="BIZ UDPゴシック" panose="020B0400000000000000" pitchFamily="50" charset="-128"/>
                <a:ea typeface="BIZ UDPゴシック" panose="020B0400000000000000" pitchFamily="50" charset="-128"/>
              </a:rPr>
              <a:t> 承認者の追加</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3-4.</a:t>
            </a:r>
            <a:r>
              <a:rPr lang="ja-JP" altLang="en-US" sz="1400" dirty="0">
                <a:solidFill>
                  <a:srgbClr val="464646"/>
                </a:solidFill>
                <a:latin typeface="BIZ UDPゴシック" panose="020B0400000000000000" pitchFamily="50" charset="-128"/>
                <a:ea typeface="BIZ UDPゴシック" panose="020B0400000000000000" pitchFamily="50" charset="-128"/>
              </a:rPr>
              <a:t> </a:t>
            </a:r>
            <a:r>
              <a:rPr kumimoji="1" lang="ja-JP" altLang="en-US" sz="1400" dirty="0">
                <a:solidFill>
                  <a:srgbClr val="464646"/>
                </a:solidFill>
                <a:latin typeface="BIZ UDPゴシック" panose="020B0400000000000000" pitchFamily="50" charset="-128"/>
                <a:ea typeface="BIZ UDPゴシック" panose="020B0400000000000000" pitchFamily="50" charset="-128"/>
              </a:rPr>
              <a:t>伝票の一時保存</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3-5.</a:t>
            </a:r>
            <a:r>
              <a:rPr lang="ja-JP" altLang="en-US" sz="1400" dirty="0">
                <a:solidFill>
                  <a:srgbClr val="464646"/>
                </a:solidFill>
                <a:latin typeface="BIZ UDPゴシック" panose="020B0400000000000000" pitchFamily="50" charset="-128"/>
                <a:ea typeface="BIZ UDPゴシック" panose="020B0400000000000000" pitchFamily="50" charset="-128"/>
              </a:rPr>
              <a:t> </a:t>
            </a:r>
            <a:r>
              <a:rPr kumimoji="1" lang="ja-JP" altLang="en-US" sz="1400" dirty="0">
                <a:solidFill>
                  <a:srgbClr val="464646"/>
                </a:solidFill>
                <a:latin typeface="BIZ UDPゴシック" panose="020B0400000000000000" pitchFamily="50" charset="-128"/>
                <a:ea typeface="BIZ UDPゴシック" panose="020B0400000000000000" pitchFamily="50" charset="-128"/>
              </a:rPr>
              <a:t>事前申請・仮払金がある場合の精算</a:t>
            </a:r>
            <a:endParaRPr kumimoji="1" lang="en-US" altLang="ja-JP" sz="1400" dirty="0">
              <a:solidFill>
                <a:srgbClr val="464646"/>
              </a:solidFill>
              <a:latin typeface="BIZ UDPゴシック" panose="020B0400000000000000" pitchFamily="50" charset="-128"/>
              <a:ea typeface="BIZ UDPゴシック" panose="020B0400000000000000" pitchFamily="50" charset="-128"/>
            </a:endParaRPr>
          </a:p>
          <a:p>
            <a:pPr>
              <a:lnSpc>
                <a:spcPct val="120000"/>
              </a:lnSpc>
              <a:tabLst>
                <a:tab pos="809625" algn="l"/>
              </a:tabLst>
            </a:pPr>
            <a:r>
              <a:rPr kumimoji="1" lang="ja-JP" altLang="en-US" sz="1400" dirty="0">
                <a:solidFill>
                  <a:srgbClr val="464646"/>
                </a:solidFill>
                <a:latin typeface="BIZ UDPゴシック" panose="020B0400000000000000" pitchFamily="50" charset="-128"/>
                <a:ea typeface="BIZ UDPゴシック" panose="020B0400000000000000" pitchFamily="50" charset="-128"/>
              </a:rPr>
              <a:t> 各種申請・精算画面の</a:t>
            </a:r>
            <a:r>
              <a:rPr lang="ja-JP" altLang="en-US" sz="1400" dirty="0">
                <a:solidFill>
                  <a:srgbClr val="464646"/>
                </a:solidFill>
                <a:latin typeface="BIZ UDPゴシック" panose="020B0400000000000000" pitchFamily="50" charset="-128"/>
                <a:ea typeface="BIZ UDPゴシック" panose="020B0400000000000000" pitchFamily="50" charset="-128"/>
              </a:rPr>
              <a:t>説明</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a:t>
            </a:r>
            <a:r>
              <a:rPr lang="en-US" altLang="ja-JP" sz="1400" dirty="0">
                <a:solidFill>
                  <a:srgbClr val="464646"/>
                </a:solidFill>
                <a:latin typeface="BIZ UDPゴシック" panose="020B0400000000000000" pitchFamily="50" charset="-128"/>
                <a:ea typeface="BIZ UDPゴシック" panose="020B0400000000000000" pitchFamily="50" charset="-128"/>
              </a:rPr>
              <a:t>4</a:t>
            </a:r>
            <a:r>
              <a:rPr kumimoji="1" lang="en-US" altLang="zh-TW" sz="1400" dirty="0">
                <a:solidFill>
                  <a:srgbClr val="464646"/>
                </a:solidFill>
                <a:latin typeface="BIZ UDPゴシック" panose="020B0400000000000000" pitchFamily="50" charset="-128"/>
                <a:ea typeface="BIZ UDPゴシック" panose="020B0400000000000000" pitchFamily="50" charset="-128"/>
              </a:rPr>
              <a:t>-1.</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交通費精算</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4-2.</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出張申請　</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4-3.</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出張精算</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4-4.</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海外出張申請　</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4-5.</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海外出張精算</a:t>
            </a:r>
            <a:br>
              <a:rPr lang="en-US" altLang="zh-TW" sz="1400" dirty="0">
                <a:solidFill>
                  <a:srgbClr val="464646"/>
                </a:solidFill>
                <a:latin typeface="BIZ UDPゴシック" panose="020B0400000000000000" pitchFamily="50" charset="-128"/>
                <a:ea typeface="BIZ UDPゴシック" panose="020B0400000000000000" pitchFamily="50" charset="-128"/>
              </a:rPr>
            </a:br>
            <a:r>
              <a:rPr lang="ja-JP" altLang="en-US" sz="1400" dirty="0">
                <a:solidFill>
                  <a:srgbClr val="464646"/>
                </a:solidFill>
                <a:latin typeface="BIZ UDPゴシック" panose="020B0400000000000000" pitchFamily="50" charset="-128"/>
                <a:ea typeface="BIZ UDPゴシック" panose="020B0400000000000000" pitchFamily="50" charset="-128"/>
              </a:rPr>
              <a:t> </a:t>
            </a:r>
            <a:r>
              <a:rPr lang="en-US" altLang="ja-JP" sz="1400" dirty="0">
                <a:solidFill>
                  <a:srgbClr val="464646"/>
                </a:solidFill>
                <a:latin typeface="BIZ UDPゴシック" panose="020B0400000000000000" pitchFamily="50" charset="-128"/>
                <a:ea typeface="BIZ UDPゴシック" panose="020B0400000000000000" pitchFamily="50" charset="-128"/>
              </a:rPr>
              <a:t>4-6.</a:t>
            </a:r>
            <a:r>
              <a:rPr lang="ja-JP" altLang="en-US" sz="1400" dirty="0">
                <a:solidFill>
                  <a:srgbClr val="464646"/>
                </a:solidFill>
                <a:latin typeface="BIZ UDPゴシック" panose="020B0400000000000000" pitchFamily="50" charset="-128"/>
                <a:ea typeface="BIZ UDPゴシック" panose="020B0400000000000000" pitchFamily="50" charset="-128"/>
              </a:rPr>
              <a:t> 経費申請</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4-7.</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経費精算</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4-8.</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支払依頼</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4-9.</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交際費申請　</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4-10.</a:t>
            </a:r>
            <a:r>
              <a:rPr kumimoji="1" lang="zh-TW" altLang="en-US" sz="1400" dirty="0">
                <a:solidFill>
                  <a:srgbClr val="464646"/>
                </a:solidFill>
                <a:latin typeface="BIZ UDPゴシック" panose="020B0400000000000000" pitchFamily="50" charset="-128"/>
                <a:ea typeface="BIZ UDPゴシック" panose="020B0400000000000000" pitchFamily="50" charset="-128"/>
              </a:rPr>
              <a:t> 交際費精算</a:t>
            </a:r>
            <a:br>
              <a:rPr kumimoji="1" lang="en-US" altLang="zh-TW" sz="1400" dirty="0">
                <a:solidFill>
                  <a:srgbClr val="464646"/>
                </a:solidFill>
                <a:latin typeface="BIZ UDPゴシック" panose="020B0400000000000000" pitchFamily="50" charset="-128"/>
                <a:ea typeface="BIZ UDPゴシック" panose="020B0400000000000000" pitchFamily="50" charset="-128"/>
              </a:rPr>
            </a:br>
            <a:r>
              <a:rPr kumimoji="1" lang="en-US" altLang="zh-TW" sz="1400" dirty="0">
                <a:solidFill>
                  <a:srgbClr val="464646"/>
                </a:solidFill>
                <a:latin typeface="BIZ UDPゴシック" panose="020B0400000000000000" pitchFamily="50" charset="-128"/>
                <a:ea typeface="BIZ UDPゴシック" panose="020B0400000000000000" pitchFamily="50" charset="-128"/>
              </a:rPr>
              <a:t> 4-11.</a:t>
            </a:r>
            <a:r>
              <a:rPr lang="zh-TW" altLang="en-US" sz="1400" dirty="0">
                <a:solidFill>
                  <a:srgbClr val="464646"/>
                </a:solidFill>
                <a:latin typeface="BIZ UDPゴシック" panose="020B0400000000000000" pitchFamily="50" charset="-128"/>
                <a:ea typeface="BIZ UDPゴシック" panose="020B0400000000000000" pitchFamily="50" charset="-128"/>
              </a:rPr>
              <a:t> </a:t>
            </a:r>
            <a:r>
              <a:rPr kumimoji="1" lang="zh-TW" altLang="en-US" sz="1400" dirty="0">
                <a:solidFill>
                  <a:srgbClr val="464646"/>
                </a:solidFill>
                <a:latin typeface="BIZ UDPゴシック" panose="020B0400000000000000" pitchFamily="50" charset="-128"/>
                <a:ea typeface="BIZ UDPゴシック" panose="020B0400000000000000" pitchFamily="50" charset="-128"/>
              </a:rPr>
              <a:t>振替伝票</a:t>
            </a:r>
            <a:endParaRPr kumimoji="1" lang="en-US" altLang="zh-TW" sz="1400" dirty="0">
              <a:solidFill>
                <a:srgbClr val="464646"/>
              </a:solidFill>
              <a:latin typeface="BIZ UDPゴシック" panose="020B0400000000000000" pitchFamily="50" charset="-128"/>
              <a:ea typeface="BIZ UDPゴシック" panose="020B0400000000000000" pitchFamily="50" charset="-128"/>
            </a:endParaRPr>
          </a:p>
          <a:p>
            <a:pPr defTabSz="404813">
              <a:lnSpc>
                <a:spcPct val="120000"/>
              </a:lnSpc>
              <a:buFont typeface="+mj-lt"/>
              <a:buAutoNum type="arabicPeriod" startAt="5"/>
            </a:pPr>
            <a:r>
              <a:rPr kumimoji="1" lang="ja-JP" altLang="en-US" sz="1400" dirty="0">
                <a:solidFill>
                  <a:srgbClr val="464646"/>
                </a:solidFill>
                <a:latin typeface="BIZ UDPゴシック" panose="020B0400000000000000" pitchFamily="50" charset="-128"/>
                <a:ea typeface="BIZ UDPゴシック" panose="020B0400000000000000" pitchFamily="50" charset="-128"/>
              </a:rPr>
              <a:t> 提出内容の確認</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5-1.</a:t>
            </a:r>
            <a:r>
              <a:rPr kumimoji="1" lang="ja-JP" altLang="en-US" sz="1400" dirty="0">
                <a:solidFill>
                  <a:srgbClr val="464646"/>
                </a:solidFill>
                <a:latin typeface="BIZ UDPゴシック" panose="020B0400000000000000" pitchFamily="50" charset="-128"/>
                <a:ea typeface="BIZ UDPゴシック" panose="020B0400000000000000" pitchFamily="50" charset="-128"/>
              </a:rPr>
              <a:t> 伝票の閲覧・印刷・検索方法</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5-2.</a:t>
            </a:r>
            <a:r>
              <a:rPr lang="en-US" altLang="ja-JP" sz="1400" dirty="0">
                <a:solidFill>
                  <a:srgbClr val="464646"/>
                </a:solidFill>
                <a:latin typeface="BIZ UDPゴシック" panose="020B0400000000000000" pitchFamily="50" charset="-128"/>
                <a:ea typeface="BIZ UDPゴシック" panose="020B0400000000000000" pitchFamily="50" charset="-128"/>
              </a:rPr>
              <a:t> </a:t>
            </a:r>
            <a:r>
              <a:rPr kumimoji="1" lang="ja-JP" altLang="en-US" sz="1400" dirty="0">
                <a:solidFill>
                  <a:srgbClr val="464646"/>
                </a:solidFill>
                <a:latin typeface="BIZ UDPゴシック" panose="020B0400000000000000" pitchFamily="50" charset="-128"/>
                <a:ea typeface="BIZ UDPゴシック" panose="020B0400000000000000" pitchFamily="50" charset="-128"/>
              </a:rPr>
              <a:t>伝票の取下げ方法</a:t>
            </a:r>
            <a:br>
              <a:rPr kumimoji="1" lang="en-US" altLang="ja-JP" sz="1400" dirty="0">
                <a:solidFill>
                  <a:srgbClr val="464646"/>
                </a:solidFill>
                <a:latin typeface="BIZ UDPゴシック" panose="020B0400000000000000" pitchFamily="50" charset="-128"/>
                <a:ea typeface="BIZ UDPゴシック" panose="020B0400000000000000" pitchFamily="50" charset="-128"/>
              </a:rPr>
            </a:br>
            <a:r>
              <a:rPr kumimoji="1" lang="en-US" altLang="ja-JP" sz="1400" dirty="0">
                <a:solidFill>
                  <a:srgbClr val="464646"/>
                </a:solidFill>
                <a:latin typeface="BIZ UDPゴシック" panose="020B0400000000000000" pitchFamily="50" charset="-128"/>
                <a:ea typeface="BIZ UDPゴシック" panose="020B0400000000000000" pitchFamily="50" charset="-128"/>
              </a:rPr>
              <a:t> 5-3.</a:t>
            </a:r>
            <a:r>
              <a:rPr lang="ja-JP" altLang="en-US" sz="1400" dirty="0">
                <a:solidFill>
                  <a:srgbClr val="464646"/>
                </a:solidFill>
                <a:latin typeface="BIZ UDPゴシック" panose="020B0400000000000000" pitchFamily="50" charset="-128"/>
                <a:ea typeface="BIZ UDPゴシック" panose="020B0400000000000000" pitchFamily="50" charset="-128"/>
              </a:rPr>
              <a:t> </a:t>
            </a:r>
            <a:r>
              <a:rPr kumimoji="1" lang="ja-JP" altLang="en-US" sz="1400" dirty="0">
                <a:solidFill>
                  <a:srgbClr val="464646"/>
                </a:solidFill>
                <a:latin typeface="BIZ UDPゴシック" panose="020B0400000000000000" pitchFamily="50" charset="-128"/>
                <a:ea typeface="BIZ UDPゴシック" panose="020B0400000000000000" pitchFamily="50" charset="-128"/>
              </a:rPr>
              <a:t>差し戻し伝票の対応</a:t>
            </a:r>
            <a:endParaRPr lang="en-US" altLang="ja-JP" sz="1400" dirty="0">
              <a:solidFill>
                <a:srgbClr val="464646"/>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06734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8207-2638-DF6C-AACF-503C078FE6C0}"/>
            </a:ext>
          </a:extLst>
        </p:cNvPr>
        <p:cNvGrpSpPr/>
        <p:nvPr/>
      </p:nvGrpSpPr>
      <p:grpSpPr>
        <a:xfrm>
          <a:off x="0" y="0"/>
          <a:ext cx="0" cy="0"/>
          <a:chOff x="0" y="0"/>
          <a:chExt cx="0" cy="0"/>
        </a:xfrm>
      </p:grpSpPr>
      <p:pic>
        <p:nvPicPr>
          <p:cNvPr id="38" name="図 37">
            <a:extLst>
              <a:ext uri="{FF2B5EF4-FFF2-40B4-BE49-F238E27FC236}">
                <a16:creationId xmlns:a16="http://schemas.microsoft.com/office/drawing/2014/main" id="{1C69A70F-29F4-EEE7-EEE0-AEC6D770E0C2}"/>
              </a:ext>
            </a:extLst>
          </p:cNvPr>
          <p:cNvPicPr>
            <a:picLocks noChangeAspect="1"/>
          </p:cNvPicPr>
          <p:nvPr/>
        </p:nvPicPr>
        <p:blipFill>
          <a:blip r:embed="rId2"/>
          <a:stretch>
            <a:fillRect/>
          </a:stretch>
        </p:blipFill>
        <p:spPr>
          <a:xfrm>
            <a:off x="6322806" y="1672239"/>
            <a:ext cx="4959933" cy="1554112"/>
          </a:xfrm>
          <a:prstGeom prst="rect">
            <a:avLst/>
          </a:prstGeom>
          <a:ln w="12700">
            <a:solidFill>
              <a:srgbClr val="D2D2D2"/>
            </a:solidFill>
          </a:ln>
        </p:spPr>
      </p:pic>
      <p:pic>
        <p:nvPicPr>
          <p:cNvPr id="34" name="図 33">
            <a:extLst>
              <a:ext uri="{FF2B5EF4-FFF2-40B4-BE49-F238E27FC236}">
                <a16:creationId xmlns:a16="http://schemas.microsoft.com/office/drawing/2014/main" id="{3AD26F76-ED86-4CD1-2A0E-BB1026B5FEBA}"/>
              </a:ext>
            </a:extLst>
          </p:cNvPr>
          <p:cNvPicPr>
            <a:picLocks noChangeAspect="1"/>
          </p:cNvPicPr>
          <p:nvPr/>
        </p:nvPicPr>
        <p:blipFill>
          <a:blip r:embed="rId3"/>
          <a:stretch>
            <a:fillRect/>
          </a:stretch>
        </p:blipFill>
        <p:spPr>
          <a:xfrm>
            <a:off x="510762" y="1670777"/>
            <a:ext cx="3691651" cy="1270802"/>
          </a:xfrm>
          <a:prstGeom prst="rect">
            <a:avLst/>
          </a:prstGeom>
          <a:ln w="12700">
            <a:solidFill>
              <a:srgbClr val="D2D2D2"/>
            </a:solidFill>
          </a:ln>
        </p:spPr>
      </p:pic>
      <p:sp>
        <p:nvSpPr>
          <p:cNvPr id="2" name="タイトル 1">
            <a:extLst>
              <a:ext uri="{FF2B5EF4-FFF2-40B4-BE49-F238E27FC236}">
                <a16:creationId xmlns:a16="http://schemas.microsoft.com/office/drawing/2014/main" id="{38B185DE-0561-4646-7DFA-7BE12C31E080}"/>
              </a:ext>
            </a:extLst>
          </p:cNvPr>
          <p:cNvSpPr>
            <a:spLocks noGrp="1"/>
          </p:cNvSpPr>
          <p:nvPr>
            <p:ph type="title"/>
          </p:nvPr>
        </p:nvSpPr>
        <p:spPr/>
        <p:txBody>
          <a:bodyPr/>
          <a:lstStyle/>
          <a:p>
            <a:r>
              <a:rPr lang="en-US" altLang="ja-JP" dirty="0"/>
              <a:t>4-7. </a:t>
            </a:r>
            <a:r>
              <a:rPr lang="ja-JP" altLang="en-US" dirty="0"/>
              <a:t>経費精算</a:t>
            </a:r>
            <a:endParaRPr kumimoji="1" lang="ja-JP" altLang="en-US" dirty="0"/>
          </a:p>
        </p:txBody>
      </p:sp>
      <p:sp>
        <p:nvSpPr>
          <p:cNvPr id="16" name="スライド番号プレースホルダー 15">
            <a:extLst>
              <a:ext uri="{FF2B5EF4-FFF2-40B4-BE49-F238E27FC236}">
                <a16:creationId xmlns:a16="http://schemas.microsoft.com/office/drawing/2014/main" id="{4DEBA9B2-4D58-6ED8-947A-878C06208F42}"/>
              </a:ext>
            </a:extLst>
          </p:cNvPr>
          <p:cNvSpPr>
            <a:spLocks noGrp="1"/>
          </p:cNvSpPr>
          <p:nvPr>
            <p:ph type="sldNum" sz="quarter" idx="12"/>
          </p:nvPr>
        </p:nvSpPr>
        <p:spPr/>
        <p:txBody>
          <a:bodyPr/>
          <a:lstStyle/>
          <a:p>
            <a:fld id="{D8A28372-6A5A-4399-8FC5-CCF396CD4981}" type="slidenum">
              <a:rPr lang="en-GB" smtClean="0"/>
              <a:t>30</a:t>
            </a:fld>
            <a:endParaRPr lang="en-GB"/>
          </a:p>
        </p:txBody>
      </p:sp>
      <p:graphicFrame>
        <p:nvGraphicFramePr>
          <p:cNvPr id="4" name="表 3">
            <a:extLst>
              <a:ext uri="{FF2B5EF4-FFF2-40B4-BE49-F238E27FC236}">
                <a16:creationId xmlns:a16="http://schemas.microsoft.com/office/drawing/2014/main" id="{67265DCD-DB64-236B-CDE8-43F6BD1AC81C}"/>
              </a:ext>
            </a:extLst>
          </p:cNvPr>
          <p:cNvGraphicFramePr>
            <a:graphicFrameLocks noGrp="1"/>
          </p:cNvGraphicFramePr>
          <p:nvPr>
            <p:extLst>
              <p:ext uri="{D42A27DB-BD31-4B8C-83A1-F6EECF244321}">
                <p14:modId xmlns:p14="http://schemas.microsoft.com/office/powerpoint/2010/main" val="2316967554"/>
              </p:ext>
            </p:extLst>
          </p:nvPr>
        </p:nvGraphicFramePr>
        <p:xfrm>
          <a:off x="479625" y="5657689"/>
          <a:ext cx="5435522" cy="491444"/>
        </p:xfrm>
        <a:graphic>
          <a:graphicData uri="http://schemas.openxmlformats.org/drawingml/2006/table">
            <a:tbl>
              <a:tblPr firstRow="1" firstCol="1" bandRow="1">
                <a:tableStyleId>{2D5ABB26-0587-4C30-8999-92F81FD0307C}</a:tableStyleId>
              </a:tblPr>
              <a:tblGrid>
                <a:gridCol w="508348">
                  <a:extLst>
                    <a:ext uri="{9D8B030D-6E8A-4147-A177-3AD203B41FA5}">
                      <a16:colId xmlns:a16="http://schemas.microsoft.com/office/drawing/2014/main" val="20000"/>
                    </a:ext>
                  </a:extLst>
                </a:gridCol>
                <a:gridCol w="1254240">
                  <a:extLst>
                    <a:ext uri="{9D8B030D-6E8A-4147-A177-3AD203B41FA5}">
                      <a16:colId xmlns:a16="http://schemas.microsoft.com/office/drawing/2014/main" val="20001"/>
                    </a:ext>
                  </a:extLst>
                </a:gridCol>
                <a:gridCol w="3672934">
                  <a:extLst>
                    <a:ext uri="{9D8B030D-6E8A-4147-A177-3AD203B41FA5}">
                      <a16:colId xmlns:a16="http://schemas.microsoft.com/office/drawing/2014/main" val="20002"/>
                    </a:ext>
                  </a:extLst>
                </a:gridCol>
              </a:tblGrid>
              <a:tr h="167287">
                <a:tc>
                  <a:txBody>
                    <a:bodyPr/>
                    <a:lstStyle/>
                    <a:p>
                      <a:pPr algn="ctr">
                        <a:lnSpc>
                          <a:spcPct val="120000"/>
                        </a:lnSpc>
                        <a:spcAft>
                          <a:spcPts val="0"/>
                        </a:spcAft>
                      </a:pPr>
                      <a:r>
                        <a:rPr lang="en-US" altLang="ja-JP" sz="900" b="1" kern="100" dirty="0">
                          <a:solidFill>
                            <a:schemeClr val="tx1"/>
                          </a:solidFill>
                          <a:effectLst/>
                          <a:latin typeface="+mn-lt"/>
                        </a:rPr>
                        <a:t>1</a:t>
                      </a: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クレジットカード</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クレジットカード明細を取り込めます。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7287">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sz="900" b="1" kern="100" dirty="0">
                          <a:effectLst/>
                          <a:latin typeface="+mn-lt"/>
                        </a:rPr>
                        <a:t>領収書</a:t>
                      </a:r>
                      <a:r>
                        <a:rPr lang="en-US" altLang="ja-JP" sz="900" b="1" kern="100" dirty="0">
                          <a:effectLst/>
                          <a:latin typeface="+mn-lt"/>
                        </a:rPr>
                        <a:t>/</a:t>
                      </a:r>
                      <a:r>
                        <a:rPr lang="ja-JP" sz="900" b="1" kern="100" dirty="0">
                          <a:effectLst/>
                          <a:latin typeface="+mn-lt"/>
                        </a:rPr>
                        <a:t>請求書</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領収書を添付します。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表 4">
            <a:extLst>
              <a:ext uri="{FF2B5EF4-FFF2-40B4-BE49-F238E27FC236}">
                <a16:creationId xmlns:a16="http://schemas.microsoft.com/office/drawing/2014/main" id="{2598B6C1-6C29-B4AD-C65E-D377AEE525C1}"/>
              </a:ext>
            </a:extLst>
          </p:cNvPr>
          <p:cNvGraphicFramePr>
            <a:graphicFrameLocks noGrp="1"/>
          </p:cNvGraphicFramePr>
          <p:nvPr>
            <p:extLst>
              <p:ext uri="{D42A27DB-BD31-4B8C-83A1-F6EECF244321}">
                <p14:modId xmlns:p14="http://schemas.microsoft.com/office/powerpoint/2010/main" val="2241789377"/>
              </p:ext>
            </p:extLst>
          </p:nvPr>
        </p:nvGraphicFramePr>
        <p:xfrm>
          <a:off x="6267799" y="3271186"/>
          <a:ext cx="5435521" cy="3041728"/>
        </p:xfrm>
        <a:graphic>
          <a:graphicData uri="http://schemas.openxmlformats.org/drawingml/2006/table">
            <a:tbl>
              <a:tblPr firstRow="1" firstCol="1" bandRow="1">
                <a:tableStyleId>{2D5ABB26-0587-4C30-8999-92F81FD0307C}</a:tableStyleId>
              </a:tblPr>
              <a:tblGrid>
                <a:gridCol w="494741">
                  <a:extLst>
                    <a:ext uri="{9D8B030D-6E8A-4147-A177-3AD203B41FA5}">
                      <a16:colId xmlns:a16="http://schemas.microsoft.com/office/drawing/2014/main" val="20000"/>
                    </a:ext>
                  </a:extLst>
                </a:gridCol>
                <a:gridCol w="1246164">
                  <a:extLst>
                    <a:ext uri="{9D8B030D-6E8A-4147-A177-3AD203B41FA5}">
                      <a16:colId xmlns:a16="http://schemas.microsoft.com/office/drawing/2014/main" val="20001"/>
                    </a:ext>
                  </a:extLst>
                </a:gridCol>
                <a:gridCol w="3694616">
                  <a:extLst>
                    <a:ext uri="{9D8B030D-6E8A-4147-A177-3AD203B41FA5}">
                      <a16:colId xmlns:a16="http://schemas.microsoft.com/office/drawing/2014/main" val="20002"/>
                    </a:ext>
                  </a:extLst>
                </a:gridCol>
              </a:tblGrid>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費用の発生日を入力します。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単価を入力します。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数量</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購入数量を入力します。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4521">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金額を入力します。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単価・数量を入力した場合は自動計算されます。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310639">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社員立替でない場合は変更してください。（法人カード利用時など）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証票</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領収書などがある場合にチェックをつけます。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税率</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選択した内訳に応じた税率が表示されます。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詳細を入力します。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領収書</a:t>
                      </a:r>
                      <a:r>
                        <a:rPr lang="en-US" altLang="zh-TW" sz="900" b="1"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請求書</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領収書などを添付します。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3923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ctr" latinLnBrk="0" hangingPunct="1">
                        <a:lnSpc>
                          <a:spcPct val="120000"/>
                        </a:lnSpc>
                        <a:spcBef>
                          <a:spcPts val="0"/>
                        </a:spcBef>
                        <a:spcAft>
                          <a:spcPts val="0"/>
                        </a:spcAft>
                        <a:buClrTx/>
                        <a:buSzTx/>
                        <a:buFontTx/>
                        <a:buNone/>
                        <a:tabLst/>
                        <a:defRPr/>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bl>
          </a:graphicData>
        </a:graphic>
      </p:graphicFrame>
      <p:sp>
        <p:nvSpPr>
          <p:cNvPr id="6" name="コンテンツ プレースホルダー 2">
            <a:extLst>
              <a:ext uri="{FF2B5EF4-FFF2-40B4-BE49-F238E27FC236}">
                <a16:creationId xmlns:a16="http://schemas.microsoft.com/office/drawing/2014/main" id="{081DB7EE-C8FF-1B67-0EB6-25BFEECBD9DA}"/>
              </a:ext>
            </a:extLst>
          </p:cNvPr>
          <p:cNvSpPr txBox="1">
            <a:spLocks/>
          </p:cNvSpPr>
          <p:nvPr/>
        </p:nvSpPr>
        <p:spPr>
          <a:xfrm>
            <a:off x="464344" y="4804989"/>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7" name="コンテンツ プレースホルダー 2">
            <a:extLst>
              <a:ext uri="{FF2B5EF4-FFF2-40B4-BE49-F238E27FC236}">
                <a16:creationId xmlns:a16="http://schemas.microsoft.com/office/drawing/2014/main" id="{46C19C5B-DFAF-E1E0-3E87-BDA974C202BE}"/>
              </a:ext>
            </a:extLst>
          </p:cNvPr>
          <p:cNvSpPr txBox="1">
            <a:spLocks/>
          </p:cNvSpPr>
          <p:nvPr/>
        </p:nvSpPr>
        <p:spPr>
          <a:xfrm>
            <a:off x="483394"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8" name="コンテンツ プレースホルダー 2">
            <a:extLst>
              <a:ext uri="{FF2B5EF4-FFF2-40B4-BE49-F238E27FC236}">
                <a16:creationId xmlns:a16="http://schemas.microsoft.com/office/drawing/2014/main" id="{00D65103-45AD-2DAD-E0CA-1C2A7458C3FB}"/>
              </a:ext>
            </a:extLst>
          </p:cNvPr>
          <p:cNvSpPr txBox="1">
            <a:spLocks/>
          </p:cNvSpPr>
          <p:nvPr/>
        </p:nvSpPr>
        <p:spPr>
          <a:xfrm>
            <a:off x="6267800"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10" name="表 9">
            <a:extLst>
              <a:ext uri="{FF2B5EF4-FFF2-40B4-BE49-F238E27FC236}">
                <a16:creationId xmlns:a16="http://schemas.microsoft.com/office/drawing/2014/main" id="{EEF5D7AC-2D73-880A-FE9A-D140FE00FAD8}"/>
              </a:ext>
            </a:extLst>
          </p:cNvPr>
          <p:cNvGraphicFramePr>
            <a:graphicFrameLocks noGrp="1"/>
          </p:cNvGraphicFramePr>
          <p:nvPr>
            <p:extLst>
              <p:ext uri="{D42A27DB-BD31-4B8C-83A1-F6EECF244321}">
                <p14:modId xmlns:p14="http://schemas.microsoft.com/office/powerpoint/2010/main" val="339861638"/>
              </p:ext>
            </p:extLst>
          </p:nvPr>
        </p:nvGraphicFramePr>
        <p:xfrm>
          <a:off x="472173" y="2936309"/>
          <a:ext cx="5438318" cy="1239455"/>
        </p:xfrm>
        <a:graphic>
          <a:graphicData uri="http://schemas.openxmlformats.org/drawingml/2006/table">
            <a:tbl>
              <a:tblPr firstRow="1" firstCol="1" bandRow="1">
                <a:tableStyleId>{D27102A9-8310-4765-A935-A1911B00CA55}</a:tableStyleId>
              </a:tblPr>
              <a:tblGrid>
                <a:gridCol w="327431">
                  <a:extLst>
                    <a:ext uri="{9D8B030D-6E8A-4147-A177-3AD203B41FA5}">
                      <a16:colId xmlns:a16="http://schemas.microsoft.com/office/drawing/2014/main" val="20000"/>
                    </a:ext>
                  </a:extLst>
                </a:gridCol>
                <a:gridCol w="1004987">
                  <a:extLst>
                    <a:ext uri="{9D8B030D-6E8A-4147-A177-3AD203B41FA5}">
                      <a16:colId xmlns:a16="http://schemas.microsoft.com/office/drawing/2014/main" val="20001"/>
                    </a:ext>
                  </a:extLst>
                </a:gridCol>
                <a:gridCol w="4105900">
                  <a:extLst>
                    <a:ext uri="{9D8B030D-6E8A-4147-A177-3AD203B41FA5}">
                      <a16:colId xmlns:a16="http://schemas.microsoft.com/office/drawing/2014/main" val="20002"/>
                    </a:ext>
                  </a:extLst>
                </a:gridCol>
              </a:tblGrid>
              <a:tr h="226470">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1</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申請</a:t>
                      </a:r>
                      <a:r>
                        <a:rPr lang="en-US" altLang="ja-JP" sz="900" b="1" i="0" u="none" strike="noStrike" dirty="0">
                          <a:solidFill>
                            <a:schemeClr val="tx1"/>
                          </a:solidFill>
                          <a:effectLst/>
                          <a:latin typeface="BIZ UDPゴシック" panose="020B0400000000000000" pitchFamily="50" charset="-128"/>
                          <a:ea typeface="BIZ UDPゴシック" panose="020B0400000000000000" pitchFamily="50" charset="-128"/>
                        </a:rPr>
                        <a:t>No.</a:t>
                      </a:r>
                      <a:endPar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事前申請がある場合は選択してください。</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6470">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2</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備考情報を記入します。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6470">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3</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6470">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4</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申請者</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a:solidFill>
                            <a:schemeClr val="tx1"/>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647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673677"/>
                  </a:ext>
                </a:extLst>
              </a:tr>
            </a:tbl>
          </a:graphicData>
        </a:graphic>
      </p:graphicFrame>
      <p:sp>
        <p:nvSpPr>
          <p:cNvPr id="11" name="正方形/長方形 10">
            <a:extLst>
              <a:ext uri="{FF2B5EF4-FFF2-40B4-BE49-F238E27FC236}">
                <a16:creationId xmlns:a16="http://schemas.microsoft.com/office/drawing/2014/main" id="{0F18B3BF-FFAD-791A-8A8B-99BD5B1BF646}"/>
              </a:ext>
            </a:extLst>
          </p:cNvPr>
          <p:cNvSpPr/>
          <p:nvPr/>
        </p:nvSpPr>
        <p:spPr>
          <a:xfrm>
            <a:off x="880264" y="2437360"/>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12" name="正方形/長方形 11">
            <a:extLst>
              <a:ext uri="{FF2B5EF4-FFF2-40B4-BE49-F238E27FC236}">
                <a16:creationId xmlns:a16="http://schemas.microsoft.com/office/drawing/2014/main" id="{72B6E4EF-4887-E964-48E7-6584946F711B}"/>
              </a:ext>
            </a:extLst>
          </p:cNvPr>
          <p:cNvSpPr/>
          <p:nvPr/>
        </p:nvSpPr>
        <p:spPr>
          <a:xfrm>
            <a:off x="880264" y="271242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3" name="正方形/長方形 12">
            <a:extLst>
              <a:ext uri="{FF2B5EF4-FFF2-40B4-BE49-F238E27FC236}">
                <a16:creationId xmlns:a16="http://schemas.microsoft.com/office/drawing/2014/main" id="{CA4CED33-1EB5-AFF7-175B-FCC643EDA9C3}"/>
              </a:ext>
            </a:extLst>
          </p:cNvPr>
          <p:cNvSpPr/>
          <p:nvPr/>
        </p:nvSpPr>
        <p:spPr>
          <a:xfrm>
            <a:off x="2484328" y="2054320"/>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14" name="正方形/長方形 13">
            <a:extLst>
              <a:ext uri="{FF2B5EF4-FFF2-40B4-BE49-F238E27FC236}">
                <a16:creationId xmlns:a16="http://schemas.microsoft.com/office/drawing/2014/main" id="{FD487851-36A6-9392-A8B0-8A2380340185}"/>
              </a:ext>
            </a:extLst>
          </p:cNvPr>
          <p:cNvSpPr/>
          <p:nvPr/>
        </p:nvSpPr>
        <p:spPr>
          <a:xfrm>
            <a:off x="2484328" y="2234136"/>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5" name="正方形/長方形 14">
            <a:extLst>
              <a:ext uri="{FF2B5EF4-FFF2-40B4-BE49-F238E27FC236}">
                <a16:creationId xmlns:a16="http://schemas.microsoft.com/office/drawing/2014/main" id="{706067DD-17B4-5BE8-E820-CCC39E53981B}"/>
              </a:ext>
            </a:extLst>
          </p:cNvPr>
          <p:cNvSpPr/>
          <p:nvPr/>
        </p:nvSpPr>
        <p:spPr>
          <a:xfrm>
            <a:off x="2484324" y="2440417"/>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19" name="正方形/長方形 18">
            <a:extLst>
              <a:ext uri="{FF2B5EF4-FFF2-40B4-BE49-F238E27FC236}">
                <a16:creationId xmlns:a16="http://schemas.microsoft.com/office/drawing/2014/main" id="{A9710BA3-D013-03B2-C743-5BEDC6758998}"/>
              </a:ext>
            </a:extLst>
          </p:cNvPr>
          <p:cNvSpPr/>
          <p:nvPr/>
        </p:nvSpPr>
        <p:spPr>
          <a:xfrm>
            <a:off x="4711715" y="5154107"/>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a:t>
            </a:r>
            <a:endParaRPr kumimoji="1" lang="ja-JP" altLang="en-US" sz="1000" b="1" dirty="0" err="1">
              <a:solidFill>
                <a:srgbClr val="464646"/>
              </a:solidFill>
            </a:endParaRPr>
          </a:p>
        </p:txBody>
      </p:sp>
      <p:sp>
        <p:nvSpPr>
          <p:cNvPr id="20" name="正方形/長方形 19">
            <a:extLst>
              <a:ext uri="{FF2B5EF4-FFF2-40B4-BE49-F238E27FC236}">
                <a16:creationId xmlns:a16="http://schemas.microsoft.com/office/drawing/2014/main" id="{4C3AA117-E30A-2C3E-6AC9-CB736FFFD56C}"/>
              </a:ext>
            </a:extLst>
          </p:cNvPr>
          <p:cNvSpPr/>
          <p:nvPr/>
        </p:nvSpPr>
        <p:spPr>
          <a:xfrm>
            <a:off x="5422549" y="5154107"/>
            <a:ext cx="134415" cy="185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2</a:t>
            </a:r>
            <a:endParaRPr kumimoji="1" lang="ja-JP" altLang="en-US" sz="1000" b="1" dirty="0" err="1">
              <a:solidFill>
                <a:srgbClr val="464646"/>
              </a:solidFill>
            </a:endParaRPr>
          </a:p>
        </p:txBody>
      </p:sp>
      <p:sp>
        <p:nvSpPr>
          <p:cNvPr id="21" name="正方形/長方形 20">
            <a:extLst>
              <a:ext uri="{FF2B5EF4-FFF2-40B4-BE49-F238E27FC236}">
                <a16:creationId xmlns:a16="http://schemas.microsoft.com/office/drawing/2014/main" id="{D3B02343-5DE8-0187-0069-F00BFDF510F9}"/>
              </a:ext>
            </a:extLst>
          </p:cNvPr>
          <p:cNvSpPr/>
          <p:nvPr/>
        </p:nvSpPr>
        <p:spPr>
          <a:xfrm>
            <a:off x="6584838" y="184717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22" name="正方形/長方形 21">
            <a:extLst>
              <a:ext uri="{FF2B5EF4-FFF2-40B4-BE49-F238E27FC236}">
                <a16:creationId xmlns:a16="http://schemas.microsoft.com/office/drawing/2014/main" id="{02E07C12-5093-9A13-7F2F-019831262E9D}"/>
              </a:ext>
            </a:extLst>
          </p:cNvPr>
          <p:cNvSpPr/>
          <p:nvPr/>
        </p:nvSpPr>
        <p:spPr>
          <a:xfrm>
            <a:off x="7465269" y="184717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23" name="正方形/長方形 22">
            <a:extLst>
              <a:ext uri="{FF2B5EF4-FFF2-40B4-BE49-F238E27FC236}">
                <a16:creationId xmlns:a16="http://schemas.microsoft.com/office/drawing/2014/main" id="{2014C7FB-1510-AF37-A1E6-71A294ACDBE8}"/>
              </a:ext>
            </a:extLst>
          </p:cNvPr>
          <p:cNvSpPr/>
          <p:nvPr/>
        </p:nvSpPr>
        <p:spPr>
          <a:xfrm>
            <a:off x="8445202" y="184717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24" name="正方形/長方形 23">
            <a:extLst>
              <a:ext uri="{FF2B5EF4-FFF2-40B4-BE49-F238E27FC236}">
                <a16:creationId xmlns:a16="http://schemas.microsoft.com/office/drawing/2014/main" id="{2A07D94B-5164-C9A9-8709-7717D119A578}"/>
              </a:ext>
            </a:extLst>
          </p:cNvPr>
          <p:cNvSpPr/>
          <p:nvPr/>
        </p:nvSpPr>
        <p:spPr>
          <a:xfrm>
            <a:off x="9135347" y="184717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25" name="正方形/長方形 24">
            <a:extLst>
              <a:ext uri="{FF2B5EF4-FFF2-40B4-BE49-F238E27FC236}">
                <a16:creationId xmlns:a16="http://schemas.microsoft.com/office/drawing/2014/main" id="{E4242ED3-9E99-D30E-6808-5BBD3F8A1E61}"/>
              </a:ext>
            </a:extLst>
          </p:cNvPr>
          <p:cNvSpPr/>
          <p:nvPr/>
        </p:nvSpPr>
        <p:spPr>
          <a:xfrm>
            <a:off x="10462268" y="184717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26" name="正方形/長方形 25">
            <a:extLst>
              <a:ext uri="{FF2B5EF4-FFF2-40B4-BE49-F238E27FC236}">
                <a16:creationId xmlns:a16="http://schemas.microsoft.com/office/drawing/2014/main" id="{96D7620C-5365-9685-62A4-EE127AAF4D58}"/>
              </a:ext>
            </a:extLst>
          </p:cNvPr>
          <p:cNvSpPr/>
          <p:nvPr/>
        </p:nvSpPr>
        <p:spPr>
          <a:xfrm>
            <a:off x="9752884" y="184717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27" name="正方形/長方形 26">
            <a:extLst>
              <a:ext uri="{FF2B5EF4-FFF2-40B4-BE49-F238E27FC236}">
                <a16:creationId xmlns:a16="http://schemas.microsoft.com/office/drawing/2014/main" id="{EBE8FE45-D72B-95F2-6545-18B8A5258FEB}"/>
              </a:ext>
            </a:extLst>
          </p:cNvPr>
          <p:cNvSpPr/>
          <p:nvPr/>
        </p:nvSpPr>
        <p:spPr>
          <a:xfrm>
            <a:off x="11162510" y="1847175"/>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28" name="正方形/長方形 27">
            <a:extLst>
              <a:ext uri="{FF2B5EF4-FFF2-40B4-BE49-F238E27FC236}">
                <a16:creationId xmlns:a16="http://schemas.microsoft.com/office/drawing/2014/main" id="{8893BF1B-E6A8-6021-56C6-EBB7A8D95D20}"/>
              </a:ext>
            </a:extLst>
          </p:cNvPr>
          <p:cNvSpPr/>
          <p:nvPr/>
        </p:nvSpPr>
        <p:spPr>
          <a:xfrm>
            <a:off x="6770210" y="2240177"/>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29" name="正方形/長方形 28">
            <a:extLst>
              <a:ext uri="{FF2B5EF4-FFF2-40B4-BE49-F238E27FC236}">
                <a16:creationId xmlns:a16="http://schemas.microsoft.com/office/drawing/2014/main" id="{3E93F5F8-E3DF-4C32-978B-1883B4252BCF}"/>
              </a:ext>
            </a:extLst>
          </p:cNvPr>
          <p:cNvSpPr/>
          <p:nvPr/>
        </p:nvSpPr>
        <p:spPr>
          <a:xfrm>
            <a:off x="8528511" y="2232770"/>
            <a:ext cx="111086"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30" name="正方形/長方形 29">
            <a:extLst>
              <a:ext uri="{FF2B5EF4-FFF2-40B4-BE49-F238E27FC236}">
                <a16:creationId xmlns:a16="http://schemas.microsoft.com/office/drawing/2014/main" id="{331901D3-79A6-2334-9EC9-0B8C671CEDA5}"/>
              </a:ext>
            </a:extLst>
          </p:cNvPr>
          <p:cNvSpPr/>
          <p:nvPr/>
        </p:nvSpPr>
        <p:spPr>
          <a:xfrm>
            <a:off x="9042580" y="2240177"/>
            <a:ext cx="480504"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10</a:t>
            </a:r>
            <a:endParaRPr kumimoji="1" lang="ja-JP" altLang="en-US" sz="1000" b="1" dirty="0" err="1">
              <a:solidFill>
                <a:srgbClr val="464646"/>
              </a:solidFill>
              <a:highlight>
                <a:srgbClr val="FFFFFF"/>
              </a:highlight>
            </a:endParaRPr>
          </a:p>
        </p:txBody>
      </p:sp>
      <p:sp>
        <p:nvSpPr>
          <p:cNvPr id="31" name="正方形/長方形 30">
            <a:extLst>
              <a:ext uri="{FF2B5EF4-FFF2-40B4-BE49-F238E27FC236}">
                <a16:creationId xmlns:a16="http://schemas.microsoft.com/office/drawing/2014/main" id="{CF4B1FCB-4450-88EA-BA7A-3D89274CC0DB}"/>
              </a:ext>
            </a:extLst>
          </p:cNvPr>
          <p:cNvSpPr/>
          <p:nvPr/>
        </p:nvSpPr>
        <p:spPr>
          <a:xfrm>
            <a:off x="6641044" y="2572771"/>
            <a:ext cx="480504"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11</a:t>
            </a:r>
            <a:endParaRPr kumimoji="1" lang="ja-JP" altLang="en-US" sz="1000" b="1" dirty="0" err="1">
              <a:solidFill>
                <a:srgbClr val="464646"/>
              </a:solidFill>
              <a:highlight>
                <a:srgbClr val="FFFFFF"/>
              </a:highlight>
            </a:endParaRPr>
          </a:p>
        </p:txBody>
      </p:sp>
      <p:sp>
        <p:nvSpPr>
          <p:cNvPr id="32" name="正方形/長方形 31">
            <a:extLst>
              <a:ext uri="{FF2B5EF4-FFF2-40B4-BE49-F238E27FC236}">
                <a16:creationId xmlns:a16="http://schemas.microsoft.com/office/drawing/2014/main" id="{314D5042-C363-583B-41FC-8D49F5434381}"/>
              </a:ext>
            </a:extLst>
          </p:cNvPr>
          <p:cNvSpPr/>
          <p:nvPr/>
        </p:nvSpPr>
        <p:spPr>
          <a:xfrm>
            <a:off x="6344586" y="2852079"/>
            <a:ext cx="480504" cy="139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pic>
        <p:nvPicPr>
          <p:cNvPr id="36" name="図 35">
            <a:extLst>
              <a:ext uri="{FF2B5EF4-FFF2-40B4-BE49-F238E27FC236}">
                <a16:creationId xmlns:a16="http://schemas.microsoft.com/office/drawing/2014/main" id="{6919228A-9041-D240-F232-673976A2CF8D}"/>
              </a:ext>
            </a:extLst>
          </p:cNvPr>
          <p:cNvPicPr>
            <a:picLocks noChangeAspect="1"/>
          </p:cNvPicPr>
          <p:nvPr/>
        </p:nvPicPr>
        <p:blipFill>
          <a:blip r:embed="rId4"/>
          <a:stretch>
            <a:fillRect/>
          </a:stretch>
        </p:blipFill>
        <p:spPr>
          <a:xfrm>
            <a:off x="510762" y="5376336"/>
            <a:ext cx="5339966" cy="208653"/>
          </a:xfrm>
          <a:prstGeom prst="rect">
            <a:avLst/>
          </a:prstGeom>
          <a:ln w="12700">
            <a:solidFill>
              <a:srgbClr val="D2D2D2"/>
            </a:solidFill>
          </a:ln>
        </p:spPr>
      </p:pic>
      <p:sp>
        <p:nvSpPr>
          <p:cNvPr id="9" name="正方形/長方形 8">
            <a:extLst>
              <a:ext uri="{FF2B5EF4-FFF2-40B4-BE49-F238E27FC236}">
                <a16:creationId xmlns:a16="http://schemas.microsoft.com/office/drawing/2014/main" id="{B6BD94B0-D383-7713-3965-D7D38444723A}"/>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112468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29726-DF00-EBCE-DEF7-326A16FC8090}"/>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31697950-E895-6090-467C-DFB77AA17592}"/>
              </a:ext>
            </a:extLst>
          </p:cNvPr>
          <p:cNvPicPr>
            <a:picLocks noChangeAspect="1"/>
          </p:cNvPicPr>
          <p:nvPr/>
        </p:nvPicPr>
        <p:blipFill>
          <a:blip r:embed="rId2"/>
          <a:stretch>
            <a:fillRect/>
          </a:stretch>
        </p:blipFill>
        <p:spPr>
          <a:xfrm>
            <a:off x="6276087" y="2202446"/>
            <a:ext cx="4421505" cy="1371466"/>
          </a:xfrm>
          <a:prstGeom prst="rect">
            <a:avLst/>
          </a:prstGeom>
          <a:ln w="12700">
            <a:solidFill>
              <a:srgbClr val="D2D2D2"/>
            </a:solidFill>
          </a:ln>
        </p:spPr>
      </p:pic>
      <p:pic>
        <p:nvPicPr>
          <p:cNvPr id="5" name="図 4">
            <a:extLst>
              <a:ext uri="{FF2B5EF4-FFF2-40B4-BE49-F238E27FC236}">
                <a16:creationId xmlns:a16="http://schemas.microsoft.com/office/drawing/2014/main" id="{8EEE0975-CE4B-67F4-DCB2-89AE9DC45264}"/>
              </a:ext>
            </a:extLst>
          </p:cNvPr>
          <p:cNvPicPr>
            <a:picLocks noChangeAspect="1"/>
          </p:cNvPicPr>
          <p:nvPr/>
        </p:nvPicPr>
        <p:blipFill>
          <a:blip r:embed="rId3"/>
          <a:stretch>
            <a:fillRect/>
          </a:stretch>
        </p:blipFill>
        <p:spPr>
          <a:xfrm>
            <a:off x="559327" y="1613316"/>
            <a:ext cx="2906648" cy="2254689"/>
          </a:xfrm>
          <a:prstGeom prst="rect">
            <a:avLst/>
          </a:prstGeom>
          <a:ln w="12700">
            <a:solidFill>
              <a:srgbClr val="D2D2D2"/>
            </a:solidFill>
          </a:ln>
        </p:spPr>
      </p:pic>
      <p:sp>
        <p:nvSpPr>
          <p:cNvPr id="2" name="タイトル 1">
            <a:extLst>
              <a:ext uri="{FF2B5EF4-FFF2-40B4-BE49-F238E27FC236}">
                <a16:creationId xmlns:a16="http://schemas.microsoft.com/office/drawing/2014/main" id="{4B3A5375-16D0-5590-754E-91848E9F78FA}"/>
              </a:ext>
            </a:extLst>
          </p:cNvPr>
          <p:cNvSpPr>
            <a:spLocks noGrp="1"/>
          </p:cNvSpPr>
          <p:nvPr>
            <p:ph type="title"/>
          </p:nvPr>
        </p:nvSpPr>
        <p:spPr/>
        <p:txBody>
          <a:bodyPr/>
          <a:lstStyle/>
          <a:p>
            <a:r>
              <a:rPr lang="en-US" altLang="ja-JP" dirty="0"/>
              <a:t>4-8. </a:t>
            </a:r>
            <a:r>
              <a:rPr lang="ja-JP" altLang="en-US" dirty="0"/>
              <a:t>支払依頼</a:t>
            </a:r>
            <a:endParaRPr kumimoji="1" lang="ja-JP" altLang="en-US" dirty="0"/>
          </a:p>
        </p:txBody>
      </p:sp>
      <p:sp>
        <p:nvSpPr>
          <p:cNvPr id="16" name="スライド番号プレースホルダー 15">
            <a:extLst>
              <a:ext uri="{FF2B5EF4-FFF2-40B4-BE49-F238E27FC236}">
                <a16:creationId xmlns:a16="http://schemas.microsoft.com/office/drawing/2014/main" id="{510A2AF4-812D-BA90-5027-735FD08BF2E4}"/>
              </a:ext>
            </a:extLst>
          </p:cNvPr>
          <p:cNvSpPr>
            <a:spLocks noGrp="1"/>
          </p:cNvSpPr>
          <p:nvPr>
            <p:ph type="sldNum" sz="quarter" idx="12"/>
          </p:nvPr>
        </p:nvSpPr>
        <p:spPr/>
        <p:txBody>
          <a:bodyPr/>
          <a:lstStyle/>
          <a:p>
            <a:fld id="{D8A28372-6A5A-4399-8FC5-CCF396CD4981}" type="slidenum">
              <a:rPr lang="en-GB" smtClean="0"/>
              <a:t>31</a:t>
            </a:fld>
            <a:endParaRPr lang="en-GB"/>
          </a:p>
        </p:txBody>
      </p:sp>
      <p:graphicFrame>
        <p:nvGraphicFramePr>
          <p:cNvPr id="34" name="表 33">
            <a:extLst>
              <a:ext uri="{FF2B5EF4-FFF2-40B4-BE49-F238E27FC236}">
                <a16:creationId xmlns:a16="http://schemas.microsoft.com/office/drawing/2014/main" id="{B094BF49-DAB8-34B9-17D5-0FB680149FEC}"/>
              </a:ext>
            </a:extLst>
          </p:cNvPr>
          <p:cNvGraphicFramePr>
            <a:graphicFrameLocks noGrp="1"/>
          </p:cNvGraphicFramePr>
          <p:nvPr>
            <p:extLst>
              <p:ext uri="{D42A27DB-BD31-4B8C-83A1-F6EECF244321}">
                <p14:modId xmlns:p14="http://schemas.microsoft.com/office/powerpoint/2010/main" val="1283090393"/>
              </p:ext>
            </p:extLst>
          </p:nvPr>
        </p:nvGraphicFramePr>
        <p:xfrm>
          <a:off x="6267800" y="3582412"/>
          <a:ext cx="5408413" cy="2725044"/>
        </p:xfrm>
        <a:graphic>
          <a:graphicData uri="http://schemas.openxmlformats.org/drawingml/2006/table">
            <a:tbl>
              <a:tblPr firstRow="1" firstCol="1" bandRow="1">
                <a:tableStyleId>{2D5ABB26-0587-4C30-8999-92F81FD0307C}</a:tableStyleId>
              </a:tblPr>
              <a:tblGrid>
                <a:gridCol w="492274">
                  <a:extLst>
                    <a:ext uri="{9D8B030D-6E8A-4147-A177-3AD203B41FA5}">
                      <a16:colId xmlns:a16="http://schemas.microsoft.com/office/drawing/2014/main" val="20000"/>
                    </a:ext>
                  </a:extLst>
                </a:gridCol>
                <a:gridCol w="1239949">
                  <a:extLst>
                    <a:ext uri="{9D8B030D-6E8A-4147-A177-3AD203B41FA5}">
                      <a16:colId xmlns:a16="http://schemas.microsoft.com/office/drawing/2014/main" val="20001"/>
                    </a:ext>
                  </a:extLst>
                </a:gridCol>
                <a:gridCol w="3676190">
                  <a:extLst>
                    <a:ext uri="{9D8B030D-6E8A-4147-A177-3AD203B41FA5}">
                      <a16:colId xmlns:a16="http://schemas.microsoft.com/office/drawing/2014/main" val="20002"/>
                    </a:ext>
                  </a:extLst>
                </a:gridCol>
              </a:tblGrid>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費用の発生日を入力します。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単価を入力します。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数量</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購入数量を入力します。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5843">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金額を入力します。</a:t>
                      </a: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単価・数量を入力した場合は自動計算されます。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証票</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領収書などがある場合にチェックをつけます。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税率</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選択した内訳に応じた税率が表示されます。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詳細を入力します。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領収書</a:t>
                      </a:r>
                      <a:r>
                        <a:rPr lang="en-US" altLang="zh-TW" sz="900" b="1"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請求書</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領収書を添付します。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01822">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定額支払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定期的に発生する支払依頼を一覧から選択できます。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bl>
          </a:graphicData>
        </a:graphic>
      </p:graphicFrame>
      <p:sp>
        <p:nvSpPr>
          <p:cNvPr id="35" name="コンテンツ プレースホルダー 2">
            <a:extLst>
              <a:ext uri="{FF2B5EF4-FFF2-40B4-BE49-F238E27FC236}">
                <a16:creationId xmlns:a16="http://schemas.microsoft.com/office/drawing/2014/main" id="{F93671D9-B3DF-CEBC-1558-388F32B6D772}"/>
              </a:ext>
            </a:extLst>
          </p:cNvPr>
          <p:cNvSpPr txBox="1">
            <a:spLocks/>
          </p:cNvSpPr>
          <p:nvPr/>
        </p:nvSpPr>
        <p:spPr>
          <a:xfrm>
            <a:off x="6276087" y="139615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36" name="コンテンツ プレースホルダー 2">
            <a:extLst>
              <a:ext uri="{FF2B5EF4-FFF2-40B4-BE49-F238E27FC236}">
                <a16:creationId xmlns:a16="http://schemas.microsoft.com/office/drawing/2014/main" id="{077E840F-8181-339B-4BE4-F6BF9909DC0D}"/>
              </a:ext>
            </a:extLst>
          </p:cNvPr>
          <p:cNvSpPr txBox="1">
            <a:spLocks/>
          </p:cNvSpPr>
          <p:nvPr/>
        </p:nvSpPr>
        <p:spPr>
          <a:xfrm>
            <a:off x="483394"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37" name="コンテンツ プレースホルダー 2">
            <a:extLst>
              <a:ext uri="{FF2B5EF4-FFF2-40B4-BE49-F238E27FC236}">
                <a16:creationId xmlns:a16="http://schemas.microsoft.com/office/drawing/2014/main" id="{788E941C-788C-BC38-FDCE-DA72BEDC4F6A}"/>
              </a:ext>
            </a:extLst>
          </p:cNvPr>
          <p:cNvSpPr txBox="1">
            <a:spLocks/>
          </p:cNvSpPr>
          <p:nvPr/>
        </p:nvSpPr>
        <p:spPr>
          <a:xfrm>
            <a:off x="6267800" y="191405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40" name="表 39">
            <a:extLst>
              <a:ext uri="{FF2B5EF4-FFF2-40B4-BE49-F238E27FC236}">
                <a16:creationId xmlns:a16="http://schemas.microsoft.com/office/drawing/2014/main" id="{7183A9B9-4458-D3E2-CDB9-1157C5EAD820}"/>
              </a:ext>
            </a:extLst>
          </p:cNvPr>
          <p:cNvGraphicFramePr>
            <a:graphicFrameLocks noGrp="1"/>
          </p:cNvGraphicFramePr>
          <p:nvPr>
            <p:extLst>
              <p:ext uri="{D42A27DB-BD31-4B8C-83A1-F6EECF244321}">
                <p14:modId xmlns:p14="http://schemas.microsoft.com/office/powerpoint/2010/main" val="3912650488"/>
              </p:ext>
            </p:extLst>
          </p:nvPr>
        </p:nvGraphicFramePr>
        <p:xfrm>
          <a:off x="489151" y="3881812"/>
          <a:ext cx="5408413" cy="2455881"/>
        </p:xfrm>
        <a:graphic>
          <a:graphicData uri="http://schemas.openxmlformats.org/drawingml/2006/table">
            <a:tbl>
              <a:tblPr firstRow="1" firstCol="1" bandRow="1">
                <a:tableStyleId>{2D5ABB26-0587-4C30-8999-92F81FD0307C}</a:tableStyleId>
              </a:tblPr>
              <a:tblGrid>
                <a:gridCol w="492274">
                  <a:extLst>
                    <a:ext uri="{9D8B030D-6E8A-4147-A177-3AD203B41FA5}">
                      <a16:colId xmlns:a16="http://schemas.microsoft.com/office/drawing/2014/main" val="20000"/>
                    </a:ext>
                  </a:extLst>
                </a:gridCol>
                <a:gridCol w="1239949">
                  <a:extLst>
                    <a:ext uri="{9D8B030D-6E8A-4147-A177-3AD203B41FA5}">
                      <a16:colId xmlns:a16="http://schemas.microsoft.com/office/drawing/2014/main" val="20001"/>
                    </a:ext>
                  </a:extLst>
                </a:gridCol>
                <a:gridCol w="3676190">
                  <a:extLst>
                    <a:ext uri="{9D8B030D-6E8A-4147-A177-3AD203B41FA5}">
                      <a16:colId xmlns:a16="http://schemas.microsoft.com/office/drawing/2014/main" val="20002"/>
                    </a:ext>
                  </a:extLst>
                </a:gridCol>
              </a:tblGrid>
              <a:tr h="2222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申請</a:t>
                      </a:r>
                      <a:r>
                        <a:rPr lang="en-US" sz="900" b="1" i="0" u="none" strike="noStrike" dirty="0">
                          <a:solidFill>
                            <a:srgbClr val="464646"/>
                          </a:solidFill>
                          <a:effectLst/>
                          <a:latin typeface="BIZ UDPゴシック" panose="020B0400000000000000" pitchFamily="50" charset="-128"/>
                          <a:ea typeface="BIZ UDPゴシック" panose="020B0400000000000000" pitchFamily="50" charset="-128"/>
                        </a:rPr>
                        <a:t>No.</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事前申請がある場合は選択してください。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1430">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2</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支払先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取引先名を入力します。コード入力すると一覧から選択できます。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4170288"/>
                  </a:ext>
                </a:extLst>
              </a:tr>
              <a:tr h="2222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3</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支払予定日</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取引先への支払予定日を入力します。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836">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4</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900" b="1" i="0" u="none" strike="noStrike">
                          <a:solidFill>
                            <a:srgbClr val="464646"/>
                          </a:solidFill>
                          <a:effectLst/>
                          <a:latin typeface="BIZ UDPゴシック" panose="020B0400000000000000" pitchFamily="50" charset="-128"/>
                          <a:ea typeface="BIZ UDPゴシック" panose="020B0400000000000000" pitchFamily="50" charset="-128"/>
                        </a:rPr>
                        <a:t>振込先情報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振込口座情報を入力します。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コード入力の場合は自動で表示されます。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222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5</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振込手数料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どちらかを選択します。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222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6</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備考情報を入力します。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71430">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7</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71430">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8</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申請者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222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9</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源泉税額計算</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どちらかを選択します。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22298">
                <a:tc>
                  <a:txBody>
                    <a:bodyPr/>
                    <a:lstStyle/>
                    <a:p>
                      <a:pPr algn="ctr">
                        <a:lnSpc>
                          <a:spcPct val="120000"/>
                        </a:lnSpc>
                        <a:spcAft>
                          <a:spcPts val="0"/>
                        </a:spcAft>
                      </a:pPr>
                      <a:r>
                        <a:rPr lang="en-US" altLang="ja-JP" sz="900" b="1" kern="100" dirty="0">
                          <a:solidFill>
                            <a:srgbClr val="464646"/>
                          </a:solidFill>
                          <a:effectLst/>
                          <a:latin typeface="+mn-lt"/>
                          <a:ea typeface="メイリオ" panose="020B0604030504040204" pitchFamily="50" charset="-128"/>
                          <a:cs typeface="メイリオ" panose="020B0604030504040204" pitchFamily="50" charset="-128"/>
                        </a:rPr>
                        <a:t>10</a:t>
                      </a:r>
                      <a:endParaRPr lang="ja-JP" sz="900" b="1" kern="100" dirty="0">
                        <a:solidFill>
                          <a:srgbClr val="464646"/>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bl>
          </a:graphicData>
        </a:graphic>
      </p:graphicFrame>
      <p:sp>
        <p:nvSpPr>
          <p:cNvPr id="41" name="正方形/長方形 40">
            <a:extLst>
              <a:ext uri="{FF2B5EF4-FFF2-40B4-BE49-F238E27FC236}">
                <a16:creationId xmlns:a16="http://schemas.microsoft.com/office/drawing/2014/main" id="{A5F0CA04-AD35-DF66-254E-FC833A50EA7B}"/>
              </a:ext>
            </a:extLst>
          </p:cNvPr>
          <p:cNvSpPr/>
          <p:nvPr/>
        </p:nvSpPr>
        <p:spPr>
          <a:xfrm>
            <a:off x="878957" y="223530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42" name="正方形/長方形 41">
            <a:extLst>
              <a:ext uri="{FF2B5EF4-FFF2-40B4-BE49-F238E27FC236}">
                <a16:creationId xmlns:a16="http://schemas.microsoft.com/office/drawing/2014/main" id="{13B0B1E6-2AFF-9AAA-193B-8415C3068003}"/>
              </a:ext>
            </a:extLst>
          </p:cNvPr>
          <p:cNvSpPr/>
          <p:nvPr/>
        </p:nvSpPr>
        <p:spPr>
          <a:xfrm>
            <a:off x="878957" y="2501523"/>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43" name="正方形/長方形 42">
            <a:extLst>
              <a:ext uri="{FF2B5EF4-FFF2-40B4-BE49-F238E27FC236}">
                <a16:creationId xmlns:a16="http://schemas.microsoft.com/office/drawing/2014/main" id="{79F76BAF-3D48-7F11-5962-11635E703B08}"/>
              </a:ext>
            </a:extLst>
          </p:cNvPr>
          <p:cNvSpPr/>
          <p:nvPr/>
        </p:nvSpPr>
        <p:spPr>
          <a:xfrm>
            <a:off x="878957" y="2770669"/>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44" name="正方形/長方形 43">
            <a:extLst>
              <a:ext uri="{FF2B5EF4-FFF2-40B4-BE49-F238E27FC236}">
                <a16:creationId xmlns:a16="http://schemas.microsoft.com/office/drawing/2014/main" id="{95CEABD2-8A68-6D05-4585-C55A96B54297}"/>
              </a:ext>
            </a:extLst>
          </p:cNvPr>
          <p:cNvSpPr/>
          <p:nvPr/>
        </p:nvSpPr>
        <p:spPr>
          <a:xfrm>
            <a:off x="878957" y="2915887"/>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45" name="正方形/長方形 44">
            <a:extLst>
              <a:ext uri="{FF2B5EF4-FFF2-40B4-BE49-F238E27FC236}">
                <a16:creationId xmlns:a16="http://schemas.microsoft.com/office/drawing/2014/main" id="{D58A24A4-AC7A-856A-EFCE-888F46558271}"/>
              </a:ext>
            </a:extLst>
          </p:cNvPr>
          <p:cNvSpPr/>
          <p:nvPr/>
        </p:nvSpPr>
        <p:spPr>
          <a:xfrm>
            <a:off x="897654" y="3480147"/>
            <a:ext cx="100987"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46" name="正方形/長方形 45">
            <a:extLst>
              <a:ext uri="{FF2B5EF4-FFF2-40B4-BE49-F238E27FC236}">
                <a16:creationId xmlns:a16="http://schemas.microsoft.com/office/drawing/2014/main" id="{D6A26F5D-97CF-DC6D-583D-EEC317E9A07D}"/>
              </a:ext>
            </a:extLst>
          </p:cNvPr>
          <p:cNvSpPr/>
          <p:nvPr/>
        </p:nvSpPr>
        <p:spPr>
          <a:xfrm>
            <a:off x="897654" y="3680319"/>
            <a:ext cx="100987"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47" name="正方形/長方形 46">
            <a:extLst>
              <a:ext uri="{FF2B5EF4-FFF2-40B4-BE49-F238E27FC236}">
                <a16:creationId xmlns:a16="http://schemas.microsoft.com/office/drawing/2014/main" id="{C8ECC749-43F6-AF52-EA50-1C674EC08619}"/>
              </a:ext>
            </a:extLst>
          </p:cNvPr>
          <p:cNvSpPr/>
          <p:nvPr/>
        </p:nvSpPr>
        <p:spPr>
          <a:xfrm>
            <a:off x="2086242" y="192782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48" name="正方形/長方形 47">
            <a:extLst>
              <a:ext uri="{FF2B5EF4-FFF2-40B4-BE49-F238E27FC236}">
                <a16:creationId xmlns:a16="http://schemas.microsoft.com/office/drawing/2014/main" id="{9BC7AAAC-C5AB-99AE-EE10-39114324ABCF}"/>
              </a:ext>
            </a:extLst>
          </p:cNvPr>
          <p:cNvSpPr/>
          <p:nvPr/>
        </p:nvSpPr>
        <p:spPr>
          <a:xfrm>
            <a:off x="2086242" y="208707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49" name="正方形/長方形 48">
            <a:extLst>
              <a:ext uri="{FF2B5EF4-FFF2-40B4-BE49-F238E27FC236}">
                <a16:creationId xmlns:a16="http://schemas.microsoft.com/office/drawing/2014/main" id="{BE7F2A9A-28B4-2AEA-81BB-E755192EBA78}"/>
              </a:ext>
            </a:extLst>
          </p:cNvPr>
          <p:cNvSpPr/>
          <p:nvPr/>
        </p:nvSpPr>
        <p:spPr>
          <a:xfrm>
            <a:off x="2086242" y="226812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50" name="正方形/長方形 49">
            <a:extLst>
              <a:ext uri="{FF2B5EF4-FFF2-40B4-BE49-F238E27FC236}">
                <a16:creationId xmlns:a16="http://schemas.microsoft.com/office/drawing/2014/main" id="{E154C302-7CC8-93E8-496A-D0F0D036938E}"/>
              </a:ext>
            </a:extLst>
          </p:cNvPr>
          <p:cNvSpPr/>
          <p:nvPr/>
        </p:nvSpPr>
        <p:spPr>
          <a:xfrm>
            <a:off x="2601433" y="2574290"/>
            <a:ext cx="68975" cy="12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highlight>
                <a:srgbClr val="FFFFFF"/>
              </a:highlight>
            </a:endParaRPr>
          </a:p>
        </p:txBody>
      </p:sp>
      <p:sp>
        <p:nvSpPr>
          <p:cNvPr id="51" name="正方形/長方形 50">
            <a:extLst>
              <a:ext uri="{FF2B5EF4-FFF2-40B4-BE49-F238E27FC236}">
                <a16:creationId xmlns:a16="http://schemas.microsoft.com/office/drawing/2014/main" id="{FE778B80-DCF1-70A4-97D7-CFA523AE95E2}"/>
              </a:ext>
            </a:extLst>
          </p:cNvPr>
          <p:cNvSpPr/>
          <p:nvPr/>
        </p:nvSpPr>
        <p:spPr>
          <a:xfrm>
            <a:off x="1878654" y="2451690"/>
            <a:ext cx="505438" cy="118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10</a:t>
            </a:r>
            <a:endParaRPr kumimoji="1" lang="ja-JP" altLang="en-US" sz="1000" b="1" dirty="0" err="1">
              <a:solidFill>
                <a:srgbClr val="464646"/>
              </a:solidFill>
              <a:highlight>
                <a:srgbClr val="FFFFFF"/>
              </a:highlight>
            </a:endParaRPr>
          </a:p>
        </p:txBody>
      </p:sp>
      <p:sp>
        <p:nvSpPr>
          <p:cNvPr id="52" name="正方形/長方形 51">
            <a:extLst>
              <a:ext uri="{FF2B5EF4-FFF2-40B4-BE49-F238E27FC236}">
                <a16:creationId xmlns:a16="http://schemas.microsoft.com/office/drawing/2014/main" id="{0ECB7D7C-CC19-5495-CEC4-D890A238548E}"/>
              </a:ext>
            </a:extLst>
          </p:cNvPr>
          <p:cNvSpPr/>
          <p:nvPr/>
        </p:nvSpPr>
        <p:spPr>
          <a:xfrm>
            <a:off x="6495913" y="235658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53" name="正方形/長方形 52">
            <a:extLst>
              <a:ext uri="{FF2B5EF4-FFF2-40B4-BE49-F238E27FC236}">
                <a16:creationId xmlns:a16="http://schemas.microsoft.com/office/drawing/2014/main" id="{71A1875C-9C07-229E-F36B-44153BFB25C4}"/>
              </a:ext>
            </a:extLst>
          </p:cNvPr>
          <p:cNvSpPr/>
          <p:nvPr/>
        </p:nvSpPr>
        <p:spPr>
          <a:xfrm>
            <a:off x="7339220" y="235658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54" name="正方形/長方形 53">
            <a:extLst>
              <a:ext uri="{FF2B5EF4-FFF2-40B4-BE49-F238E27FC236}">
                <a16:creationId xmlns:a16="http://schemas.microsoft.com/office/drawing/2014/main" id="{1C424193-A4D9-5AF3-2AC6-CC1B8899B7F0}"/>
              </a:ext>
            </a:extLst>
          </p:cNvPr>
          <p:cNvSpPr/>
          <p:nvPr/>
        </p:nvSpPr>
        <p:spPr>
          <a:xfrm>
            <a:off x="8513438" y="235658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55" name="正方形/長方形 54">
            <a:extLst>
              <a:ext uri="{FF2B5EF4-FFF2-40B4-BE49-F238E27FC236}">
                <a16:creationId xmlns:a16="http://schemas.microsoft.com/office/drawing/2014/main" id="{3D45C660-54F7-F8DA-1F4E-090E210BB7AE}"/>
              </a:ext>
            </a:extLst>
          </p:cNvPr>
          <p:cNvSpPr/>
          <p:nvPr/>
        </p:nvSpPr>
        <p:spPr>
          <a:xfrm>
            <a:off x="9210618" y="235658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56" name="正方形/長方形 55">
            <a:extLst>
              <a:ext uri="{FF2B5EF4-FFF2-40B4-BE49-F238E27FC236}">
                <a16:creationId xmlns:a16="http://schemas.microsoft.com/office/drawing/2014/main" id="{826A9EDF-93F3-391F-7BEB-21790633EFE5}"/>
              </a:ext>
            </a:extLst>
          </p:cNvPr>
          <p:cNvSpPr/>
          <p:nvPr/>
        </p:nvSpPr>
        <p:spPr>
          <a:xfrm>
            <a:off x="9902828" y="235658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57" name="正方形/長方形 56">
            <a:extLst>
              <a:ext uri="{FF2B5EF4-FFF2-40B4-BE49-F238E27FC236}">
                <a16:creationId xmlns:a16="http://schemas.microsoft.com/office/drawing/2014/main" id="{EC43F82E-5AD5-B6E5-D6CD-61225626314F}"/>
              </a:ext>
            </a:extLst>
          </p:cNvPr>
          <p:cNvSpPr/>
          <p:nvPr/>
        </p:nvSpPr>
        <p:spPr>
          <a:xfrm>
            <a:off x="10604262" y="235658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58" name="正方形/長方形 57">
            <a:extLst>
              <a:ext uri="{FF2B5EF4-FFF2-40B4-BE49-F238E27FC236}">
                <a16:creationId xmlns:a16="http://schemas.microsoft.com/office/drawing/2014/main" id="{A6F5CF14-05A5-4D7E-8893-6252ADE5B6C2}"/>
              </a:ext>
            </a:extLst>
          </p:cNvPr>
          <p:cNvSpPr/>
          <p:nvPr/>
        </p:nvSpPr>
        <p:spPr>
          <a:xfrm>
            <a:off x="6648788" y="270719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59" name="正方形/長方形 58">
            <a:extLst>
              <a:ext uri="{FF2B5EF4-FFF2-40B4-BE49-F238E27FC236}">
                <a16:creationId xmlns:a16="http://schemas.microsoft.com/office/drawing/2014/main" id="{EC703A52-E875-A5BA-BD22-5EE5B5E96E94}"/>
              </a:ext>
            </a:extLst>
          </p:cNvPr>
          <p:cNvSpPr/>
          <p:nvPr/>
        </p:nvSpPr>
        <p:spPr>
          <a:xfrm>
            <a:off x="7358756" y="2705148"/>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60" name="正方形/長方形 59">
            <a:extLst>
              <a:ext uri="{FF2B5EF4-FFF2-40B4-BE49-F238E27FC236}">
                <a16:creationId xmlns:a16="http://schemas.microsoft.com/office/drawing/2014/main" id="{A4302925-180D-027D-4AED-D47EE34E7C97}"/>
              </a:ext>
            </a:extLst>
          </p:cNvPr>
          <p:cNvSpPr/>
          <p:nvPr/>
        </p:nvSpPr>
        <p:spPr>
          <a:xfrm>
            <a:off x="8542629" y="2701248"/>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62" name="正方形/長方形 61">
            <a:extLst>
              <a:ext uri="{FF2B5EF4-FFF2-40B4-BE49-F238E27FC236}">
                <a16:creationId xmlns:a16="http://schemas.microsoft.com/office/drawing/2014/main" id="{93A1C96A-DD48-28E4-90B1-80CE2D8D2CA4}"/>
              </a:ext>
            </a:extLst>
          </p:cNvPr>
          <p:cNvSpPr/>
          <p:nvPr/>
        </p:nvSpPr>
        <p:spPr>
          <a:xfrm>
            <a:off x="6560775" y="3023666"/>
            <a:ext cx="495395"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63" name="正方形/長方形 62">
            <a:extLst>
              <a:ext uri="{FF2B5EF4-FFF2-40B4-BE49-F238E27FC236}">
                <a16:creationId xmlns:a16="http://schemas.microsoft.com/office/drawing/2014/main" id="{3BDA43C4-9CD9-5EE4-81CF-5596DB60D360}"/>
              </a:ext>
            </a:extLst>
          </p:cNvPr>
          <p:cNvSpPr/>
          <p:nvPr/>
        </p:nvSpPr>
        <p:spPr>
          <a:xfrm>
            <a:off x="6267800" y="3287310"/>
            <a:ext cx="495395"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64" name="正方形/長方形 63">
            <a:extLst>
              <a:ext uri="{FF2B5EF4-FFF2-40B4-BE49-F238E27FC236}">
                <a16:creationId xmlns:a16="http://schemas.microsoft.com/office/drawing/2014/main" id="{159F47BE-2B52-8407-1C35-476382D32507}"/>
              </a:ext>
            </a:extLst>
          </p:cNvPr>
          <p:cNvSpPr/>
          <p:nvPr/>
        </p:nvSpPr>
        <p:spPr>
          <a:xfrm>
            <a:off x="6671567" y="3287310"/>
            <a:ext cx="495395"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graphicFrame>
        <p:nvGraphicFramePr>
          <p:cNvPr id="65" name="表 64">
            <a:extLst>
              <a:ext uri="{FF2B5EF4-FFF2-40B4-BE49-F238E27FC236}">
                <a16:creationId xmlns:a16="http://schemas.microsoft.com/office/drawing/2014/main" id="{C5AB8164-AE25-7707-7808-F650B66B7306}"/>
              </a:ext>
            </a:extLst>
          </p:cNvPr>
          <p:cNvGraphicFramePr>
            <a:graphicFrameLocks noGrp="1"/>
          </p:cNvGraphicFramePr>
          <p:nvPr>
            <p:extLst>
              <p:ext uri="{D42A27DB-BD31-4B8C-83A1-F6EECF244321}">
                <p14:modId xmlns:p14="http://schemas.microsoft.com/office/powerpoint/2010/main" val="4047262285"/>
              </p:ext>
            </p:extLst>
          </p:nvPr>
        </p:nvGraphicFramePr>
        <p:xfrm>
          <a:off x="6254073" y="1639222"/>
          <a:ext cx="3915250" cy="245722"/>
        </p:xfrm>
        <a:graphic>
          <a:graphicData uri="http://schemas.openxmlformats.org/drawingml/2006/table">
            <a:tbl>
              <a:tblPr firstRow="1" firstCol="1" bandRow="1">
                <a:tableStyleId>{2D5ABB26-0587-4C30-8999-92F81FD0307C}</a:tableStyleId>
              </a:tblPr>
              <a:tblGrid>
                <a:gridCol w="366167">
                  <a:extLst>
                    <a:ext uri="{9D8B030D-6E8A-4147-A177-3AD203B41FA5}">
                      <a16:colId xmlns:a16="http://schemas.microsoft.com/office/drawing/2014/main" val="20000"/>
                    </a:ext>
                  </a:extLst>
                </a:gridCol>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123741">
                <a:tc>
                  <a:txBody>
                    <a:bodyPr/>
                    <a:lstStyle/>
                    <a:p>
                      <a:pPr algn="ctr">
                        <a:lnSpc>
                          <a:spcPct val="120000"/>
                        </a:lnSpc>
                        <a:spcAft>
                          <a:spcPts val="0"/>
                        </a:spcAft>
                      </a:pPr>
                      <a:endParaRPr lang="en-US" altLang="ja-JP" sz="900" b="1" kern="100" dirty="0">
                        <a:solidFill>
                          <a:schemeClr val="tx1"/>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43200" marT="43200" marB="432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1500"/>
                        </a:lnSpc>
                        <a:spcAft>
                          <a:spcPts val="0"/>
                        </a:spcAft>
                      </a:pPr>
                      <a:r>
                        <a:rPr lang="ja-JP" altLang="en-US" sz="900" b="1" kern="100" dirty="0">
                          <a:solidFill>
                            <a:srgbClr val="4C4948"/>
                          </a:solidFill>
                          <a:effectLst/>
                          <a:latin typeface="BIZ UDPゴシック" panose="020B0400000000000000" pitchFamily="50" charset="-128"/>
                          <a:ea typeface="BIZ UDPゴシック" panose="020B0400000000000000" pitchFamily="50" charset="-128"/>
                          <a:cs typeface="メイリオ" panose="020B0604030504040204" pitchFamily="50" charset="-128"/>
                        </a:rPr>
                        <a:t>領収書</a:t>
                      </a:r>
                      <a:r>
                        <a:rPr lang="en-US" altLang="ja-JP" sz="900" b="1" kern="100" dirty="0">
                          <a:solidFill>
                            <a:srgbClr val="4C4948"/>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sz="900" b="1" kern="100" dirty="0">
                          <a:solidFill>
                            <a:srgbClr val="4C4948"/>
                          </a:solidFill>
                          <a:effectLst/>
                          <a:latin typeface="BIZ UDPゴシック" panose="020B0400000000000000" pitchFamily="50" charset="-128"/>
                          <a:ea typeface="BIZ UDPゴシック" panose="020B0400000000000000" pitchFamily="50" charset="-128"/>
                          <a:cs typeface="メイリオ" panose="020B0604030504040204" pitchFamily="50" charset="-128"/>
                        </a:rPr>
                        <a:t>請求書</a:t>
                      </a:r>
                      <a:endParaRPr lang="ja-JP" sz="900" b="1" kern="100" dirty="0">
                        <a:solidFill>
                          <a:srgbClr val="4C4948"/>
                        </a:solidFill>
                        <a:effectLst/>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altLang="en-US" sz="900" b="0" kern="100" dirty="0">
                          <a:effectLst/>
                          <a:latin typeface="BIZ UDPゴシック" panose="020B0400000000000000" pitchFamily="50" charset="-128"/>
                          <a:ea typeface="BIZ UDPゴシック" panose="020B0400000000000000" pitchFamily="50" charset="-128"/>
                        </a:rPr>
                        <a:t>領収書を添付します。</a:t>
                      </a: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8645669"/>
                  </a:ext>
                </a:extLst>
              </a:tr>
            </a:tbl>
          </a:graphicData>
        </a:graphic>
      </p:graphicFrame>
      <p:sp>
        <p:nvSpPr>
          <p:cNvPr id="4" name="正方形/長方形 3">
            <a:extLst>
              <a:ext uri="{FF2B5EF4-FFF2-40B4-BE49-F238E27FC236}">
                <a16:creationId xmlns:a16="http://schemas.microsoft.com/office/drawing/2014/main" id="{DD9E233F-C51A-84DA-DE42-1668613DD32B}"/>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214038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1DE45-1467-CE63-35F5-D4684688B9F6}"/>
            </a:ext>
          </a:extLst>
        </p:cNvPr>
        <p:cNvGrpSpPr/>
        <p:nvPr/>
      </p:nvGrpSpPr>
      <p:grpSpPr>
        <a:xfrm>
          <a:off x="0" y="0"/>
          <a:ext cx="0" cy="0"/>
          <a:chOff x="0" y="0"/>
          <a:chExt cx="0" cy="0"/>
        </a:xfrm>
      </p:grpSpPr>
      <p:pic>
        <p:nvPicPr>
          <p:cNvPr id="39" name="図 38">
            <a:extLst>
              <a:ext uri="{FF2B5EF4-FFF2-40B4-BE49-F238E27FC236}">
                <a16:creationId xmlns:a16="http://schemas.microsoft.com/office/drawing/2014/main" id="{68018DDB-9FFF-A611-259D-EE50402F3309}"/>
              </a:ext>
            </a:extLst>
          </p:cNvPr>
          <p:cNvPicPr>
            <a:picLocks noChangeAspect="1"/>
          </p:cNvPicPr>
          <p:nvPr/>
        </p:nvPicPr>
        <p:blipFill>
          <a:blip r:embed="rId2"/>
          <a:stretch>
            <a:fillRect/>
          </a:stretch>
        </p:blipFill>
        <p:spPr>
          <a:xfrm>
            <a:off x="6286851" y="1682592"/>
            <a:ext cx="5174222" cy="1336066"/>
          </a:xfrm>
          <a:prstGeom prst="rect">
            <a:avLst/>
          </a:prstGeom>
          <a:ln w="12700">
            <a:solidFill>
              <a:srgbClr val="D2D2D2"/>
            </a:solidFill>
          </a:ln>
        </p:spPr>
      </p:pic>
      <p:pic>
        <p:nvPicPr>
          <p:cNvPr id="35" name="図 34">
            <a:extLst>
              <a:ext uri="{FF2B5EF4-FFF2-40B4-BE49-F238E27FC236}">
                <a16:creationId xmlns:a16="http://schemas.microsoft.com/office/drawing/2014/main" id="{CA98404A-9AF2-F024-4D80-2CA6DD5424E1}"/>
              </a:ext>
            </a:extLst>
          </p:cNvPr>
          <p:cNvPicPr>
            <a:picLocks noChangeAspect="1"/>
          </p:cNvPicPr>
          <p:nvPr/>
        </p:nvPicPr>
        <p:blipFill>
          <a:blip r:embed="rId3"/>
          <a:stretch>
            <a:fillRect/>
          </a:stretch>
        </p:blipFill>
        <p:spPr>
          <a:xfrm>
            <a:off x="483496" y="1649134"/>
            <a:ext cx="3644622" cy="1966449"/>
          </a:xfrm>
          <a:prstGeom prst="rect">
            <a:avLst/>
          </a:prstGeom>
          <a:ln w="12700">
            <a:solidFill>
              <a:srgbClr val="D2D2D2"/>
            </a:solidFill>
          </a:ln>
        </p:spPr>
      </p:pic>
      <p:sp>
        <p:nvSpPr>
          <p:cNvPr id="2" name="タイトル 1">
            <a:extLst>
              <a:ext uri="{FF2B5EF4-FFF2-40B4-BE49-F238E27FC236}">
                <a16:creationId xmlns:a16="http://schemas.microsoft.com/office/drawing/2014/main" id="{1D6CD4FB-6049-4795-AE39-69006D376AE8}"/>
              </a:ext>
            </a:extLst>
          </p:cNvPr>
          <p:cNvSpPr>
            <a:spLocks noGrp="1"/>
          </p:cNvSpPr>
          <p:nvPr>
            <p:ph type="title"/>
          </p:nvPr>
        </p:nvSpPr>
        <p:spPr/>
        <p:txBody>
          <a:bodyPr/>
          <a:lstStyle/>
          <a:p>
            <a:r>
              <a:rPr lang="en-US" altLang="ja-JP" dirty="0"/>
              <a:t>4-9. </a:t>
            </a:r>
            <a:r>
              <a:rPr lang="ja-JP" altLang="en-US" dirty="0"/>
              <a:t>交際費申請</a:t>
            </a:r>
            <a:endParaRPr kumimoji="1" lang="ja-JP" altLang="en-US" dirty="0"/>
          </a:p>
        </p:txBody>
      </p:sp>
      <p:sp>
        <p:nvSpPr>
          <p:cNvPr id="16" name="スライド番号プレースホルダー 15">
            <a:extLst>
              <a:ext uri="{FF2B5EF4-FFF2-40B4-BE49-F238E27FC236}">
                <a16:creationId xmlns:a16="http://schemas.microsoft.com/office/drawing/2014/main" id="{625D0780-83E6-BA72-9CC5-FA55FF54F190}"/>
              </a:ext>
            </a:extLst>
          </p:cNvPr>
          <p:cNvSpPr>
            <a:spLocks noGrp="1"/>
          </p:cNvSpPr>
          <p:nvPr>
            <p:ph type="sldNum" sz="quarter" idx="12"/>
          </p:nvPr>
        </p:nvSpPr>
        <p:spPr/>
        <p:txBody>
          <a:bodyPr/>
          <a:lstStyle/>
          <a:p>
            <a:fld id="{D8A28372-6A5A-4399-8FC5-CCF396CD4981}" type="slidenum">
              <a:rPr lang="en-GB" smtClean="0"/>
              <a:t>32</a:t>
            </a:fld>
            <a:endParaRPr lang="en-GB"/>
          </a:p>
        </p:txBody>
      </p:sp>
      <p:graphicFrame>
        <p:nvGraphicFramePr>
          <p:cNvPr id="6" name="表 5">
            <a:extLst>
              <a:ext uri="{FF2B5EF4-FFF2-40B4-BE49-F238E27FC236}">
                <a16:creationId xmlns:a16="http://schemas.microsoft.com/office/drawing/2014/main" id="{781BC1D5-0F5F-6D80-252F-7F05388F693C}"/>
              </a:ext>
            </a:extLst>
          </p:cNvPr>
          <p:cNvGraphicFramePr>
            <a:graphicFrameLocks noGrp="1"/>
          </p:cNvGraphicFramePr>
          <p:nvPr>
            <p:extLst>
              <p:ext uri="{D42A27DB-BD31-4B8C-83A1-F6EECF244321}">
                <p14:modId xmlns:p14="http://schemas.microsoft.com/office/powerpoint/2010/main" val="1599578510"/>
              </p:ext>
            </p:extLst>
          </p:nvPr>
        </p:nvGraphicFramePr>
        <p:xfrm>
          <a:off x="6286850" y="3022617"/>
          <a:ext cx="5434166" cy="2125432"/>
        </p:xfrm>
        <a:graphic>
          <a:graphicData uri="http://schemas.openxmlformats.org/drawingml/2006/table">
            <a:tbl>
              <a:tblPr firstRow="1" firstCol="1" bandRow="1">
                <a:tableStyleId>{2D5ABB26-0587-4C30-8999-92F81FD0307C}</a:tableStyleId>
              </a:tblPr>
              <a:tblGrid>
                <a:gridCol w="494618">
                  <a:extLst>
                    <a:ext uri="{9D8B030D-6E8A-4147-A177-3AD203B41FA5}">
                      <a16:colId xmlns:a16="http://schemas.microsoft.com/office/drawing/2014/main" val="20000"/>
                    </a:ext>
                  </a:extLst>
                </a:gridCol>
                <a:gridCol w="1245853">
                  <a:extLst>
                    <a:ext uri="{9D8B030D-6E8A-4147-A177-3AD203B41FA5}">
                      <a16:colId xmlns:a16="http://schemas.microsoft.com/office/drawing/2014/main" val="20001"/>
                    </a:ext>
                  </a:extLst>
                </a:gridCol>
                <a:gridCol w="3693695">
                  <a:extLst>
                    <a:ext uri="{9D8B030D-6E8A-4147-A177-3AD203B41FA5}">
                      <a16:colId xmlns:a16="http://schemas.microsoft.com/office/drawing/2014/main" val="20002"/>
                    </a:ext>
                  </a:extLst>
                </a:gridCol>
              </a:tblGrid>
              <a:tr h="211492">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費用の発生予定日を入力します。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1492">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65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総人数を入力します。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ヘッダに入力した人数が自動で反映されます。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1492">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金額を入力します。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65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1</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名あたり単価を入力します。</a:t>
                      </a:r>
                      <a:b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br>
                      <a:r>
                        <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人数・金額から自動計算されます。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11492">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詳細を入力します。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316559">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社員立替でない場合は変更してください。（法人カード利用時など）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11492">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bl>
          </a:graphicData>
        </a:graphic>
      </p:graphicFrame>
      <p:sp>
        <p:nvSpPr>
          <p:cNvPr id="7" name="コンテンツ プレースホルダー 2">
            <a:extLst>
              <a:ext uri="{FF2B5EF4-FFF2-40B4-BE49-F238E27FC236}">
                <a16:creationId xmlns:a16="http://schemas.microsoft.com/office/drawing/2014/main" id="{6DB22E20-BCA7-2D75-25C1-35EC42C2ABFB}"/>
              </a:ext>
            </a:extLst>
          </p:cNvPr>
          <p:cNvSpPr txBox="1">
            <a:spLocks/>
          </p:cNvSpPr>
          <p:nvPr/>
        </p:nvSpPr>
        <p:spPr>
          <a:xfrm>
            <a:off x="483394"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8" name="コンテンツ プレースホルダー 2">
            <a:extLst>
              <a:ext uri="{FF2B5EF4-FFF2-40B4-BE49-F238E27FC236}">
                <a16:creationId xmlns:a16="http://schemas.microsoft.com/office/drawing/2014/main" id="{85045275-B539-1131-6C7B-54D5818C3CC7}"/>
              </a:ext>
            </a:extLst>
          </p:cNvPr>
          <p:cNvSpPr txBox="1">
            <a:spLocks/>
          </p:cNvSpPr>
          <p:nvPr/>
        </p:nvSpPr>
        <p:spPr>
          <a:xfrm>
            <a:off x="6286850"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10" name="表 9">
            <a:extLst>
              <a:ext uri="{FF2B5EF4-FFF2-40B4-BE49-F238E27FC236}">
                <a16:creationId xmlns:a16="http://schemas.microsoft.com/office/drawing/2014/main" id="{9EE0F26A-B24A-047B-95BC-2AF66C1BED6C}"/>
              </a:ext>
            </a:extLst>
          </p:cNvPr>
          <p:cNvGraphicFramePr>
            <a:graphicFrameLocks noGrp="1"/>
          </p:cNvGraphicFramePr>
          <p:nvPr>
            <p:extLst>
              <p:ext uri="{D42A27DB-BD31-4B8C-83A1-F6EECF244321}">
                <p14:modId xmlns:p14="http://schemas.microsoft.com/office/powerpoint/2010/main" val="3584627698"/>
              </p:ext>
            </p:extLst>
          </p:nvPr>
        </p:nvGraphicFramePr>
        <p:xfrm>
          <a:off x="482447" y="3602875"/>
          <a:ext cx="5434166" cy="2715492"/>
        </p:xfrm>
        <a:graphic>
          <a:graphicData uri="http://schemas.openxmlformats.org/drawingml/2006/table">
            <a:tbl>
              <a:tblPr firstRow="1" firstCol="1" bandRow="1">
                <a:tableStyleId>{2D5ABB26-0587-4C30-8999-92F81FD0307C}</a:tableStyleId>
              </a:tblPr>
              <a:tblGrid>
                <a:gridCol w="494618">
                  <a:extLst>
                    <a:ext uri="{9D8B030D-6E8A-4147-A177-3AD203B41FA5}">
                      <a16:colId xmlns:a16="http://schemas.microsoft.com/office/drawing/2014/main" val="20000"/>
                    </a:ext>
                  </a:extLst>
                </a:gridCol>
                <a:gridCol w="1245853">
                  <a:extLst>
                    <a:ext uri="{9D8B030D-6E8A-4147-A177-3AD203B41FA5}">
                      <a16:colId xmlns:a16="http://schemas.microsoft.com/office/drawing/2014/main" val="20001"/>
                    </a:ext>
                  </a:extLst>
                </a:gridCol>
                <a:gridCol w="3693695">
                  <a:extLst>
                    <a:ext uri="{9D8B030D-6E8A-4147-A177-3AD203B41FA5}">
                      <a16:colId xmlns:a16="http://schemas.microsoft.com/office/drawing/2014/main" val="20002"/>
                    </a:ext>
                  </a:extLst>
                </a:gridCol>
              </a:tblGrid>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仮払金</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仮払金を希望する場合はチェックをつけます。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店名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利用した店名を入力します。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備考情報を入力します。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申請者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先方企業名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先方の企業名を入力します。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先方の参加者を全員分入力します。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先方の参加人数を入力します。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当方担当者名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当方の参加者を全員分入力します。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当方人数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当方の参加人数を入力します。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06535">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bl>
          </a:graphicData>
        </a:graphic>
      </p:graphicFrame>
      <p:sp>
        <p:nvSpPr>
          <p:cNvPr id="11" name="正方形/長方形 10">
            <a:extLst>
              <a:ext uri="{FF2B5EF4-FFF2-40B4-BE49-F238E27FC236}">
                <a16:creationId xmlns:a16="http://schemas.microsoft.com/office/drawing/2014/main" id="{6E1D4CD6-20FD-439A-4C1D-11B21B000937}"/>
              </a:ext>
            </a:extLst>
          </p:cNvPr>
          <p:cNvSpPr/>
          <p:nvPr/>
        </p:nvSpPr>
        <p:spPr>
          <a:xfrm>
            <a:off x="890430" y="234028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12" name="正方形/長方形 11">
            <a:extLst>
              <a:ext uri="{FF2B5EF4-FFF2-40B4-BE49-F238E27FC236}">
                <a16:creationId xmlns:a16="http://schemas.microsoft.com/office/drawing/2014/main" id="{B2ABA154-0E94-8E8E-91D2-8C609CDAF5A3}"/>
              </a:ext>
            </a:extLst>
          </p:cNvPr>
          <p:cNvSpPr/>
          <p:nvPr/>
        </p:nvSpPr>
        <p:spPr>
          <a:xfrm>
            <a:off x="890430" y="250021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3" name="正方形/長方形 12">
            <a:extLst>
              <a:ext uri="{FF2B5EF4-FFF2-40B4-BE49-F238E27FC236}">
                <a16:creationId xmlns:a16="http://schemas.microsoft.com/office/drawing/2014/main" id="{82AF6179-4926-A9E9-296F-0C4C2249FCAB}"/>
              </a:ext>
            </a:extLst>
          </p:cNvPr>
          <p:cNvSpPr/>
          <p:nvPr/>
        </p:nvSpPr>
        <p:spPr>
          <a:xfrm>
            <a:off x="890430" y="267537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14" name="正方形/長方形 13">
            <a:extLst>
              <a:ext uri="{FF2B5EF4-FFF2-40B4-BE49-F238E27FC236}">
                <a16:creationId xmlns:a16="http://schemas.microsoft.com/office/drawing/2014/main" id="{F0A5E0D3-877F-DA9B-6DE9-750829C817F4}"/>
              </a:ext>
            </a:extLst>
          </p:cNvPr>
          <p:cNvSpPr/>
          <p:nvPr/>
        </p:nvSpPr>
        <p:spPr>
          <a:xfrm>
            <a:off x="894979" y="340049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5" name="正方形/長方形 14">
            <a:extLst>
              <a:ext uri="{FF2B5EF4-FFF2-40B4-BE49-F238E27FC236}">
                <a16:creationId xmlns:a16="http://schemas.microsoft.com/office/drawing/2014/main" id="{9152A626-D8FE-175E-CE33-E7F84A4A16E3}"/>
              </a:ext>
            </a:extLst>
          </p:cNvPr>
          <p:cNvSpPr/>
          <p:nvPr/>
        </p:nvSpPr>
        <p:spPr>
          <a:xfrm>
            <a:off x="2207158" y="20178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17" name="正方形/長方形 16">
            <a:extLst>
              <a:ext uri="{FF2B5EF4-FFF2-40B4-BE49-F238E27FC236}">
                <a16:creationId xmlns:a16="http://schemas.microsoft.com/office/drawing/2014/main" id="{DDEA00AC-0F49-8EDF-085A-42DAAC4F94D5}"/>
              </a:ext>
            </a:extLst>
          </p:cNvPr>
          <p:cNvSpPr/>
          <p:nvPr/>
        </p:nvSpPr>
        <p:spPr>
          <a:xfrm>
            <a:off x="2207158" y="2196217"/>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18" name="正方形/長方形 17">
            <a:extLst>
              <a:ext uri="{FF2B5EF4-FFF2-40B4-BE49-F238E27FC236}">
                <a16:creationId xmlns:a16="http://schemas.microsoft.com/office/drawing/2014/main" id="{0BBD16E4-CC0F-E021-B37C-7A6C09B619A3}"/>
              </a:ext>
            </a:extLst>
          </p:cNvPr>
          <p:cNvSpPr/>
          <p:nvPr/>
        </p:nvSpPr>
        <p:spPr>
          <a:xfrm>
            <a:off x="2207158" y="235550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19" name="正方形/長方形 18">
            <a:extLst>
              <a:ext uri="{FF2B5EF4-FFF2-40B4-BE49-F238E27FC236}">
                <a16:creationId xmlns:a16="http://schemas.microsoft.com/office/drawing/2014/main" id="{BB38964C-0A4E-6F0B-92D1-CC76DB6EEE5E}"/>
              </a:ext>
            </a:extLst>
          </p:cNvPr>
          <p:cNvSpPr/>
          <p:nvPr/>
        </p:nvSpPr>
        <p:spPr>
          <a:xfrm>
            <a:off x="2207158" y="249725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20" name="正方形/長方形 19">
            <a:extLst>
              <a:ext uri="{FF2B5EF4-FFF2-40B4-BE49-F238E27FC236}">
                <a16:creationId xmlns:a16="http://schemas.microsoft.com/office/drawing/2014/main" id="{80C96633-D027-9D47-FF47-561322BCC5AB}"/>
              </a:ext>
            </a:extLst>
          </p:cNvPr>
          <p:cNvSpPr/>
          <p:nvPr/>
        </p:nvSpPr>
        <p:spPr>
          <a:xfrm>
            <a:off x="2207158" y="267751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21" name="正方形/長方形 20">
            <a:extLst>
              <a:ext uri="{FF2B5EF4-FFF2-40B4-BE49-F238E27FC236}">
                <a16:creationId xmlns:a16="http://schemas.microsoft.com/office/drawing/2014/main" id="{D93BB1CE-F4F0-52FE-1DFC-EDC9E292AD49}"/>
              </a:ext>
            </a:extLst>
          </p:cNvPr>
          <p:cNvSpPr/>
          <p:nvPr/>
        </p:nvSpPr>
        <p:spPr>
          <a:xfrm>
            <a:off x="2207158" y="2834985"/>
            <a:ext cx="111086" cy="12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highlight>
                <a:srgbClr val="FFFFFF"/>
              </a:highlight>
            </a:endParaRPr>
          </a:p>
        </p:txBody>
      </p:sp>
      <p:sp>
        <p:nvSpPr>
          <p:cNvPr id="22" name="正方形/長方形 21">
            <a:extLst>
              <a:ext uri="{FF2B5EF4-FFF2-40B4-BE49-F238E27FC236}">
                <a16:creationId xmlns:a16="http://schemas.microsoft.com/office/drawing/2014/main" id="{7F9E968F-E00F-70CB-BF27-70B5D263A121}"/>
              </a:ext>
            </a:extLst>
          </p:cNvPr>
          <p:cNvSpPr/>
          <p:nvPr/>
        </p:nvSpPr>
        <p:spPr>
          <a:xfrm>
            <a:off x="2207158" y="2994270"/>
            <a:ext cx="111086" cy="12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highlight>
                <a:srgbClr val="FFFFFF"/>
              </a:highlight>
            </a:endParaRPr>
          </a:p>
        </p:txBody>
      </p:sp>
      <p:sp>
        <p:nvSpPr>
          <p:cNvPr id="23" name="正方形/長方形 22">
            <a:extLst>
              <a:ext uri="{FF2B5EF4-FFF2-40B4-BE49-F238E27FC236}">
                <a16:creationId xmlns:a16="http://schemas.microsoft.com/office/drawing/2014/main" id="{21954D62-5C3D-A53F-1438-CBAC35AC8108}"/>
              </a:ext>
            </a:extLst>
          </p:cNvPr>
          <p:cNvSpPr/>
          <p:nvPr/>
        </p:nvSpPr>
        <p:spPr>
          <a:xfrm>
            <a:off x="2207158" y="3207493"/>
            <a:ext cx="111086" cy="126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000" b="1" dirty="0" err="1">
              <a:solidFill>
                <a:srgbClr val="464646"/>
              </a:solidFill>
              <a:highlight>
                <a:srgbClr val="FFFFFF"/>
              </a:highlight>
            </a:endParaRPr>
          </a:p>
        </p:txBody>
      </p:sp>
      <p:sp>
        <p:nvSpPr>
          <p:cNvPr id="24" name="正方形/長方形 23">
            <a:extLst>
              <a:ext uri="{FF2B5EF4-FFF2-40B4-BE49-F238E27FC236}">
                <a16:creationId xmlns:a16="http://schemas.microsoft.com/office/drawing/2014/main" id="{B4BE416E-D95F-BE59-FC58-BA8895D1DD02}"/>
              </a:ext>
            </a:extLst>
          </p:cNvPr>
          <p:cNvSpPr/>
          <p:nvPr/>
        </p:nvSpPr>
        <p:spPr>
          <a:xfrm>
            <a:off x="2023871" y="2836310"/>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25" name="正方形/長方形 24">
            <a:extLst>
              <a:ext uri="{FF2B5EF4-FFF2-40B4-BE49-F238E27FC236}">
                <a16:creationId xmlns:a16="http://schemas.microsoft.com/office/drawing/2014/main" id="{593A5759-51E5-48F2-53F3-3A422870A56C}"/>
              </a:ext>
            </a:extLst>
          </p:cNvPr>
          <p:cNvSpPr/>
          <p:nvPr/>
        </p:nvSpPr>
        <p:spPr>
          <a:xfrm>
            <a:off x="2023871" y="3011631"/>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11</a:t>
            </a:r>
            <a:endParaRPr kumimoji="1" lang="ja-JP" altLang="en-US" sz="1000" b="1" dirty="0" err="1">
              <a:solidFill>
                <a:srgbClr val="464646"/>
              </a:solidFill>
            </a:endParaRPr>
          </a:p>
        </p:txBody>
      </p:sp>
      <p:sp>
        <p:nvSpPr>
          <p:cNvPr id="26" name="正方形/長方形 25">
            <a:extLst>
              <a:ext uri="{FF2B5EF4-FFF2-40B4-BE49-F238E27FC236}">
                <a16:creationId xmlns:a16="http://schemas.microsoft.com/office/drawing/2014/main" id="{D22B7CE9-CB0E-B157-C50B-125C8E6DC4FA}"/>
              </a:ext>
            </a:extLst>
          </p:cNvPr>
          <p:cNvSpPr/>
          <p:nvPr/>
        </p:nvSpPr>
        <p:spPr>
          <a:xfrm>
            <a:off x="2023871" y="3168767"/>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12</a:t>
            </a:r>
            <a:endParaRPr kumimoji="1" lang="ja-JP" altLang="en-US" sz="1000" b="1" dirty="0" err="1">
              <a:solidFill>
                <a:srgbClr val="464646"/>
              </a:solidFill>
            </a:endParaRPr>
          </a:p>
        </p:txBody>
      </p:sp>
      <p:sp>
        <p:nvSpPr>
          <p:cNvPr id="27" name="正方形/長方形 26">
            <a:extLst>
              <a:ext uri="{FF2B5EF4-FFF2-40B4-BE49-F238E27FC236}">
                <a16:creationId xmlns:a16="http://schemas.microsoft.com/office/drawing/2014/main" id="{5496ABD3-36B8-8ED3-462F-B36E56A56DFB}"/>
              </a:ext>
            </a:extLst>
          </p:cNvPr>
          <p:cNvSpPr/>
          <p:nvPr/>
        </p:nvSpPr>
        <p:spPr>
          <a:xfrm>
            <a:off x="6550371" y="191843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28" name="正方形/長方形 27">
            <a:extLst>
              <a:ext uri="{FF2B5EF4-FFF2-40B4-BE49-F238E27FC236}">
                <a16:creationId xmlns:a16="http://schemas.microsoft.com/office/drawing/2014/main" id="{E35437C8-4120-84EE-7C60-51EF295E1FF9}"/>
              </a:ext>
            </a:extLst>
          </p:cNvPr>
          <p:cNvSpPr/>
          <p:nvPr/>
        </p:nvSpPr>
        <p:spPr>
          <a:xfrm>
            <a:off x="7505085" y="191843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29" name="正方形/長方形 28">
            <a:extLst>
              <a:ext uri="{FF2B5EF4-FFF2-40B4-BE49-F238E27FC236}">
                <a16:creationId xmlns:a16="http://schemas.microsoft.com/office/drawing/2014/main" id="{609B2F5D-7969-7AF3-39E1-99CE50D59BFD}"/>
              </a:ext>
            </a:extLst>
          </p:cNvPr>
          <p:cNvSpPr/>
          <p:nvPr/>
        </p:nvSpPr>
        <p:spPr>
          <a:xfrm>
            <a:off x="9993720" y="191843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30" name="正方形/長方形 29">
            <a:extLst>
              <a:ext uri="{FF2B5EF4-FFF2-40B4-BE49-F238E27FC236}">
                <a16:creationId xmlns:a16="http://schemas.microsoft.com/office/drawing/2014/main" id="{EB0A4F87-B115-92B4-4B62-0EF90842460F}"/>
              </a:ext>
            </a:extLst>
          </p:cNvPr>
          <p:cNvSpPr/>
          <p:nvPr/>
        </p:nvSpPr>
        <p:spPr>
          <a:xfrm>
            <a:off x="10483945" y="191843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31" name="正方形/長方形 30">
            <a:extLst>
              <a:ext uri="{FF2B5EF4-FFF2-40B4-BE49-F238E27FC236}">
                <a16:creationId xmlns:a16="http://schemas.microsoft.com/office/drawing/2014/main" id="{4B240309-DEF9-3C65-857C-C61BAB97E080}"/>
              </a:ext>
            </a:extLst>
          </p:cNvPr>
          <p:cNvSpPr/>
          <p:nvPr/>
        </p:nvSpPr>
        <p:spPr>
          <a:xfrm>
            <a:off x="11012180" y="191843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32" name="正方形/長方形 31">
            <a:extLst>
              <a:ext uri="{FF2B5EF4-FFF2-40B4-BE49-F238E27FC236}">
                <a16:creationId xmlns:a16="http://schemas.microsoft.com/office/drawing/2014/main" id="{6B10B325-C69A-CB60-3424-C442F07D574E}"/>
              </a:ext>
            </a:extLst>
          </p:cNvPr>
          <p:cNvSpPr/>
          <p:nvPr/>
        </p:nvSpPr>
        <p:spPr>
          <a:xfrm>
            <a:off x="6542168" y="2327844"/>
            <a:ext cx="111086" cy="103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33" name="正方形/長方形 32">
            <a:extLst>
              <a:ext uri="{FF2B5EF4-FFF2-40B4-BE49-F238E27FC236}">
                <a16:creationId xmlns:a16="http://schemas.microsoft.com/office/drawing/2014/main" id="{000FAB06-F816-4809-B567-FB37E21E9809}"/>
              </a:ext>
            </a:extLst>
          </p:cNvPr>
          <p:cNvSpPr/>
          <p:nvPr/>
        </p:nvSpPr>
        <p:spPr>
          <a:xfrm>
            <a:off x="10155307" y="2327185"/>
            <a:ext cx="111086" cy="103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34" name="正方形/長方形 33">
            <a:extLst>
              <a:ext uri="{FF2B5EF4-FFF2-40B4-BE49-F238E27FC236}">
                <a16:creationId xmlns:a16="http://schemas.microsoft.com/office/drawing/2014/main" id="{28901405-DD2F-8BEF-8F35-85FFC360B4D9}"/>
              </a:ext>
            </a:extLst>
          </p:cNvPr>
          <p:cNvSpPr/>
          <p:nvPr/>
        </p:nvSpPr>
        <p:spPr>
          <a:xfrm>
            <a:off x="6354332" y="2675372"/>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8</a:t>
            </a:r>
            <a:endParaRPr kumimoji="1" lang="ja-JP" altLang="en-US" sz="1000" b="1" dirty="0" err="1">
              <a:solidFill>
                <a:srgbClr val="464646"/>
              </a:solidFill>
            </a:endParaRPr>
          </a:p>
        </p:txBody>
      </p:sp>
      <p:sp>
        <p:nvSpPr>
          <p:cNvPr id="4" name="正方形/長方形 3">
            <a:extLst>
              <a:ext uri="{FF2B5EF4-FFF2-40B4-BE49-F238E27FC236}">
                <a16:creationId xmlns:a16="http://schemas.microsoft.com/office/drawing/2014/main" id="{B715C21D-57BB-0C54-EADE-AB9A4D2EBB2E}"/>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220045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B059C-10A1-0D95-C594-0F16430E5BD2}"/>
            </a:ext>
          </a:extLst>
        </p:cNvPr>
        <p:cNvGrpSpPr/>
        <p:nvPr/>
      </p:nvGrpSpPr>
      <p:grpSpPr>
        <a:xfrm>
          <a:off x="0" y="0"/>
          <a:ext cx="0" cy="0"/>
          <a:chOff x="0" y="0"/>
          <a:chExt cx="0" cy="0"/>
        </a:xfrm>
      </p:grpSpPr>
      <p:pic>
        <p:nvPicPr>
          <p:cNvPr id="38" name="図 37">
            <a:extLst>
              <a:ext uri="{FF2B5EF4-FFF2-40B4-BE49-F238E27FC236}">
                <a16:creationId xmlns:a16="http://schemas.microsoft.com/office/drawing/2014/main" id="{1D0AC811-CAE6-0544-E036-3625A1FE7377}"/>
              </a:ext>
            </a:extLst>
          </p:cNvPr>
          <p:cNvPicPr>
            <a:picLocks noChangeAspect="1"/>
          </p:cNvPicPr>
          <p:nvPr/>
        </p:nvPicPr>
        <p:blipFill>
          <a:blip r:embed="rId2"/>
          <a:stretch>
            <a:fillRect/>
          </a:stretch>
        </p:blipFill>
        <p:spPr>
          <a:xfrm>
            <a:off x="6310442" y="2533415"/>
            <a:ext cx="4413784" cy="1386948"/>
          </a:xfrm>
          <a:prstGeom prst="rect">
            <a:avLst/>
          </a:prstGeom>
          <a:ln w="12700">
            <a:solidFill>
              <a:srgbClr val="D2D2D2"/>
            </a:solidFill>
          </a:ln>
        </p:spPr>
      </p:pic>
      <p:pic>
        <p:nvPicPr>
          <p:cNvPr id="36" name="図 35">
            <a:extLst>
              <a:ext uri="{FF2B5EF4-FFF2-40B4-BE49-F238E27FC236}">
                <a16:creationId xmlns:a16="http://schemas.microsoft.com/office/drawing/2014/main" id="{8CD382DF-09A3-5694-9088-D87553124620}"/>
              </a:ext>
            </a:extLst>
          </p:cNvPr>
          <p:cNvPicPr>
            <a:picLocks noChangeAspect="1"/>
          </p:cNvPicPr>
          <p:nvPr/>
        </p:nvPicPr>
        <p:blipFill>
          <a:blip r:embed="rId3"/>
          <a:stretch>
            <a:fillRect/>
          </a:stretch>
        </p:blipFill>
        <p:spPr>
          <a:xfrm>
            <a:off x="500742" y="1662261"/>
            <a:ext cx="3476454" cy="1929706"/>
          </a:xfrm>
          <a:prstGeom prst="rect">
            <a:avLst/>
          </a:prstGeom>
          <a:ln w="12700">
            <a:solidFill>
              <a:srgbClr val="D2D2D2"/>
            </a:solidFill>
          </a:ln>
        </p:spPr>
      </p:pic>
      <p:sp>
        <p:nvSpPr>
          <p:cNvPr id="2" name="タイトル 1">
            <a:extLst>
              <a:ext uri="{FF2B5EF4-FFF2-40B4-BE49-F238E27FC236}">
                <a16:creationId xmlns:a16="http://schemas.microsoft.com/office/drawing/2014/main" id="{69336A56-438F-00EA-AF3F-31A9E2134A9C}"/>
              </a:ext>
            </a:extLst>
          </p:cNvPr>
          <p:cNvSpPr>
            <a:spLocks noGrp="1"/>
          </p:cNvSpPr>
          <p:nvPr>
            <p:ph type="title"/>
          </p:nvPr>
        </p:nvSpPr>
        <p:spPr/>
        <p:txBody>
          <a:bodyPr/>
          <a:lstStyle/>
          <a:p>
            <a:r>
              <a:rPr lang="en-US" altLang="ja-JP" dirty="0"/>
              <a:t>4-10. </a:t>
            </a:r>
            <a:r>
              <a:rPr lang="ja-JP" altLang="en-US" dirty="0"/>
              <a:t>交際費精算</a:t>
            </a:r>
            <a:endParaRPr kumimoji="1" lang="ja-JP" altLang="en-US" dirty="0"/>
          </a:p>
        </p:txBody>
      </p:sp>
      <p:sp>
        <p:nvSpPr>
          <p:cNvPr id="16" name="スライド番号プレースホルダー 15">
            <a:extLst>
              <a:ext uri="{FF2B5EF4-FFF2-40B4-BE49-F238E27FC236}">
                <a16:creationId xmlns:a16="http://schemas.microsoft.com/office/drawing/2014/main" id="{1D0715F0-6878-D39A-22A8-4F72D99C0DD4}"/>
              </a:ext>
            </a:extLst>
          </p:cNvPr>
          <p:cNvSpPr>
            <a:spLocks noGrp="1"/>
          </p:cNvSpPr>
          <p:nvPr>
            <p:ph type="sldNum" sz="quarter" idx="12"/>
          </p:nvPr>
        </p:nvSpPr>
        <p:spPr/>
        <p:txBody>
          <a:bodyPr/>
          <a:lstStyle/>
          <a:p>
            <a:fld id="{D8A28372-6A5A-4399-8FC5-CCF396CD4981}" type="slidenum">
              <a:rPr lang="en-GB" smtClean="0"/>
              <a:t>33</a:t>
            </a:fld>
            <a:endParaRPr lang="en-GB"/>
          </a:p>
        </p:txBody>
      </p:sp>
      <p:graphicFrame>
        <p:nvGraphicFramePr>
          <p:cNvPr id="4" name="表 3">
            <a:extLst>
              <a:ext uri="{FF2B5EF4-FFF2-40B4-BE49-F238E27FC236}">
                <a16:creationId xmlns:a16="http://schemas.microsoft.com/office/drawing/2014/main" id="{594E3CF7-6AF2-A810-E003-F9E5CDBA7845}"/>
              </a:ext>
            </a:extLst>
          </p:cNvPr>
          <p:cNvGraphicFramePr>
            <a:graphicFrameLocks noGrp="1"/>
          </p:cNvGraphicFramePr>
          <p:nvPr>
            <p:extLst>
              <p:ext uri="{D42A27DB-BD31-4B8C-83A1-F6EECF244321}">
                <p14:modId xmlns:p14="http://schemas.microsoft.com/office/powerpoint/2010/main" val="2212231380"/>
              </p:ext>
            </p:extLst>
          </p:nvPr>
        </p:nvGraphicFramePr>
        <p:xfrm>
          <a:off x="6282649" y="1689979"/>
          <a:ext cx="3549083" cy="491444"/>
        </p:xfrm>
        <a:graphic>
          <a:graphicData uri="http://schemas.openxmlformats.org/drawingml/2006/table">
            <a:tbl>
              <a:tblPr firstRow="1" firstCol="1" bandRow="1">
                <a:tableStyleId>{2D5ABB26-0587-4C30-8999-92F81FD0307C}</a:tableStyleId>
              </a:tblPr>
              <a:tblGrid>
                <a:gridCol w="903439">
                  <a:extLst>
                    <a:ext uri="{9D8B030D-6E8A-4147-A177-3AD203B41FA5}">
                      <a16:colId xmlns:a16="http://schemas.microsoft.com/office/drawing/2014/main" val="20001"/>
                    </a:ext>
                  </a:extLst>
                </a:gridCol>
                <a:gridCol w="2645644">
                  <a:extLst>
                    <a:ext uri="{9D8B030D-6E8A-4147-A177-3AD203B41FA5}">
                      <a16:colId xmlns:a16="http://schemas.microsoft.com/office/drawing/2014/main" val="20002"/>
                    </a:ext>
                  </a:extLst>
                </a:gridCol>
              </a:tblGrid>
              <a:tr h="167287">
                <a:tc>
                  <a:txBody>
                    <a:bodyPr/>
                    <a:lstStyle/>
                    <a:p>
                      <a:pPr algn="l">
                        <a:lnSpc>
                          <a:spcPts val="1500"/>
                        </a:lnSpc>
                        <a:spcAft>
                          <a:spcPts val="0"/>
                        </a:spcAft>
                      </a:pPr>
                      <a:r>
                        <a:rPr lang="ja-JP" sz="900" b="1" kern="100" dirty="0">
                          <a:effectLst/>
                          <a:latin typeface="+mn-lt"/>
                        </a:rPr>
                        <a:t>クレジットカード</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クレジットカード</a:t>
                      </a:r>
                      <a:r>
                        <a:rPr lang="ja-JP" altLang="en-US" sz="900" b="0" kern="100" dirty="0">
                          <a:effectLst/>
                          <a:latin typeface="+mn-lt"/>
                        </a:rPr>
                        <a:t>利用</a:t>
                      </a:r>
                      <a:r>
                        <a:rPr lang="ja-JP" sz="900" b="0" kern="100" dirty="0">
                          <a:effectLst/>
                          <a:latin typeface="+mn-lt"/>
                        </a:rPr>
                        <a:t>明細を取り込めます。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7287">
                <a:tc>
                  <a:txBody>
                    <a:bodyPr/>
                    <a:lstStyle/>
                    <a:p>
                      <a:pPr algn="l">
                        <a:lnSpc>
                          <a:spcPts val="1500"/>
                        </a:lnSpc>
                        <a:spcAft>
                          <a:spcPts val="0"/>
                        </a:spcAft>
                      </a:pPr>
                      <a:r>
                        <a:rPr lang="ja-JP" sz="900" b="1" kern="100" dirty="0">
                          <a:effectLst/>
                          <a:latin typeface="+mn-lt"/>
                        </a:rPr>
                        <a:t>領収書</a:t>
                      </a:r>
                      <a:r>
                        <a:rPr lang="en-US" altLang="ja-JP" sz="900" b="1" kern="100" dirty="0">
                          <a:effectLst/>
                          <a:latin typeface="+mn-lt"/>
                        </a:rPr>
                        <a:t>/</a:t>
                      </a:r>
                      <a:r>
                        <a:rPr lang="ja-JP" sz="900" b="1" kern="100" dirty="0">
                          <a:effectLst/>
                          <a:latin typeface="+mn-lt"/>
                        </a:rPr>
                        <a:t>請求書</a:t>
                      </a:r>
                      <a:endParaRPr lang="ja-JP" sz="900" b="1"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spcAft>
                          <a:spcPts val="0"/>
                        </a:spcAft>
                      </a:pPr>
                      <a:r>
                        <a:rPr lang="ja-JP" sz="900" b="0" kern="100" dirty="0">
                          <a:effectLst/>
                          <a:latin typeface="+mn-lt"/>
                        </a:rPr>
                        <a:t>領収書を添付します。</a:t>
                      </a:r>
                      <a:endParaRPr lang="ja-JP" sz="900" b="0" kern="100" dirty="0">
                        <a:solidFill>
                          <a:srgbClr val="4C4948"/>
                        </a:solidFill>
                        <a:effectLst/>
                        <a:latin typeface="+mn-lt"/>
                        <a:ea typeface="メイリオ" panose="020B0604030504040204" pitchFamily="50" charset="-128"/>
                        <a:cs typeface="メイリオ" panose="020B0604030504040204" pitchFamily="50" charset="-128"/>
                      </a:endParaRPr>
                    </a:p>
                  </a:txBody>
                  <a:tcPr marL="0" marR="43200" marT="43200" marB="432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5" name="表 4">
            <a:extLst>
              <a:ext uri="{FF2B5EF4-FFF2-40B4-BE49-F238E27FC236}">
                <a16:creationId xmlns:a16="http://schemas.microsoft.com/office/drawing/2014/main" id="{A2183F84-291E-547B-2FE1-C1D1D06DE723}"/>
              </a:ext>
            </a:extLst>
          </p:cNvPr>
          <p:cNvGraphicFramePr>
            <a:graphicFrameLocks noGrp="1"/>
          </p:cNvGraphicFramePr>
          <p:nvPr>
            <p:extLst>
              <p:ext uri="{D42A27DB-BD31-4B8C-83A1-F6EECF244321}">
                <p14:modId xmlns:p14="http://schemas.microsoft.com/office/powerpoint/2010/main" val="3796860254"/>
              </p:ext>
            </p:extLst>
          </p:nvPr>
        </p:nvGraphicFramePr>
        <p:xfrm>
          <a:off x="6296375" y="3947153"/>
          <a:ext cx="5376908" cy="2262910"/>
        </p:xfrm>
        <a:graphic>
          <a:graphicData uri="http://schemas.openxmlformats.org/drawingml/2006/table">
            <a:tbl>
              <a:tblPr firstRow="1" firstCol="1" bandRow="1">
                <a:tableStyleId>{2D5ABB26-0587-4C30-8999-92F81FD0307C}</a:tableStyleId>
              </a:tblPr>
              <a:tblGrid>
                <a:gridCol w="489406">
                  <a:extLst>
                    <a:ext uri="{9D8B030D-6E8A-4147-A177-3AD203B41FA5}">
                      <a16:colId xmlns:a16="http://schemas.microsoft.com/office/drawing/2014/main" val="20000"/>
                    </a:ext>
                  </a:extLst>
                </a:gridCol>
                <a:gridCol w="1232726">
                  <a:extLst>
                    <a:ext uri="{9D8B030D-6E8A-4147-A177-3AD203B41FA5}">
                      <a16:colId xmlns:a16="http://schemas.microsoft.com/office/drawing/2014/main" val="20001"/>
                    </a:ext>
                  </a:extLst>
                </a:gridCol>
                <a:gridCol w="3654776">
                  <a:extLst>
                    <a:ext uri="{9D8B030D-6E8A-4147-A177-3AD203B41FA5}">
                      <a16:colId xmlns:a16="http://schemas.microsoft.com/office/drawing/2014/main" val="20002"/>
                    </a:ext>
                  </a:extLst>
                </a:gridCol>
              </a:tblGrid>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費用の発生日を入力します。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費用内訳を選択します。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764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ヘッダの先方人数・当方人数の合計値が自動で反映されます。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金額を入力します。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2732">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単価</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1</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名あたり単価を入力します。</a:t>
                      </a:r>
                      <a:r>
                        <a:rPr lang="en-US" altLang="ja-JP" sz="900" b="0"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人数・金額から自動計算されます。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証票</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領収書などがある場合にチェックをつけます。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摘要</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詳細を入力します。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122732">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a:solidFill>
                            <a:schemeClr val="tx1"/>
                          </a:solidFill>
                          <a:effectLst/>
                          <a:latin typeface="BIZ UDPゴシック" panose="020B0400000000000000" pitchFamily="50" charset="-128"/>
                          <a:ea typeface="BIZ UDPゴシック" panose="020B0400000000000000" pitchFamily="50" charset="-128"/>
                        </a:rPr>
                        <a:t>支払方法</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社員立替でない場合は変更してください。（法人カード利用時など）</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領収書</a:t>
                      </a:r>
                      <a:r>
                        <a:rPr lang="en-US" altLang="zh-TW" sz="90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zh-TW" altLang="en-US" sz="900" b="1" i="0" u="none" strike="noStrike" dirty="0">
                          <a:solidFill>
                            <a:schemeClr val="tx1"/>
                          </a:solidFill>
                          <a:effectLst/>
                          <a:latin typeface="BIZ UDPゴシック" panose="020B0400000000000000" pitchFamily="50" charset="-128"/>
                          <a:ea typeface="BIZ UDPゴシック" panose="020B0400000000000000" pitchFamily="50" charset="-128"/>
                        </a:rPr>
                        <a:t>請求書</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chemeClr val="tx1"/>
                          </a:solidFill>
                          <a:effectLst/>
                          <a:latin typeface="BIZ UDPゴシック" panose="020B0400000000000000" pitchFamily="50" charset="-128"/>
                          <a:ea typeface="BIZ UDPゴシック" panose="020B0400000000000000" pitchFamily="50" charset="-128"/>
                        </a:rPr>
                        <a:t>領収書を添付します。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入力履歴</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lnSpc>
                          <a:spcPct val="120000"/>
                        </a:lnSpc>
                      </a:pP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過去の入力履歴を参照できます。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bl>
          </a:graphicData>
        </a:graphic>
      </p:graphicFrame>
      <p:sp>
        <p:nvSpPr>
          <p:cNvPr id="6" name="コンテンツ プレースホルダー 2">
            <a:extLst>
              <a:ext uri="{FF2B5EF4-FFF2-40B4-BE49-F238E27FC236}">
                <a16:creationId xmlns:a16="http://schemas.microsoft.com/office/drawing/2014/main" id="{D8FA7B2F-DA12-E8AC-9307-AB9E58555CFB}"/>
              </a:ext>
            </a:extLst>
          </p:cNvPr>
          <p:cNvSpPr txBox="1">
            <a:spLocks/>
          </p:cNvSpPr>
          <p:nvPr/>
        </p:nvSpPr>
        <p:spPr>
          <a:xfrm>
            <a:off x="6296375" y="1395413"/>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補助ボタンの説明</a:t>
            </a:r>
          </a:p>
        </p:txBody>
      </p:sp>
      <p:sp>
        <p:nvSpPr>
          <p:cNvPr id="7" name="コンテンツ プレースホルダー 2">
            <a:extLst>
              <a:ext uri="{FF2B5EF4-FFF2-40B4-BE49-F238E27FC236}">
                <a16:creationId xmlns:a16="http://schemas.microsoft.com/office/drawing/2014/main" id="{E46DAE51-9ADE-AE6C-0058-CE0FD315EF4F}"/>
              </a:ext>
            </a:extLst>
          </p:cNvPr>
          <p:cNvSpPr txBox="1">
            <a:spLocks/>
          </p:cNvSpPr>
          <p:nvPr/>
        </p:nvSpPr>
        <p:spPr>
          <a:xfrm>
            <a:off x="483394"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8" name="コンテンツ プレースホルダー 2">
            <a:extLst>
              <a:ext uri="{FF2B5EF4-FFF2-40B4-BE49-F238E27FC236}">
                <a16:creationId xmlns:a16="http://schemas.microsoft.com/office/drawing/2014/main" id="{7AB57372-B954-D3FD-24F8-A715914265D9}"/>
              </a:ext>
            </a:extLst>
          </p:cNvPr>
          <p:cNvSpPr txBox="1">
            <a:spLocks/>
          </p:cNvSpPr>
          <p:nvPr/>
        </p:nvSpPr>
        <p:spPr>
          <a:xfrm>
            <a:off x="6296375" y="2248561"/>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graphicFrame>
        <p:nvGraphicFramePr>
          <p:cNvPr id="11" name="表 10">
            <a:extLst>
              <a:ext uri="{FF2B5EF4-FFF2-40B4-BE49-F238E27FC236}">
                <a16:creationId xmlns:a16="http://schemas.microsoft.com/office/drawing/2014/main" id="{B87F6753-4D4A-1BF4-2EC1-54B05FB849F5}"/>
              </a:ext>
            </a:extLst>
          </p:cNvPr>
          <p:cNvGraphicFramePr>
            <a:graphicFrameLocks noGrp="1"/>
          </p:cNvGraphicFramePr>
          <p:nvPr>
            <p:extLst>
              <p:ext uri="{D42A27DB-BD31-4B8C-83A1-F6EECF244321}">
                <p14:modId xmlns:p14="http://schemas.microsoft.com/office/powerpoint/2010/main" val="1003796602"/>
              </p:ext>
            </p:extLst>
          </p:nvPr>
        </p:nvGraphicFramePr>
        <p:xfrm>
          <a:off x="479425" y="3598506"/>
          <a:ext cx="5376908" cy="2715492"/>
        </p:xfrm>
        <a:graphic>
          <a:graphicData uri="http://schemas.openxmlformats.org/drawingml/2006/table">
            <a:tbl>
              <a:tblPr firstRow="1" firstCol="1" bandRow="1">
                <a:tableStyleId>{2D5ABB26-0587-4C30-8999-92F81FD0307C}</a:tableStyleId>
              </a:tblPr>
              <a:tblGrid>
                <a:gridCol w="489406">
                  <a:extLst>
                    <a:ext uri="{9D8B030D-6E8A-4147-A177-3AD203B41FA5}">
                      <a16:colId xmlns:a16="http://schemas.microsoft.com/office/drawing/2014/main" val="20000"/>
                    </a:ext>
                  </a:extLst>
                </a:gridCol>
                <a:gridCol w="1232726">
                  <a:extLst>
                    <a:ext uri="{9D8B030D-6E8A-4147-A177-3AD203B41FA5}">
                      <a16:colId xmlns:a16="http://schemas.microsoft.com/office/drawing/2014/main" val="20001"/>
                    </a:ext>
                  </a:extLst>
                </a:gridCol>
                <a:gridCol w="3654776">
                  <a:extLst>
                    <a:ext uri="{9D8B030D-6E8A-4147-A177-3AD203B41FA5}">
                      <a16:colId xmlns:a16="http://schemas.microsoft.com/office/drawing/2014/main" val="20002"/>
                    </a:ext>
                  </a:extLst>
                </a:gridCol>
              </a:tblGrid>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申請</a:t>
                      </a:r>
                      <a:r>
                        <a:rPr lang="en-US" sz="900" b="1" i="0" u="none" strike="noStrike" dirty="0">
                          <a:solidFill>
                            <a:srgbClr val="464646"/>
                          </a:solidFill>
                          <a:effectLst/>
                          <a:latin typeface="BIZ UDPゴシック" panose="020B0400000000000000" pitchFamily="50" charset="-128"/>
                          <a:ea typeface="BIZ UDPゴシック" panose="020B0400000000000000" pitchFamily="50" charset="-128"/>
                        </a:rPr>
                        <a:t>No.</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事前申請がある場合は選択してください。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プロジェクト</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プロジェクトを選択します。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店名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利用した店名を入力します。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備考情報を入力します。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負担部門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負担部門を選択します。初期値は所属部門が表示されます。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申請者　</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自動表示されます。代理申請をする場合は変更ください。</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先方企業名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先方の企業名を入力します。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8</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先方担当者名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先方の参加者を全員分入力します。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628832"/>
                  </a:ext>
                </a:extLst>
              </a:tr>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9</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先方人数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先方の参加人数を入力します。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38643"/>
                  </a:ext>
                </a:extLst>
              </a:tr>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10</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900" b="1" i="0" u="none" strike="noStrike">
                          <a:solidFill>
                            <a:srgbClr val="464646"/>
                          </a:solidFill>
                          <a:effectLst/>
                          <a:latin typeface="BIZ UDPゴシック" panose="020B0400000000000000" pitchFamily="50" charset="-128"/>
                          <a:ea typeface="BIZ UDPゴシック" panose="020B0400000000000000" pitchFamily="50" charset="-128"/>
                        </a:rPr>
                        <a:t>当方担当者名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当方の参加者を全員分入力します。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47093"/>
                  </a:ext>
                </a:extLst>
              </a:tr>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当方人数</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当方の参加人数を入力します。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2588019"/>
                  </a:ext>
                </a:extLst>
              </a:tr>
              <a:tr h="217101">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稟議書など関連資料がある場合は添付します。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0918898"/>
                  </a:ext>
                </a:extLst>
              </a:tr>
            </a:tbl>
          </a:graphicData>
        </a:graphic>
      </p:graphicFrame>
      <p:sp>
        <p:nvSpPr>
          <p:cNvPr id="12" name="正方形/長方形 11">
            <a:extLst>
              <a:ext uri="{FF2B5EF4-FFF2-40B4-BE49-F238E27FC236}">
                <a16:creationId xmlns:a16="http://schemas.microsoft.com/office/drawing/2014/main" id="{0FE28735-EA84-8892-165E-CFE45AA624D7}"/>
              </a:ext>
            </a:extLst>
          </p:cNvPr>
          <p:cNvSpPr/>
          <p:nvPr/>
        </p:nvSpPr>
        <p:spPr>
          <a:xfrm>
            <a:off x="894312" y="237337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13" name="正方形/長方形 12">
            <a:extLst>
              <a:ext uri="{FF2B5EF4-FFF2-40B4-BE49-F238E27FC236}">
                <a16:creationId xmlns:a16="http://schemas.microsoft.com/office/drawing/2014/main" id="{73DD1592-D3FE-55D3-2B79-0B06C6DE1A1E}"/>
              </a:ext>
            </a:extLst>
          </p:cNvPr>
          <p:cNvSpPr/>
          <p:nvPr/>
        </p:nvSpPr>
        <p:spPr>
          <a:xfrm>
            <a:off x="885434" y="254149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4" name="正方形/長方形 13">
            <a:extLst>
              <a:ext uri="{FF2B5EF4-FFF2-40B4-BE49-F238E27FC236}">
                <a16:creationId xmlns:a16="http://schemas.microsoft.com/office/drawing/2014/main" id="{FF75D205-F529-0D31-817D-8317E1695582}"/>
              </a:ext>
            </a:extLst>
          </p:cNvPr>
          <p:cNvSpPr/>
          <p:nvPr/>
        </p:nvSpPr>
        <p:spPr>
          <a:xfrm>
            <a:off x="885434" y="2707769"/>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15" name="正方形/長方形 14">
            <a:extLst>
              <a:ext uri="{FF2B5EF4-FFF2-40B4-BE49-F238E27FC236}">
                <a16:creationId xmlns:a16="http://schemas.microsoft.com/office/drawing/2014/main" id="{96C03D9F-75EC-7B8E-0EB7-437BB228B7EC}"/>
              </a:ext>
            </a:extLst>
          </p:cNvPr>
          <p:cNvSpPr/>
          <p:nvPr/>
        </p:nvSpPr>
        <p:spPr>
          <a:xfrm>
            <a:off x="881105" y="338850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7" name="正方形/長方形 16">
            <a:extLst>
              <a:ext uri="{FF2B5EF4-FFF2-40B4-BE49-F238E27FC236}">
                <a16:creationId xmlns:a16="http://schemas.microsoft.com/office/drawing/2014/main" id="{38F7FD20-51C4-0B65-8EF4-92CDA455082F}"/>
              </a:ext>
            </a:extLst>
          </p:cNvPr>
          <p:cNvSpPr/>
          <p:nvPr/>
        </p:nvSpPr>
        <p:spPr>
          <a:xfrm>
            <a:off x="2175470" y="2036227"/>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18" name="正方形/長方形 17">
            <a:extLst>
              <a:ext uri="{FF2B5EF4-FFF2-40B4-BE49-F238E27FC236}">
                <a16:creationId xmlns:a16="http://schemas.microsoft.com/office/drawing/2014/main" id="{BE1B437A-BEFB-265A-C91F-4163851A5D09}"/>
              </a:ext>
            </a:extLst>
          </p:cNvPr>
          <p:cNvSpPr/>
          <p:nvPr/>
        </p:nvSpPr>
        <p:spPr>
          <a:xfrm>
            <a:off x="2175470" y="2214620"/>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19" name="正方形/長方形 18">
            <a:extLst>
              <a:ext uri="{FF2B5EF4-FFF2-40B4-BE49-F238E27FC236}">
                <a16:creationId xmlns:a16="http://schemas.microsoft.com/office/drawing/2014/main" id="{307B4A45-9189-E996-9B57-D27B59DF276A}"/>
              </a:ext>
            </a:extLst>
          </p:cNvPr>
          <p:cNvSpPr/>
          <p:nvPr/>
        </p:nvSpPr>
        <p:spPr>
          <a:xfrm>
            <a:off x="2175470" y="237390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20" name="正方形/長方形 19">
            <a:extLst>
              <a:ext uri="{FF2B5EF4-FFF2-40B4-BE49-F238E27FC236}">
                <a16:creationId xmlns:a16="http://schemas.microsoft.com/office/drawing/2014/main" id="{60CDF239-BF02-4BDB-F52D-1DECA9924E82}"/>
              </a:ext>
            </a:extLst>
          </p:cNvPr>
          <p:cNvSpPr/>
          <p:nvPr/>
        </p:nvSpPr>
        <p:spPr>
          <a:xfrm>
            <a:off x="2175470" y="253341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21" name="正方形/長方形 20">
            <a:extLst>
              <a:ext uri="{FF2B5EF4-FFF2-40B4-BE49-F238E27FC236}">
                <a16:creationId xmlns:a16="http://schemas.microsoft.com/office/drawing/2014/main" id="{940D175E-83D9-6069-BAC9-71C6F78DE3FA}"/>
              </a:ext>
            </a:extLst>
          </p:cNvPr>
          <p:cNvSpPr/>
          <p:nvPr/>
        </p:nvSpPr>
        <p:spPr>
          <a:xfrm>
            <a:off x="2175470" y="269591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22" name="正方形/長方形 21">
            <a:extLst>
              <a:ext uri="{FF2B5EF4-FFF2-40B4-BE49-F238E27FC236}">
                <a16:creationId xmlns:a16="http://schemas.microsoft.com/office/drawing/2014/main" id="{1895E501-09B9-0636-CC52-823061798C93}"/>
              </a:ext>
            </a:extLst>
          </p:cNvPr>
          <p:cNvSpPr/>
          <p:nvPr/>
        </p:nvSpPr>
        <p:spPr>
          <a:xfrm>
            <a:off x="1992183" y="2866119"/>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10</a:t>
            </a:r>
            <a:endParaRPr kumimoji="1" lang="ja-JP" altLang="en-US" sz="1000" b="1" dirty="0" err="1">
              <a:solidFill>
                <a:srgbClr val="464646"/>
              </a:solidFill>
              <a:highlight>
                <a:srgbClr val="FFFFFF"/>
              </a:highlight>
            </a:endParaRPr>
          </a:p>
        </p:txBody>
      </p:sp>
      <p:sp>
        <p:nvSpPr>
          <p:cNvPr id="23" name="正方形/長方形 22">
            <a:extLst>
              <a:ext uri="{FF2B5EF4-FFF2-40B4-BE49-F238E27FC236}">
                <a16:creationId xmlns:a16="http://schemas.microsoft.com/office/drawing/2014/main" id="{F8A3F409-10F5-166F-7C04-A92FF0A68BCC}"/>
              </a:ext>
            </a:extLst>
          </p:cNvPr>
          <p:cNvSpPr/>
          <p:nvPr/>
        </p:nvSpPr>
        <p:spPr>
          <a:xfrm>
            <a:off x="1992183" y="3021156"/>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11</a:t>
            </a:r>
            <a:endParaRPr kumimoji="1" lang="ja-JP" altLang="en-US" sz="1000" b="1" dirty="0" err="1">
              <a:solidFill>
                <a:srgbClr val="464646"/>
              </a:solidFill>
              <a:highlight>
                <a:srgbClr val="FFFFFF"/>
              </a:highlight>
            </a:endParaRPr>
          </a:p>
        </p:txBody>
      </p:sp>
      <p:sp>
        <p:nvSpPr>
          <p:cNvPr id="24" name="正方形/長方形 23">
            <a:extLst>
              <a:ext uri="{FF2B5EF4-FFF2-40B4-BE49-F238E27FC236}">
                <a16:creationId xmlns:a16="http://schemas.microsoft.com/office/drawing/2014/main" id="{664697B1-DF3D-9E02-6FFD-F4561AC7A269}"/>
              </a:ext>
            </a:extLst>
          </p:cNvPr>
          <p:cNvSpPr/>
          <p:nvPr/>
        </p:nvSpPr>
        <p:spPr>
          <a:xfrm>
            <a:off x="1992183" y="3187170"/>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12</a:t>
            </a:r>
            <a:endParaRPr kumimoji="1" lang="ja-JP" altLang="en-US" sz="1000" b="1" dirty="0" err="1">
              <a:solidFill>
                <a:srgbClr val="464646"/>
              </a:solidFill>
              <a:highlight>
                <a:srgbClr val="FFFFFF"/>
              </a:highlight>
            </a:endParaRPr>
          </a:p>
        </p:txBody>
      </p:sp>
      <p:sp>
        <p:nvSpPr>
          <p:cNvPr id="25" name="正方形/長方形 24">
            <a:extLst>
              <a:ext uri="{FF2B5EF4-FFF2-40B4-BE49-F238E27FC236}">
                <a16:creationId xmlns:a16="http://schemas.microsoft.com/office/drawing/2014/main" id="{6128412B-572C-550D-CC6A-1A5DB4EBCD4D}"/>
              </a:ext>
            </a:extLst>
          </p:cNvPr>
          <p:cNvSpPr/>
          <p:nvPr/>
        </p:nvSpPr>
        <p:spPr>
          <a:xfrm>
            <a:off x="6567330" y="27085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26" name="正方形/長方形 25">
            <a:extLst>
              <a:ext uri="{FF2B5EF4-FFF2-40B4-BE49-F238E27FC236}">
                <a16:creationId xmlns:a16="http://schemas.microsoft.com/office/drawing/2014/main" id="{EFFB88F8-06EA-5A73-473A-5EA5A120DF69}"/>
              </a:ext>
            </a:extLst>
          </p:cNvPr>
          <p:cNvSpPr/>
          <p:nvPr/>
        </p:nvSpPr>
        <p:spPr>
          <a:xfrm>
            <a:off x="7320392" y="27085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27" name="正方形/長方形 26">
            <a:extLst>
              <a:ext uri="{FF2B5EF4-FFF2-40B4-BE49-F238E27FC236}">
                <a16:creationId xmlns:a16="http://schemas.microsoft.com/office/drawing/2014/main" id="{8317B7C0-A0B6-6D84-AABA-50EEF5080FB0}"/>
              </a:ext>
            </a:extLst>
          </p:cNvPr>
          <p:cNvSpPr/>
          <p:nvPr/>
        </p:nvSpPr>
        <p:spPr>
          <a:xfrm>
            <a:off x="8986513" y="27085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28" name="正方形/長方形 27">
            <a:extLst>
              <a:ext uri="{FF2B5EF4-FFF2-40B4-BE49-F238E27FC236}">
                <a16:creationId xmlns:a16="http://schemas.microsoft.com/office/drawing/2014/main" id="{7DA45A78-AE3F-3D51-F61D-42529DFAAE8E}"/>
              </a:ext>
            </a:extLst>
          </p:cNvPr>
          <p:cNvSpPr/>
          <p:nvPr/>
        </p:nvSpPr>
        <p:spPr>
          <a:xfrm>
            <a:off x="9459125" y="27085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29" name="正方形/長方形 28">
            <a:extLst>
              <a:ext uri="{FF2B5EF4-FFF2-40B4-BE49-F238E27FC236}">
                <a16:creationId xmlns:a16="http://schemas.microsoft.com/office/drawing/2014/main" id="{A4DDC333-FD4A-B707-8C95-A1B9ABE39D05}"/>
              </a:ext>
            </a:extLst>
          </p:cNvPr>
          <p:cNvSpPr/>
          <p:nvPr/>
        </p:nvSpPr>
        <p:spPr>
          <a:xfrm>
            <a:off x="9931737" y="27085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30" name="正方形/長方形 29">
            <a:extLst>
              <a:ext uri="{FF2B5EF4-FFF2-40B4-BE49-F238E27FC236}">
                <a16:creationId xmlns:a16="http://schemas.microsoft.com/office/drawing/2014/main" id="{02AC65E9-F218-317E-35AC-4218B9B7286C}"/>
              </a:ext>
            </a:extLst>
          </p:cNvPr>
          <p:cNvSpPr/>
          <p:nvPr/>
        </p:nvSpPr>
        <p:spPr>
          <a:xfrm>
            <a:off x="10613140" y="270852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31" name="正方形/長方形 30">
            <a:extLst>
              <a:ext uri="{FF2B5EF4-FFF2-40B4-BE49-F238E27FC236}">
                <a16:creationId xmlns:a16="http://schemas.microsoft.com/office/drawing/2014/main" id="{52D78665-123A-34F8-20B8-658C7F50DA21}"/>
              </a:ext>
            </a:extLst>
          </p:cNvPr>
          <p:cNvSpPr/>
          <p:nvPr/>
        </p:nvSpPr>
        <p:spPr>
          <a:xfrm>
            <a:off x="6497540" y="306021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sp>
        <p:nvSpPr>
          <p:cNvPr id="32" name="正方形/長方形 31">
            <a:extLst>
              <a:ext uri="{FF2B5EF4-FFF2-40B4-BE49-F238E27FC236}">
                <a16:creationId xmlns:a16="http://schemas.microsoft.com/office/drawing/2014/main" id="{D6C68994-02D7-C782-1A59-096B609E0386}"/>
              </a:ext>
            </a:extLst>
          </p:cNvPr>
          <p:cNvSpPr/>
          <p:nvPr/>
        </p:nvSpPr>
        <p:spPr>
          <a:xfrm>
            <a:off x="10042823" y="3051334"/>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8</a:t>
            </a:r>
            <a:endParaRPr kumimoji="1" lang="ja-JP" altLang="en-US" sz="1000" b="1" dirty="0" err="1">
              <a:solidFill>
                <a:srgbClr val="464646"/>
              </a:solidFill>
              <a:highlight>
                <a:srgbClr val="FFFFFF"/>
              </a:highlight>
            </a:endParaRPr>
          </a:p>
        </p:txBody>
      </p:sp>
      <p:sp>
        <p:nvSpPr>
          <p:cNvPr id="33" name="正方形/長方形 32">
            <a:extLst>
              <a:ext uri="{FF2B5EF4-FFF2-40B4-BE49-F238E27FC236}">
                <a16:creationId xmlns:a16="http://schemas.microsoft.com/office/drawing/2014/main" id="{47AA70F5-7F13-2C2E-AB72-0B5B555A9613}"/>
              </a:ext>
            </a:extLst>
          </p:cNvPr>
          <p:cNvSpPr/>
          <p:nvPr/>
        </p:nvSpPr>
        <p:spPr>
          <a:xfrm>
            <a:off x="6742601" y="334230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9</a:t>
            </a:r>
            <a:endParaRPr kumimoji="1" lang="ja-JP" altLang="en-US" sz="1000" b="1" dirty="0" err="1">
              <a:solidFill>
                <a:srgbClr val="464646"/>
              </a:solidFill>
              <a:highlight>
                <a:srgbClr val="FFFFFF"/>
              </a:highlight>
            </a:endParaRPr>
          </a:p>
        </p:txBody>
      </p:sp>
      <p:sp>
        <p:nvSpPr>
          <p:cNvPr id="34" name="正方形/長方形 33">
            <a:extLst>
              <a:ext uri="{FF2B5EF4-FFF2-40B4-BE49-F238E27FC236}">
                <a16:creationId xmlns:a16="http://schemas.microsoft.com/office/drawing/2014/main" id="{C6C8207A-236D-AF6F-22B2-CEBCE0C1DDB0}"/>
              </a:ext>
            </a:extLst>
          </p:cNvPr>
          <p:cNvSpPr/>
          <p:nvPr/>
        </p:nvSpPr>
        <p:spPr>
          <a:xfrm>
            <a:off x="6310442" y="3604643"/>
            <a:ext cx="477660" cy="12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rPr>
              <a:t>10</a:t>
            </a:r>
            <a:endParaRPr kumimoji="1" lang="ja-JP" altLang="en-US" sz="1000" b="1" dirty="0" err="1">
              <a:solidFill>
                <a:srgbClr val="464646"/>
              </a:solidFill>
            </a:endParaRPr>
          </a:p>
        </p:txBody>
      </p:sp>
      <p:sp>
        <p:nvSpPr>
          <p:cNvPr id="9" name="正方形/長方形 8">
            <a:extLst>
              <a:ext uri="{FF2B5EF4-FFF2-40B4-BE49-F238E27FC236}">
                <a16:creationId xmlns:a16="http://schemas.microsoft.com/office/drawing/2014/main" id="{DF461B8A-2CE4-553E-881C-9AC4B84CB13E}"/>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1924470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2F794-BB25-C1A0-408A-E816185C21BB}"/>
            </a:ext>
          </a:extLst>
        </p:cNvPr>
        <p:cNvGrpSpPr/>
        <p:nvPr/>
      </p:nvGrpSpPr>
      <p:grpSpPr>
        <a:xfrm>
          <a:off x="0" y="0"/>
          <a:ext cx="0" cy="0"/>
          <a:chOff x="0" y="0"/>
          <a:chExt cx="0" cy="0"/>
        </a:xfrm>
      </p:grpSpPr>
      <p:pic>
        <p:nvPicPr>
          <p:cNvPr id="30" name="図 29">
            <a:extLst>
              <a:ext uri="{FF2B5EF4-FFF2-40B4-BE49-F238E27FC236}">
                <a16:creationId xmlns:a16="http://schemas.microsoft.com/office/drawing/2014/main" id="{38DC0B3A-5F70-DDCE-D5D7-6482C708392F}"/>
              </a:ext>
            </a:extLst>
          </p:cNvPr>
          <p:cNvPicPr>
            <a:picLocks noChangeAspect="1"/>
          </p:cNvPicPr>
          <p:nvPr/>
        </p:nvPicPr>
        <p:blipFill>
          <a:blip r:embed="rId2"/>
          <a:stretch>
            <a:fillRect/>
          </a:stretch>
        </p:blipFill>
        <p:spPr>
          <a:xfrm>
            <a:off x="6297681" y="1665345"/>
            <a:ext cx="5414894" cy="1386741"/>
          </a:xfrm>
          <a:prstGeom prst="rect">
            <a:avLst/>
          </a:prstGeom>
          <a:ln w="12700">
            <a:solidFill>
              <a:srgbClr val="D2D2D2"/>
            </a:solidFill>
          </a:ln>
        </p:spPr>
      </p:pic>
      <p:sp>
        <p:nvSpPr>
          <p:cNvPr id="2" name="タイトル 1">
            <a:extLst>
              <a:ext uri="{FF2B5EF4-FFF2-40B4-BE49-F238E27FC236}">
                <a16:creationId xmlns:a16="http://schemas.microsoft.com/office/drawing/2014/main" id="{9B0E642B-115A-1042-EB34-872B7A58DA1B}"/>
              </a:ext>
            </a:extLst>
          </p:cNvPr>
          <p:cNvSpPr>
            <a:spLocks noGrp="1"/>
          </p:cNvSpPr>
          <p:nvPr>
            <p:ph type="title"/>
          </p:nvPr>
        </p:nvSpPr>
        <p:spPr/>
        <p:txBody>
          <a:bodyPr/>
          <a:lstStyle/>
          <a:p>
            <a:r>
              <a:rPr lang="en-US" altLang="ja-JP" dirty="0"/>
              <a:t>4-11. </a:t>
            </a:r>
            <a:r>
              <a:rPr lang="ja-JP" altLang="en-US" dirty="0"/>
              <a:t>振替伝票</a:t>
            </a:r>
            <a:endParaRPr kumimoji="1" lang="ja-JP" altLang="en-US" b="0" dirty="0"/>
          </a:p>
        </p:txBody>
      </p:sp>
      <p:sp>
        <p:nvSpPr>
          <p:cNvPr id="16" name="スライド番号プレースホルダー 15">
            <a:extLst>
              <a:ext uri="{FF2B5EF4-FFF2-40B4-BE49-F238E27FC236}">
                <a16:creationId xmlns:a16="http://schemas.microsoft.com/office/drawing/2014/main" id="{480C3FEF-4158-4603-1378-22B0D49D71CD}"/>
              </a:ext>
            </a:extLst>
          </p:cNvPr>
          <p:cNvSpPr>
            <a:spLocks noGrp="1"/>
          </p:cNvSpPr>
          <p:nvPr>
            <p:ph type="sldNum" sz="quarter" idx="12"/>
          </p:nvPr>
        </p:nvSpPr>
        <p:spPr/>
        <p:txBody>
          <a:bodyPr/>
          <a:lstStyle/>
          <a:p>
            <a:fld id="{D8A28372-6A5A-4399-8FC5-CCF396CD4981}" type="slidenum">
              <a:rPr lang="en-GB" smtClean="0"/>
              <a:t>34</a:t>
            </a:fld>
            <a:endParaRPr lang="en-GB"/>
          </a:p>
        </p:txBody>
      </p:sp>
      <p:graphicFrame>
        <p:nvGraphicFramePr>
          <p:cNvPr id="4" name="表 3">
            <a:extLst>
              <a:ext uri="{FF2B5EF4-FFF2-40B4-BE49-F238E27FC236}">
                <a16:creationId xmlns:a16="http://schemas.microsoft.com/office/drawing/2014/main" id="{2B3D0FFB-BF3C-A20C-8E7E-1C9ED2E6A9DF}"/>
              </a:ext>
            </a:extLst>
          </p:cNvPr>
          <p:cNvGraphicFramePr>
            <a:graphicFrameLocks noGrp="1"/>
          </p:cNvGraphicFramePr>
          <p:nvPr>
            <p:extLst>
              <p:ext uri="{D42A27DB-BD31-4B8C-83A1-F6EECF244321}">
                <p14:modId xmlns:p14="http://schemas.microsoft.com/office/powerpoint/2010/main" val="241599569"/>
              </p:ext>
            </p:extLst>
          </p:nvPr>
        </p:nvGraphicFramePr>
        <p:xfrm>
          <a:off x="484801" y="3751655"/>
          <a:ext cx="5414893" cy="991564"/>
        </p:xfrm>
        <a:graphic>
          <a:graphicData uri="http://schemas.openxmlformats.org/drawingml/2006/table">
            <a:tbl>
              <a:tblPr firstRow="1" firstCol="1" bandRow="1">
                <a:tableStyleId>{D27102A9-8310-4765-A935-A1911B00CA55}</a:tableStyleId>
              </a:tblPr>
              <a:tblGrid>
                <a:gridCol w="398396">
                  <a:extLst>
                    <a:ext uri="{9D8B030D-6E8A-4147-A177-3AD203B41FA5}">
                      <a16:colId xmlns:a16="http://schemas.microsoft.com/office/drawing/2014/main" val="20000"/>
                    </a:ext>
                  </a:extLst>
                </a:gridCol>
                <a:gridCol w="763162">
                  <a:extLst>
                    <a:ext uri="{9D8B030D-6E8A-4147-A177-3AD203B41FA5}">
                      <a16:colId xmlns:a16="http://schemas.microsoft.com/office/drawing/2014/main" val="20001"/>
                    </a:ext>
                  </a:extLst>
                </a:gridCol>
                <a:gridCol w="4253335">
                  <a:extLst>
                    <a:ext uri="{9D8B030D-6E8A-4147-A177-3AD203B41FA5}">
                      <a16:colId xmlns:a16="http://schemas.microsoft.com/office/drawing/2014/main" val="20002"/>
                    </a:ext>
                  </a:extLst>
                </a:gridCol>
              </a:tblGrid>
              <a:tr h="238173">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1</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申請者</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申請者は自動表示されます。代理申請の場合は変更ください。</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8173">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2</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所属部門</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所属部門は自動表示されます。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8173">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3</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添付ファイル</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関連資料がある場合は添付します。</a:t>
                      </a:r>
                      <a:endParaRPr lang="en-US" altLang="ja-JP" sz="900" b="0" i="0" u="none" strike="noStrike" dirty="0">
                        <a:solidFill>
                          <a:srgbClr val="464646"/>
                        </a:solidFill>
                        <a:effectLst/>
                        <a:latin typeface="BIZ UDPゴシック" panose="020B0400000000000000" pitchFamily="50" charset="-128"/>
                        <a:ea typeface="BIZ UDPゴシック" panose="020B0400000000000000" pitchFamily="50" charset="-128"/>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8173">
                <a:tc>
                  <a:txBody>
                    <a:bodyPr/>
                    <a:lstStyle/>
                    <a:p>
                      <a:pPr algn="just">
                        <a:lnSpc>
                          <a:spcPct val="120000"/>
                        </a:lnSpc>
                        <a:spcAft>
                          <a:spcPts val="0"/>
                        </a:spcAft>
                      </a:pPr>
                      <a:r>
                        <a:rPr lang="ja-JP" sz="900" b="1" kern="100" dirty="0">
                          <a:solidFill>
                            <a:schemeClr val="tx1"/>
                          </a:solidFill>
                          <a:effectLst/>
                          <a:latin typeface="+mn-lt"/>
                        </a:rPr>
                        <a:t>　</a:t>
                      </a:r>
                      <a:r>
                        <a:rPr lang="en-US" altLang="ja-JP" sz="900" b="1" kern="100" dirty="0">
                          <a:solidFill>
                            <a:schemeClr val="tx1"/>
                          </a:solidFill>
                          <a:effectLst/>
                          <a:latin typeface="+mn-lt"/>
                        </a:rPr>
                        <a:t>4</a:t>
                      </a:r>
                      <a:endParaRPr lang="ja-JP" sz="105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54000" marT="54000" marB="54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備考</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備考情報を入力します。</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6534662"/>
                  </a:ext>
                </a:extLst>
              </a:tr>
            </a:tbl>
          </a:graphicData>
        </a:graphic>
      </p:graphicFrame>
      <p:graphicFrame>
        <p:nvGraphicFramePr>
          <p:cNvPr id="5" name="表 4">
            <a:extLst>
              <a:ext uri="{FF2B5EF4-FFF2-40B4-BE49-F238E27FC236}">
                <a16:creationId xmlns:a16="http://schemas.microsoft.com/office/drawing/2014/main" id="{E34AFDD7-F23E-9B77-7AD8-EA012D06A8B4}"/>
              </a:ext>
            </a:extLst>
          </p:cNvPr>
          <p:cNvGraphicFramePr>
            <a:graphicFrameLocks noGrp="1"/>
          </p:cNvGraphicFramePr>
          <p:nvPr>
            <p:extLst>
              <p:ext uri="{D42A27DB-BD31-4B8C-83A1-F6EECF244321}">
                <p14:modId xmlns:p14="http://schemas.microsoft.com/office/powerpoint/2010/main" val="2804058187"/>
              </p:ext>
            </p:extLst>
          </p:nvPr>
        </p:nvGraphicFramePr>
        <p:xfrm>
          <a:off x="6269170" y="3392248"/>
          <a:ext cx="5414893" cy="1584037"/>
        </p:xfrm>
        <a:graphic>
          <a:graphicData uri="http://schemas.openxmlformats.org/drawingml/2006/table">
            <a:tbl>
              <a:tblPr firstRow="1" firstCol="1" bandRow="1">
                <a:tableStyleId>{2D5ABB26-0587-4C30-8999-92F81FD0307C}</a:tableStyleId>
              </a:tblPr>
              <a:tblGrid>
                <a:gridCol w="492864">
                  <a:extLst>
                    <a:ext uri="{9D8B030D-6E8A-4147-A177-3AD203B41FA5}">
                      <a16:colId xmlns:a16="http://schemas.microsoft.com/office/drawing/2014/main" val="20000"/>
                    </a:ext>
                  </a:extLst>
                </a:gridCol>
                <a:gridCol w="1241435">
                  <a:extLst>
                    <a:ext uri="{9D8B030D-6E8A-4147-A177-3AD203B41FA5}">
                      <a16:colId xmlns:a16="http://schemas.microsoft.com/office/drawing/2014/main" val="20001"/>
                    </a:ext>
                  </a:extLst>
                </a:gridCol>
                <a:gridCol w="3680594">
                  <a:extLst>
                    <a:ext uri="{9D8B030D-6E8A-4147-A177-3AD203B41FA5}">
                      <a16:colId xmlns:a16="http://schemas.microsoft.com/office/drawing/2014/main" val="20002"/>
                    </a:ext>
                  </a:extLst>
                </a:gridCol>
              </a:tblGrid>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1</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日付</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計上日を入力します。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2</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a:solidFill>
                            <a:srgbClr val="464646"/>
                          </a:solidFill>
                          <a:effectLst/>
                          <a:latin typeface="BIZ UDPゴシック" panose="020B0400000000000000" pitchFamily="50" charset="-128"/>
                          <a:ea typeface="BIZ UDPゴシック" panose="020B0400000000000000" pitchFamily="50" charset="-128"/>
                        </a:rPr>
                        <a:t>借方：勘定科目</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借方勘定科目を入力します。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3</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借方：補助科目</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借方補助科目を入力します。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4</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借方：税区分</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借方税区分を入力します。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5</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借方：内訳</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借方が費用科目の場合、内訳を入力します。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645669"/>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6</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借方：金額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金額を入力します。</a:t>
                      </a:r>
                      <a:r>
                        <a:rPr lang="en-US" altLang="ja-JP" sz="900" b="0" i="0" u="none" strike="noStrike">
                          <a:solidFill>
                            <a:srgbClr val="464646"/>
                          </a:solidFill>
                          <a:effectLst/>
                          <a:latin typeface="BIZ UDPゴシック" panose="020B0400000000000000" pitchFamily="50" charset="-128"/>
                          <a:ea typeface="BIZ UDPゴシック" panose="020B0400000000000000" pitchFamily="50" charset="-128"/>
                        </a:rPr>
                        <a:t>※</a:t>
                      </a:r>
                      <a:r>
                        <a:rPr lang="ja-JP" altLang="en-US" sz="900" b="0" i="0" u="none" strike="noStrike">
                          <a:solidFill>
                            <a:srgbClr val="464646"/>
                          </a:solidFill>
                          <a:effectLst/>
                          <a:latin typeface="BIZ UDPゴシック" panose="020B0400000000000000" pitchFamily="50" charset="-128"/>
                          <a:ea typeface="BIZ UDPゴシック" panose="020B0400000000000000" pitchFamily="50" charset="-128"/>
                        </a:rPr>
                        <a:t>貸借同額になります。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2547586"/>
                  </a:ext>
                </a:extLst>
              </a:tr>
              <a:tr h="0">
                <a:tc>
                  <a:txBody>
                    <a:bodyPr/>
                    <a:lstStyle/>
                    <a:p>
                      <a:pPr algn="ctr">
                        <a:lnSpc>
                          <a:spcPct val="120000"/>
                        </a:lnSpc>
                        <a:spcAft>
                          <a:spcPts val="0"/>
                        </a:spcAft>
                      </a:pPr>
                      <a:r>
                        <a:rPr lang="en-US" altLang="ja-JP" sz="900" b="1" kern="100" dirty="0">
                          <a:solidFill>
                            <a:schemeClr val="tx1"/>
                          </a:solidFill>
                          <a:effectLst/>
                          <a:latin typeface="+mn-lt"/>
                          <a:ea typeface="メイリオ" panose="020B0604030504040204" pitchFamily="50" charset="-128"/>
                          <a:cs typeface="メイリオ" panose="020B0604030504040204" pitchFamily="50" charset="-128"/>
                        </a:rPr>
                        <a:t>7</a:t>
                      </a:r>
                      <a:endParaRPr lang="ja-JP" sz="900" b="1" kern="100" dirty="0">
                        <a:solidFill>
                          <a:schemeClr val="tx1"/>
                        </a:solidFill>
                        <a:effectLst/>
                        <a:latin typeface="+mn-lt"/>
                        <a:ea typeface="メイリオ" panose="020B0604030504040204" pitchFamily="50" charset="-128"/>
                        <a:cs typeface="メイリオ" panose="020B0604030504040204" pitchFamily="50" charset="-128"/>
                      </a:endParaRPr>
                    </a:p>
                  </a:txBody>
                  <a:tcPr marL="0" marR="68580" marT="43200" marB="432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1" i="0" u="none" strike="noStrike" dirty="0">
                          <a:solidFill>
                            <a:srgbClr val="464646"/>
                          </a:solidFill>
                          <a:effectLst/>
                          <a:latin typeface="BIZ UDPゴシック" panose="020B0400000000000000" pitchFamily="50" charset="-128"/>
                          <a:ea typeface="BIZ UDPゴシック" panose="020B0400000000000000" pitchFamily="50" charset="-128"/>
                        </a:rPr>
                        <a:t>借方：税額</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900" b="0" i="0" u="none" strike="noStrike" dirty="0">
                          <a:solidFill>
                            <a:srgbClr val="464646"/>
                          </a:solidFill>
                          <a:effectLst/>
                          <a:latin typeface="BIZ UDPゴシック" panose="020B0400000000000000" pitchFamily="50" charset="-128"/>
                          <a:ea typeface="BIZ UDPゴシック" panose="020B0400000000000000" pitchFamily="50" charset="-128"/>
                        </a:rPr>
                        <a:t>借方の税額が表示されます。</a:t>
                      </a: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182053"/>
                  </a:ext>
                </a:extLst>
              </a:tr>
            </a:tbl>
          </a:graphicData>
        </a:graphic>
      </p:graphicFrame>
      <p:sp>
        <p:nvSpPr>
          <p:cNvPr id="6" name="コンテンツ プレースホルダー 2">
            <a:extLst>
              <a:ext uri="{FF2B5EF4-FFF2-40B4-BE49-F238E27FC236}">
                <a16:creationId xmlns:a16="http://schemas.microsoft.com/office/drawing/2014/main" id="{FEB32188-ACDD-61DA-89C5-FD063C212DC6}"/>
              </a:ext>
            </a:extLst>
          </p:cNvPr>
          <p:cNvSpPr txBox="1">
            <a:spLocks/>
          </p:cNvSpPr>
          <p:nvPr/>
        </p:nvSpPr>
        <p:spPr>
          <a:xfrm>
            <a:off x="483394" y="1385888"/>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ヘッダ項目の説明</a:t>
            </a:r>
          </a:p>
        </p:txBody>
      </p:sp>
      <p:sp>
        <p:nvSpPr>
          <p:cNvPr id="7" name="コンテンツ プレースホルダー 2">
            <a:extLst>
              <a:ext uri="{FF2B5EF4-FFF2-40B4-BE49-F238E27FC236}">
                <a16:creationId xmlns:a16="http://schemas.microsoft.com/office/drawing/2014/main" id="{32D03AA7-11F6-5D46-196D-1F1F01879BBD}"/>
              </a:ext>
            </a:extLst>
          </p:cNvPr>
          <p:cNvSpPr txBox="1">
            <a:spLocks/>
          </p:cNvSpPr>
          <p:nvPr/>
        </p:nvSpPr>
        <p:spPr>
          <a:xfrm>
            <a:off x="6290003" y="1387323"/>
            <a:ext cx="3924000" cy="22742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b="1" dirty="0">
                <a:solidFill>
                  <a:schemeClr val="tx2"/>
                </a:solidFill>
              </a:rPr>
              <a:t>明細項目の説明</a:t>
            </a:r>
          </a:p>
        </p:txBody>
      </p:sp>
      <p:sp>
        <p:nvSpPr>
          <p:cNvPr id="10" name="テキスト ボックス 9">
            <a:extLst>
              <a:ext uri="{FF2B5EF4-FFF2-40B4-BE49-F238E27FC236}">
                <a16:creationId xmlns:a16="http://schemas.microsoft.com/office/drawing/2014/main" id="{23A25987-3C03-C340-F5D7-A196CD82F801}"/>
              </a:ext>
            </a:extLst>
          </p:cNvPr>
          <p:cNvSpPr txBox="1"/>
          <p:nvPr/>
        </p:nvSpPr>
        <p:spPr>
          <a:xfrm>
            <a:off x="6288114" y="5262009"/>
            <a:ext cx="5424461" cy="874407"/>
          </a:xfrm>
          <a:prstGeom prst="rect">
            <a:avLst/>
          </a:prstGeom>
          <a:noFill/>
        </p:spPr>
        <p:txBody>
          <a:bodyPr wrap="square">
            <a:spAutoFit/>
          </a:bodyPr>
          <a:lstStyle/>
          <a:p>
            <a:pPr>
              <a:lnSpc>
                <a:spcPct val="120000"/>
              </a:lnSpc>
            </a:pP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貸方についても、同様の項目を入力します。</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nSpc>
                <a:spcPct val="120000"/>
              </a:lnSpc>
            </a:pPr>
            <a:r>
              <a:rPr lang="ja-JP" altLang="en-US" sz="1100" dirty="0">
                <a:solidFill>
                  <a:srgbClr val="464646"/>
                </a:solidFill>
                <a:latin typeface="BIZ UDPゴシック" panose="020B0400000000000000" pitchFamily="50" charset="-128"/>
                <a:ea typeface="BIZ UDPゴシック" panose="020B0400000000000000" pitchFamily="50" charset="-128"/>
              </a:rPr>
              <a:t>入力が完了したら、右下の「明細追加」をクリックします。</a:t>
            </a: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nSpc>
                <a:spcPct val="120000"/>
              </a:lnSpc>
            </a:pPr>
            <a:endPar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endParaRPr>
          </a:p>
          <a:p>
            <a:pPr>
              <a:lnSpc>
                <a:spcPct val="120000"/>
              </a:lnSpc>
            </a:pPr>
            <a:r>
              <a:rPr lang="ja-JP" altLang="en-US" sz="1100" dirty="0"/>
              <a:t>「明細追加」後、内容を確認し「申請」をクリックし、申請します。</a:t>
            </a:r>
          </a:p>
        </p:txBody>
      </p:sp>
      <p:sp>
        <p:nvSpPr>
          <p:cNvPr id="21" name="正方形/長方形 20">
            <a:extLst>
              <a:ext uri="{FF2B5EF4-FFF2-40B4-BE49-F238E27FC236}">
                <a16:creationId xmlns:a16="http://schemas.microsoft.com/office/drawing/2014/main" id="{4CE77E4A-2712-D02A-CCBA-338A9C781477}"/>
              </a:ext>
            </a:extLst>
          </p:cNvPr>
          <p:cNvSpPr/>
          <p:nvPr/>
        </p:nvSpPr>
        <p:spPr>
          <a:xfrm>
            <a:off x="8266270" y="258370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7</a:t>
            </a:r>
            <a:endParaRPr kumimoji="1" lang="ja-JP" altLang="en-US" sz="1000" b="1" dirty="0" err="1">
              <a:solidFill>
                <a:srgbClr val="464646"/>
              </a:solidFill>
              <a:highlight>
                <a:srgbClr val="FFFFFF"/>
              </a:highlight>
            </a:endParaRPr>
          </a:p>
        </p:txBody>
      </p:sp>
      <p:pic>
        <p:nvPicPr>
          <p:cNvPr id="27" name="図 26">
            <a:extLst>
              <a:ext uri="{FF2B5EF4-FFF2-40B4-BE49-F238E27FC236}">
                <a16:creationId xmlns:a16="http://schemas.microsoft.com/office/drawing/2014/main" id="{0FCCC15B-5AA7-71EB-B859-B3D29E9D4E23}"/>
              </a:ext>
            </a:extLst>
          </p:cNvPr>
          <p:cNvPicPr>
            <a:picLocks noChangeAspect="1"/>
          </p:cNvPicPr>
          <p:nvPr/>
        </p:nvPicPr>
        <p:blipFill>
          <a:blip r:embed="rId3"/>
          <a:stretch>
            <a:fillRect/>
          </a:stretch>
        </p:blipFill>
        <p:spPr>
          <a:xfrm>
            <a:off x="507937" y="1753774"/>
            <a:ext cx="3125122" cy="1885719"/>
          </a:xfrm>
          <a:prstGeom prst="rect">
            <a:avLst/>
          </a:prstGeom>
          <a:ln w="12700">
            <a:solidFill>
              <a:srgbClr val="D2D2D2"/>
            </a:solidFill>
          </a:ln>
        </p:spPr>
      </p:pic>
      <p:sp>
        <p:nvSpPr>
          <p:cNvPr id="11" name="正方形/長方形 10">
            <a:extLst>
              <a:ext uri="{FF2B5EF4-FFF2-40B4-BE49-F238E27FC236}">
                <a16:creationId xmlns:a16="http://schemas.microsoft.com/office/drawing/2014/main" id="{8EF1412C-A563-0A4C-B762-8164ECAE2FAC}"/>
              </a:ext>
            </a:extLst>
          </p:cNvPr>
          <p:cNvSpPr/>
          <p:nvPr/>
        </p:nvSpPr>
        <p:spPr>
          <a:xfrm>
            <a:off x="1007574" y="266843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12" name="正方形/長方形 11">
            <a:extLst>
              <a:ext uri="{FF2B5EF4-FFF2-40B4-BE49-F238E27FC236}">
                <a16:creationId xmlns:a16="http://schemas.microsoft.com/office/drawing/2014/main" id="{FDCAAFFD-48A4-C67D-E40E-14FE06D48BB4}"/>
              </a:ext>
            </a:extLst>
          </p:cNvPr>
          <p:cNvSpPr/>
          <p:nvPr/>
        </p:nvSpPr>
        <p:spPr>
          <a:xfrm>
            <a:off x="1007574" y="288142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3" name="正方形/長方形 12">
            <a:extLst>
              <a:ext uri="{FF2B5EF4-FFF2-40B4-BE49-F238E27FC236}">
                <a16:creationId xmlns:a16="http://schemas.microsoft.com/office/drawing/2014/main" id="{AE0B5DA5-CB35-D4D8-8412-099FE752D9F8}"/>
              </a:ext>
            </a:extLst>
          </p:cNvPr>
          <p:cNvSpPr/>
          <p:nvPr/>
        </p:nvSpPr>
        <p:spPr>
          <a:xfrm>
            <a:off x="1007574" y="3078612"/>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28" name="正方形/長方形 27">
            <a:extLst>
              <a:ext uri="{FF2B5EF4-FFF2-40B4-BE49-F238E27FC236}">
                <a16:creationId xmlns:a16="http://schemas.microsoft.com/office/drawing/2014/main" id="{4DC67F07-B7E1-449E-22B3-7FB6CD6EF5A4}"/>
              </a:ext>
            </a:extLst>
          </p:cNvPr>
          <p:cNvSpPr/>
          <p:nvPr/>
        </p:nvSpPr>
        <p:spPr>
          <a:xfrm>
            <a:off x="1007574" y="3346028"/>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4" name="正方形/長方形 13">
            <a:extLst>
              <a:ext uri="{FF2B5EF4-FFF2-40B4-BE49-F238E27FC236}">
                <a16:creationId xmlns:a16="http://schemas.microsoft.com/office/drawing/2014/main" id="{387E3A92-17F9-EF5D-1EF4-2B0ECE18F775}"/>
              </a:ext>
            </a:extLst>
          </p:cNvPr>
          <p:cNvSpPr/>
          <p:nvPr/>
        </p:nvSpPr>
        <p:spPr>
          <a:xfrm>
            <a:off x="6562269" y="2238715"/>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1</a:t>
            </a:r>
            <a:endParaRPr kumimoji="1" lang="ja-JP" altLang="en-US" sz="1000" b="1" dirty="0" err="1">
              <a:solidFill>
                <a:srgbClr val="464646"/>
              </a:solidFill>
              <a:highlight>
                <a:srgbClr val="FFFFFF"/>
              </a:highlight>
            </a:endParaRPr>
          </a:p>
        </p:txBody>
      </p:sp>
      <p:sp>
        <p:nvSpPr>
          <p:cNvPr id="15" name="正方形/長方形 14">
            <a:extLst>
              <a:ext uri="{FF2B5EF4-FFF2-40B4-BE49-F238E27FC236}">
                <a16:creationId xmlns:a16="http://schemas.microsoft.com/office/drawing/2014/main" id="{0C17BBEE-1B3C-9215-04D5-13A8EDBF8E04}"/>
              </a:ext>
            </a:extLst>
          </p:cNvPr>
          <p:cNvSpPr/>
          <p:nvPr/>
        </p:nvSpPr>
        <p:spPr>
          <a:xfrm>
            <a:off x="7040506" y="215613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2</a:t>
            </a:r>
            <a:endParaRPr kumimoji="1" lang="ja-JP" altLang="en-US" sz="1000" b="1" dirty="0" err="1">
              <a:solidFill>
                <a:srgbClr val="464646"/>
              </a:solidFill>
              <a:highlight>
                <a:srgbClr val="FFFFFF"/>
              </a:highlight>
            </a:endParaRPr>
          </a:p>
        </p:txBody>
      </p:sp>
      <p:sp>
        <p:nvSpPr>
          <p:cNvPr id="17" name="正方形/長方形 16">
            <a:extLst>
              <a:ext uri="{FF2B5EF4-FFF2-40B4-BE49-F238E27FC236}">
                <a16:creationId xmlns:a16="http://schemas.microsoft.com/office/drawing/2014/main" id="{B0976DCB-4D16-FCC0-03AE-2BE245169D52}"/>
              </a:ext>
            </a:extLst>
          </p:cNvPr>
          <p:cNvSpPr/>
          <p:nvPr/>
        </p:nvSpPr>
        <p:spPr>
          <a:xfrm>
            <a:off x="7040506" y="2282158"/>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4</a:t>
            </a:r>
            <a:endParaRPr kumimoji="1" lang="ja-JP" altLang="en-US" sz="1000" b="1" dirty="0" err="1">
              <a:solidFill>
                <a:srgbClr val="464646"/>
              </a:solidFill>
              <a:highlight>
                <a:srgbClr val="FFFFFF"/>
              </a:highlight>
            </a:endParaRPr>
          </a:p>
        </p:txBody>
      </p:sp>
      <p:sp>
        <p:nvSpPr>
          <p:cNvPr id="18" name="正方形/長方形 17">
            <a:extLst>
              <a:ext uri="{FF2B5EF4-FFF2-40B4-BE49-F238E27FC236}">
                <a16:creationId xmlns:a16="http://schemas.microsoft.com/office/drawing/2014/main" id="{3C0A16AC-DA99-18B4-AC3C-1A3FF6F7A845}"/>
              </a:ext>
            </a:extLst>
          </p:cNvPr>
          <p:cNvSpPr/>
          <p:nvPr/>
        </p:nvSpPr>
        <p:spPr>
          <a:xfrm>
            <a:off x="7040506" y="258370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6</a:t>
            </a:r>
            <a:endParaRPr kumimoji="1" lang="ja-JP" altLang="en-US" sz="1000" b="1" dirty="0" err="1">
              <a:solidFill>
                <a:srgbClr val="464646"/>
              </a:solidFill>
              <a:highlight>
                <a:srgbClr val="FFFFFF"/>
              </a:highlight>
            </a:endParaRPr>
          </a:p>
        </p:txBody>
      </p:sp>
      <p:sp>
        <p:nvSpPr>
          <p:cNvPr id="19" name="正方形/長方形 18">
            <a:extLst>
              <a:ext uri="{FF2B5EF4-FFF2-40B4-BE49-F238E27FC236}">
                <a16:creationId xmlns:a16="http://schemas.microsoft.com/office/drawing/2014/main" id="{9121B95D-526D-77A1-31C5-546EC8833A6D}"/>
              </a:ext>
            </a:extLst>
          </p:cNvPr>
          <p:cNvSpPr/>
          <p:nvPr/>
        </p:nvSpPr>
        <p:spPr>
          <a:xfrm>
            <a:off x="8155184" y="2156131"/>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3</a:t>
            </a:r>
            <a:endParaRPr kumimoji="1" lang="ja-JP" altLang="en-US" sz="1000" b="1" dirty="0" err="1">
              <a:solidFill>
                <a:srgbClr val="464646"/>
              </a:solidFill>
              <a:highlight>
                <a:srgbClr val="FFFFFF"/>
              </a:highlight>
            </a:endParaRPr>
          </a:p>
        </p:txBody>
      </p:sp>
      <p:sp>
        <p:nvSpPr>
          <p:cNvPr id="20" name="正方形/長方形 19">
            <a:extLst>
              <a:ext uri="{FF2B5EF4-FFF2-40B4-BE49-F238E27FC236}">
                <a16:creationId xmlns:a16="http://schemas.microsoft.com/office/drawing/2014/main" id="{BF362441-8CF1-C911-A63E-4D7A792F9C60}"/>
              </a:ext>
            </a:extLst>
          </p:cNvPr>
          <p:cNvSpPr/>
          <p:nvPr/>
        </p:nvSpPr>
        <p:spPr>
          <a:xfrm>
            <a:off x="7652594" y="2295236"/>
            <a:ext cx="111086" cy="126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r>
              <a:rPr kumimoji="1" lang="en-US" altLang="ja-JP" sz="1000" b="1" dirty="0">
                <a:solidFill>
                  <a:srgbClr val="464646"/>
                </a:solidFill>
                <a:highlight>
                  <a:srgbClr val="FFFFFF"/>
                </a:highlight>
              </a:rPr>
              <a:t>5</a:t>
            </a:r>
            <a:endParaRPr kumimoji="1" lang="ja-JP" altLang="en-US" sz="1000" b="1" dirty="0" err="1">
              <a:solidFill>
                <a:srgbClr val="464646"/>
              </a:solidFill>
              <a:highlight>
                <a:srgbClr val="FFFFFF"/>
              </a:highlight>
            </a:endParaRPr>
          </a:p>
        </p:txBody>
      </p:sp>
      <p:sp>
        <p:nvSpPr>
          <p:cNvPr id="22" name="正方形/長方形 21">
            <a:extLst>
              <a:ext uri="{FF2B5EF4-FFF2-40B4-BE49-F238E27FC236}">
                <a16:creationId xmlns:a16="http://schemas.microsoft.com/office/drawing/2014/main" id="{16B663AD-C46E-F74F-2465-808F2B671F2F}"/>
              </a:ext>
            </a:extLst>
          </p:cNvPr>
          <p:cNvSpPr/>
          <p:nvPr/>
        </p:nvSpPr>
        <p:spPr>
          <a:xfrm>
            <a:off x="7096049" y="1678162"/>
            <a:ext cx="2302833" cy="12695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8" name="正方形/長方形 7">
            <a:extLst>
              <a:ext uri="{FF2B5EF4-FFF2-40B4-BE49-F238E27FC236}">
                <a16:creationId xmlns:a16="http://schemas.microsoft.com/office/drawing/2014/main" id="{78024198-E742-3189-D5EC-41F1E75D834B}"/>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166782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B108-4444-4CD2-4AC0-1A6FE15D88B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016069-54C1-01BF-EC92-F0FFCEAB2BD5}"/>
              </a:ext>
            </a:extLst>
          </p:cNvPr>
          <p:cNvSpPr>
            <a:spLocks noGrp="1"/>
          </p:cNvSpPr>
          <p:nvPr>
            <p:ph type="sldNum" sz="quarter" idx="12"/>
          </p:nvPr>
        </p:nvSpPr>
        <p:spPr/>
        <p:txBody>
          <a:bodyPr/>
          <a:lstStyle/>
          <a:p>
            <a:fld id="{D8A28372-6A5A-4399-8FC5-CCF396CD4981}" type="slidenum">
              <a:rPr lang="en-GB" smtClean="0"/>
              <a:t>35</a:t>
            </a:fld>
            <a:endParaRPr lang="en-GB"/>
          </a:p>
        </p:txBody>
      </p:sp>
      <p:sp>
        <p:nvSpPr>
          <p:cNvPr id="8" name="正方形/長方形 7">
            <a:extLst>
              <a:ext uri="{FF2B5EF4-FFF2-40B4-BE49-F238E27FC236}">
                <a16:creationId xmlns:a16="http://schemas.microsoft.com/office/drawing/2014/main" id="{CBCC6237-0AB1-BE23-D12B-6E575FD5A873}"/>
              </a:ext>
            </a:extLst>
          </p:cNvPr>
          <p:cNvSpPr/>
          <p:nvPr/>
        </p:nvSpPr>
        <p:spPr>
          <a:xfrm>
            <a:off x="488303" y="377178"/>
            <a:ext cx="4128541"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不要な機能に関する記載は削除してください。</a:t>
            </a:r>
          </a:p>
        </p:txBody>
      </p:sp>
      <p:sp>
        <p:nvSpPr>
          <p:cNvPr id="11" name="テキスト プレースホルダー 2">
            <a:extLst>
              <a:ext uri="{FF2B5EF4-FFF2-40B4-BE49-F238E27FC236}">
                <a16:creationId xmlns:a16="http://schemas.microsoft.com/office/drawing/2014/main" id="{01D4849B-043B-8CF5-5628-B09F7013926A}"/>
              </a:ext>
            </a:extLst>
          </p:cNvPr>
          <p:cNvSpPr>
            <a:spLocks noGrp="1"/>
          </p:cNvSpPr>
          <p:nvPr>
            <p:ph type="body" sz="quarter" idx="13"/>
          </p:nvPr>
        </p:nvSpPr>
        <p:spPr>
          <a:xfrm>
            <a:off x="483855" y="1634391"/>
            <a:ext cx="6718133" cy="3589217"/>
          </a:xfrm>
        </p:spPr>
        <p:txBody>
          <a:bodyPr anchor="ctr"/>
          <a:lstStyle/>
          <a:p>
            <a:pPr>
              <a:lnSpc>
                <a:spcPct val="150000"/>
              </a:lnSpc>
              <a:buFont typeface="+mj-lt"/>
              <a:buAutoNum type="arabicPeriod" startAt="5"/>
            </a:pPr>
            <a:r>
              <a:rPr lang="ja-JP" altLang="en-US" dirty="0"/>
              <a:t> 提出内容の確認</a:t>
            </a:r>
            <a:br>
              <a:rPr lang="en-US" altLang="ja-JP" dirty="0"/>
            </a:br>
            <a:r>
              <a:rPr lang="en-US" altLang="ja-JP" sz="1800" dirty="0"/>
              <a:t>5-1.</a:t>
            </a:r>
            <a:r>
              <a:rPr lang="ja-JP" altLang="en-US" sz="1800" dirty="0"/>
              <a:t> 伝票の閲覧・印刷・検索方法</a:t>
            </a:r>
            <a:br>
              <a:rPr lang="en-US" altLang="ja-JP" sz="1800" dirty="0"/>
            </a:br>
            <a:r>
              <a:rPr lang="en-US" altLang="ja-JP" sz="1800" dirty="0"/>
              <a:t>5-2. </a:t>
            </a:r>
            <a:r>
              <a:rPr lang="ja-JP" altLang="en-US" sz="1800" dirty="0"/>
              <a:t>伝票の取下げ方法</a:t>
            </a:r>
            <a:br>
              <a:rPr lang="en-US" altLang="ja-JP" sz="1800" dirty="0"/>
            </a:br>
            <a:r>
              <a:rPr lang="en-US" altLang="ja-JP" sz="1800" dirty="0"/>
              <a:t>5-3. </a:t>
            </a:r>
            <a:r>
              <a:rPr lang="ja-JP" altLang="en-US" sz="1800" dirty="0"/>
              <a:t>差し戻し伝票の対応</a:t>
            </a:r>
            <a:endParaRPr lang="zh-TW" altLang="en-US" sz="2400" dirty="0"/>
          </a:p>
        </p:txBody>
      </p:sp>
    </p:spTree>
    <p:extLst>
      <p:ext uri="{BB962C8B-B14F-4D97-AF65-F5344CB8AC3E}">
        <p14:creationId xmlns:p14="http://schemas.microsoft.com/office/powerpoint/2010/main" val="1409140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52E5D-1173-F359-41DF-3A298FA5B0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C8CF44-3AD7-1A78-1E3B-410428E96BED}"/>
              </a:ext>
            </a:extLst>
          </p:cNvPr>
          <p:cNvSpPr>
            <a:spLocks noGrp="1"/>
          </p:cNvSpPr>
          <p:nvPr>
            <p:ph type="title"/>
          </p:nvPr>
        </p:nvSpPr>
        <p:spPr/>
        <p:txBody>
          <a:bodyPr/>
          <a:lstStyle/>
          <a:p>
            <a:r>
              <a:rPr lang="en-US" altLang="ja-JP" dirty="0"/>
              <a:t>5-1. </a:t>
            </a:r>
            <a:r>
              <a:rPr lang="ja-JP" altLang="en-US" dirty="0"/>
              <a:t>伝票の閲覧・印刷・検索方法</a:t>
            </a:r>
            <a:endParaRPr kumimoji="1" lang="ja-JP" altLang="en-US" dirty="0"/>
          </a:p>
        </p:txBody>
      </p:sp>
      <p:sp>
        <p:nvSpPr>
          <p:cNvPr id="16" name="スライド番号プレースホルダー 15">
            <a:extLst>
              <a:ext uri="{FF2B5EF4-FFF2-40B4-BE49-F238E27FC236}">
                <a16:creationId xmlns:a16="http://schemas.microsoft.com/office/drawing/2014/main" id="{1450944B-421D-8EC6-D092-2394D4CEBFDE}"/>
              </a:ext>
            </a:extLst>
          </p:cNvPr>
          <p:cNvSpPr>
            <a:spLocks noGrp="1"/>
          </p:cNvSpPr>
          <p:nvPr>
            <p:ph type="sldNum" sz="quarter" idx="12"/>
          </p:nvPr>
        </p:nvSpPr>
        <p:spPr/>
        <p:txBody>
          <a:bodyPr/>
          <a:lstStyle/>
          <a:p>
            <a:fld id="{D8A28372-6A5A-4399-8FC5-CCF396CD4981}" type="slidenum">
              <a:rPr lang="en-GB" smtClean="0"/>
              <a:t>36</a:t>
            </a:fld>
            <a:endParaRPr lang="en-GB"/>
          </a:p>
        </p:txBody>
      </p:sp>
      <p:sp>
        <p:nvSpPr>
          <p:cNvPr id="4" name="コンテンツ プレースホルダー 2">
            <a:extLst>
              <a:ext uri="{FF2B5EF4-FFF2-40B4-BE49-F238E27FC236}">
                <a16:creationId xmlns:a16="http://schemas.microsoft.com/office/drawing/2014/main" id="{1ED9C160-76A0-FDE2-DFC6-0C8823DC4709}"/>
              </a:ext>
            </a:extLst>
          </p:cNvPr>
          <p:cNvSpPr>
            <a:spLocks noGrp="1"/>
          </p:cNvSpPr>
          <p:nvPr>
            <p:ph sz="half" idx="1"/>
          </p:nvPr>
        </p:nvSpPr>
        <p:spPr>
          <a:xfrm>
            <a:off x="491624" y="2568388"/>
            <a:ext cx="10041731" cy="2562906"/>
          </a:xfrm>
        </p:spPr>
        <p:txBody>
          <a:bodyPr/>
          <a:lstStyle/>
          <a:p>
            <a:pPr marL="0" indent="0">
              <a:buNone/>
            </a:pPr>
            <a:r>
              <a:rPr kumimoji="1" lang="ja-JP" altLang="en-US" b="1" dirty="0">
                <a:solidFill>
                  <a:schemeClr val="tx2"/>
                </a:solidFill>
              </a:rPr>
              <a:t>伝票の閲覧方法</a:t>
            </a:r>
          </a:p>
          <a:p>
            <a:pPr marL="0" indent="0">
              <a:buNone/>
            </a:pPr>
            <a:r>
              <a:rPr kumimoji="1" lang="ja-JP" altLang="en-US" sz="1100" dirty="0"/>
              <a:t>差戻しや取下げ（承認依頼をしていない状態）を含むすべての伝票を参照できます。伝票のコピーや取下げは、伝票</a:t>
            </a:r>
            <a:r>
              <a:rPr kumimoji="1" lang="en-US" altLang="ja-JP" sz="1100" dirty="0"/>
              <a:t>No.</a:t>
            </a:r>
            <a:r>
              <a:rPr kumimoji="1" lang="ja-JP" altLang="en-US" sz="1100" dirty="0"/>
              <a:t>をクリックして伝票画面を開いてから行います。</a:t>
            </a:r>
            <a:endParaRPr kumimoji="1" lang="en-US" altLang="ja-JP" sz="1100" dirty="0"/>
          </a:p>
          <a:p>
            <a:pPr marL="0" indent="0">
              <a:buNone/>
            </a:pPr>
            <a:endParaRPr kumimoji="1" lang="ja-JP" altLang="en-US" sz="1100" dirty="0"/>
          </a:p>
          <a:p>
            <a:pPr marL="0" indent="0">
              <a:buNone/>
            </a:pPr>
            <a:r>
              <a:rPr kumimoji="1" lang="ja-JP" altLang="en-US" b="1" dirty="0">
                <a:solidFill>
                  <a:schemeClr val="tx2"/>
                </a:solidFill>
              </a:rPr>
              <a:t>伝票の印刷方法</a:t>
            </a:r>
          </a:p>
          <a:p>
            <a:pPr marL="0" indent="0">
              <a:buNone/>
            </a:pPr>
            <a:r>
              <a:rPr kumimoji="1" lang="ja-JP" altLang="en-US" sz="1100" dirty="0"/>
              <a:t>伝票を印刷する場合は、一覧から伝票</a:t>
            </a:r>
            <a:r>
              <a:rPr kumimoji="1" lang="en-US" altLang="ja-JP" sz="1100" dirty="0"/>
              <a:t>No.</a:t>
            </a:r>
            <a:r>
              <a:rPr kumimoji="1" lang="ja-JP" altLang="en-US" sz="1100" dirty="0"/>
              <a:t>をクリックして伝票画面を開いた後に、画面下部の「印刷」をクリックします。</a:t>
            </a:r>
          </a:p>
          <a:p>
            <a:pPr marL="0" indent="0">
              <a:buNone/>
            </a:pPr>
            <a:endParaRPr lang="en-US" altLang="ja-JP" sz="1100" dirty="0"/>
          </a:p>
          <a:p>
            <a:pPr marL="0" indent="0">
              <a:buNone/>
            </a:pPr>
            <a:endParaRPr kumimoji="1" lang="en-US" altLang="ja-JP" sz="1100" dirty="0"/>
          </a:p>
          <a:p>
            <a:pPr marL="0" indent="0">
              <a:buNone/>
            </a:pPr>
            <a:r>
              <a:rPr kumimoji="1" lang="en-US" altLang="ja-JP" sz="900" dirty="0"/>
              <a:t>※</a:t>
            </a:r>
            <a:r>
              <a:rPr kumimoji="1" lang="ja-JP" altLang="en-US" sz="900" dirty="0"/>
              <a:t>一覧画面でチェックボックスにチェックを入れ、　　画面左下の</a:t>
            </a:r>
            <a:r>
              <a:rPr lang="ja-JP" altLang="en-US" sz="900" dirty="0"/>
              <a:t>　</a:t>
            </a:r>
            <a:r>
              <a:rPr kumimoji="1" lang="ja-JP" altLang="en-US" sz="900" dirty="0"/>
              <a:t>「一括印刷」をクリックすることで、チェックを入れた伝票を一括で出力することができます。</a:t>
            </a:r>
            <a:endParaRPr kumimoji="1" lang="en-US" altLang="ja-JP" sz="900" dirty="0"/>
          </a:p>
          <a:p>
            <a:pPr marL="0" indent="0">
              <a:buFont typeface="BIZ UDPGothic" panose="020B0400000000000000" pitchFamily="34" charset="-128"/>
              <a:buNone/>
            </a:pPr>
            <a:endParaRPr lang="en-US" altLang="ja-JP" sz="1100" b="1" dirty="0">
              <a:solidFill>
                <a:schemeClr val="tx2"/>
              </a:solidFill>
            </a:endParaRPr>
          </a:p>
          <a:p>
            <a:pPr marL="0" indent="0">
              <a:buFont typeface="BIZ UDPGothic" panose="020B0400000000000000" pitchFamily="34" charset="-128"/>
              <a:buNone/>
            </a:pPr>
            <a:r>
              <a:rPr lang="ja-JP" altLang="en-US" b="1" dirty="0">
                <a:solidFill>
                  <a:schemeClr val="tx2"/>
                </a:solidFill>
              </a:rPr>
              <a:t>検索キーワードでの伝票検索</a:t>
            </a:r>
          </a:p>
          <a:p>
            <a:pPr marL="0" indent="0">
              <a:buFont typeface="BIZ UDPGothic" panose="020B0400000000000000" pitchFamily="34" charset="-128"/>
              <a:buNone/>
            </a:pPr>
            <a:r>
              <a:rPr lang="ja-JP" altLang="en-US" sz="1100" dirty="0"/>
              <a:t>「詳細検索」をクリックすると申請日や申請者を指定して検索ができます。　</a:t>
            </a:r>
          </a:p>
          <a:p>
            <a:pPr marL="0" indent="0">
              <a:buNone/>
            </a:pPr>
            <a:endParaRPr kumimoji="1" lang="ja-JP" altLang="en-US" sz="1100" dirty="0"/>
          </a:p>
        </p:txBody>
      </p:sp>
      <p:sp>
        <p:nvSpPr>
          <p:cNvPr id="5" name="テキスト ボックス 4">
            <a:extLst>
              <a:ext uri="{FF2B5EF4-FFF2-40B4-BE49-F238E27FC236}">
                <a16:creationId xmlns:a16="http://schemas.microsoft.com/office/drawing/2014/main" id="{4429A3DA-C58B-5D0E-B48C-7C6979346D1D}"/>
              </a:ext>
            </a:extLst>
          </p:cNvPr>
          <p:cNvSpPr txBox="1"/>
          <p:nvPr/>
        </p:nvSpPr>
        <p:spPr>
          <a:xfrm>
            <a:off x="482922" y="1385888"/>
            <a:ext cx="8413879" cy="415012"/>
          </a:xfrm>
          <a:prstGeom prst="rect">
            <a:avLst/>
          </a:prstGeom>
          <a:noFill/>
        </p:spPr>
        <p:txBody>
          <a:bodyPr wrap="square" lIns="0" rIns="0" bIns="0">
            <a:noAutofit/>
          </a:bodyPr>
          <a:lstStyle/>
          <a:p>
            <a:pPr marL="0" indent="0">
              <a:lnSpc>
                <a:spcPct val="120000"/>
              </a:lnSpc>
              <a:buNone/>
            </a:pPr>
            <a:r>
              <a:rPr kumimoji="1" lang="ja-JP" altLang="en-US" sz="1100" dirty="0"/>
              <a:t>申請した伝票は各アイコンの「一覧」をクリックすることで確認できます。</a:t>
            </a:r>
            <a:endParaRPr kumimoji="1" lang="en-US" altLang="ja-JP" sz="1100" dirty="0"/>
          </a:p>
        </p:txBody>
      </p:sp>
      <p:pic>
        <p:nvPicPr>
          <p:cNvPr id="13" name="図 12">
            <a:extLst>
              <a:ext uri="{FF2B5EF4-FFF2-40B4-BE49-F238E27FC236}">
                <a16:creationId xmlns:a16="http://schemas.microsoft.com/office/drawing/2014/main" id="{CF67449D-70AF-0FDA-E365-9543530E612B}"/>
              </a:ext>
            </a:extLst>
          </p:cNvPr>
          <p:cNvPicPr>
            <a:picLocks noChangeAspect="1"/>
          </p:cNvPicPr>
          <p:nvPr/>
        </p:nvPicPr>
        <p:blipFill>
          <a:blip r:embed="rId2"/>
          <a:stretch>
            <a:fillRect/>
          </a:stretch>
        </p:blipFill>
        <p:spPr>
          <a:xfrm>
            <a:off x="521015" y="3823092"/>
            <a:ext cx="3908942" cy="391827"/>
          </a:xfrm>
          <a:prstGeom prst="rect">
            <a:avLst/>
          </a:prstGeom>
          <a:ln w="12700">
            <a:solidFill>
              <a:srgbClr val="D2D2D2"/>
            </a:solidFill>
          </a:ln>
        </p:spPr>
      </p:pic>
      <p:sp>
        <p:nvSpPr>
          <p:cNvPr id="7" name="正方形/長方形 6">
            <a:extLst>
              <a:ext uri="{FF2B5EF4-FFF2-40B4-BE49-F238E27FC236}">
                <a16:creationId xmlns:a16="http://schemas.microsoft.com/office/drawing/2014/main" id="{455AA7C6-067C-8CAC-3356-054E7AEF2FC3}"/>
              </a:ext>
            </a:extLst>
          </p:cNvPr>
          <p:cNvSpPr/>
          <p:nvPr/>
        </p:nvSpPr>
        <p:spPr>
          <a:xfrm>
            <a:off x="3369932" y="3845166"/>
            <a:ext cx="926859" cy="34767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8D5EF849-7E85-1354-2F92-E0DFDE03E463}"/>
              </a:ext>
            </a:extLst>
          </p:cNvPr>
          <p:cNvPicPr>
            <a:picLocks noChangeAspect="1"/>
          </p:cNvPicPr>
          <p:nvPr/>
        </p:nvPicPr>
        <p:blipFill>
          <a:blip r:embed="rId3"/>
          <a:srcRect t="19126"/>
          <a:stretch>
            <a:fillRect/>
          </a:stretch>
        </p:blipFill>
        <p:spPr>
          <a:xfrm>
            <a:off x="521015" y="5220704"/>
            <a:ext cx="5034706" cy="1024597"/>
          </a:xfrm>
          <a:prstGeom prst="rect">
            <a:avLst/>
          </a:prstGeom>
          <a:ln w="12700">
            <a:solidFill>
              <a:srgbClr val="D2D2D2"/>
            </a:solidFill>
          </a:ln>
        </p:spPr>
      </p:pic>
      <p:sp>
        <p:nvSpPr>
          <p:cNvPr id="9" name="正方形/長方形 8">
            <a:extLst>
              <a:ext uri="{FF2B5EF4-FFF2-40B4-BE49-F238E27FC236}">
                <a16:creationId xmlns:a16="http://schemas.microsoft.com/office/drawing/2014/main" id="{675E84F8-20C5-E607-C24C-91A07D5F6FBD}"/>
              </a:ext>
            </a:extLst>
          </p:cNvPr>
          <p:cNvSpPr/>
          <p:nvPr/>
        </p:nvSpPr>
        <p:spPr>
          <a:xfrm>
            <a:off x="592074" y="6011310"/>
            <a:ext cx="487843" cy="17099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FC905D56-0646-6001-DE27-3659D8BDD88A}"/>
              </a:ext>
            </a:extLst>
          </p:cNvPr>
          <p:cNvPicPr>
            <a:picLocks noChangeAspect="1"/>
          </p:cNvPicPr>
          <p:nvPr/>
        </p:nvPicPr>
        <p:blipFill>
          <a:blip r:embed="rId4"/>
          <a:stretch>
            <a:fillRect/>
          </a:stretch>
        </p:blipFill>
        <p:spPr>
          <a:xfrm>
            <a:off x="491624" y="1655248"/>
            <a:ext cx="7021535" cy="850141"/>
          </a:xfrm>
          <a:prstGeom prst="rect">
            <a:avLst/>
          </a:prstGeom>
          <a:ln w="12700">
            <a:solidFill>
              <a:srgbClr val="D2D2D2"/>
            </a:solidFill>
          </a:ln>
        </p:spPr>
      </p:pic>
      <p:sp>
        <p:nvSpPr>
          <p:cNvPr id="11" name="正方形/長方形 10">
            <a:extLst>
              <a:ext uri="{FF2B5EF4-FFF2-40B4-BE49-F238E27FC236}">
                <a16:creationId xmlns:a16="http://schemas.microsoft.com/office/drawing/2014/main" id="{D512ECC4-7773-E799-5B75-5DE909997B89}"/>
              </a:ext>
            </a:extLst>
          </p:cNvPr>
          <p:cNvSpPr/>
          <p:nvPr/>
        </p:nvSpPr>
        <p:spPr>
          <a:xfrm>
            <a:off x="501822" y="2258495"/>
            <a:ext cx="7011337" cy="24917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6" name="正方形/長方形 5">
            <a:extLst>
              <a:ext uri="{FF2B5EF4-FFF2-40B4-BE49-F238E27FC236}">
                <a16:creationId xmlns:a16="http://schemas.microsoft.com/office/drawing/2014/main" id="{D9BD8064-EF09-E229-FE03-E3C0ECE1B7C1}"/>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1860952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01A2B-5DB3-C302-0117-F4D79D293F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596D7E-95DB-F540-BFD9-47F50F177A9C}"/>
              </a:ext>
            </a:extLst>
          </p:cNvPr>
          <p:cNvSpPr>
            <a:spLocks noGrp="1"/>
          </p:cNvSpPr>
          <p:nvPr>
            <p:ph type="title"/>
          </p:nvPr>
        </p:nvSpPr>
        <p:spPr/>
        <p:txBody>
          <a:bodyPr/>
          <a:lstStyle/>
          <a:p>
            <a:r>
              <a:rPr lang="en-US" altLang="ja-JP" dirty="0"/>
              <a:t>5-2. </a:t>
            </a:r>
            <a:r>
              <a:rPr lang="ja-JP" altLang="en-US" dirty="0"/>
              <a:t>伝票の取下げ方法</a:t>
            </a:r>
            <a:endParaRPr kumimoji="1" lang="ja-JP" altLang="en-US" dirty="0"/>
          </a:p>
        </p:txBody>
      </p:sp>
      <p:sp>
        <p:nvSpPr>
          <p:cNvPr id="16" name="スライド番号プレースホルダー 15">
            <a:extLst>
              <a:ext uri="{FF2B5EF4-FFF2-40B4-BE49-F238E27FC236}">
                <a16:creationId xmlns:a16="http://schemas.microsoft.com/office/drawing/2014/main" id="{F442662F-A36C-A6E0-F547-7FBE5E4B38FA}"/>
              </a:ext>
            </a:extLst>
          </p:cNvPr>
          <p:cNvSpPr>
            <a:spLocks noGrp="1"/>
          </p:cNvSpPr>
          <p:nvPr>
            <p:ph type="sldNum" sz="quarter" idx="12"/>
          </p:nvPr>
        </p:nvSpPr>
        <p:spPr/>
        <p:txBody>
          <a:bodyPr/>
          <a:lstStyle/>
          <a:p>
            <a:fld id="{D8A28372-6A5A-4399-8FC5-CCF396CD4981}" type="slidenum">
              <a:rPr lang="en-GB" smtClean="0"/>
              <a:t>37</a:t>
            </a:fld>
            <a:endParaRPr lang="en-GB"/>
          </a:p>
        </p:txBody>
      </p:sp>
      <p:sp>
        <p:nvSpPr>
          <p:cNvPr id="4" name="コンテンツ プレースホルダー 9">
            <a:extLst>
              <a:ext uri="{FF2B5EF4-FFF2-40B4-BE49-F238E27FC236}">
                <a16:creationId xmlns:a16="http://schemas.microsoft.com/office/drawing/2014/main" id="{B2DB2399-2988-B549-9CF2-16CB00C794DC}"/>
              </a:ext>
            </a:extLst>
          </p:cNvPr>
          <p:cNvSpPr txBox="1">
            <a:spLocks/>
          </p:cNvSpPr>
          <p:nvPr/>
        </p:nvSpPr>
        <p:spPr>
          <a:xfrm>
            <a:off x="494013" y="1386471"/>
            <a:ext cx="9059562" cy="522301"/>
          </a:xfrm>
          <a:prstGeom prst="rect">
            <a:avLst/>
          </a:prstGeom>
        </p:spPr>
        <p:txBody>
          <a:bodyPr vert="horz" lIns="0" tIns="0" rIns="0" bIns="0" rtlCol="0" anchor="t" anchorCtr="0">
            <a:noAutofit/>
          </a:bodyPr>
          <a:lst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申請済みの伝票を取り下げる場合の操作方法です。取り下げることができるのは、最終承認完了前の</a:t>
            </a:r>
            <a:r>
              <a:rPr lang="ja-JP" altLang="en-US" sz="1100" b="1" dirty="0"/>
              <a:t>「承認依頼中」伝票のみ</a:t>
            </a:r>
            <a:r>
              <a:rPr lang="ja-JP" altLang="en-US" sz="1100" dirty="0"/>
              <a:t>です。</a:t>
            </a:r>
          </a:p>
          <a:p>
            <a:pPr marL="0" indent="0">
              <a:buFont typeface="BIZ UDPGothic" panose="020B0400000000000000" pitchFamily="34" charset="-128"/>
              <a:buNone/>
            </a:pPr>
            <a:endParaRPr lang="ja-JP" altLang="en-US" sz="1100" dirty="0"/>
          </a:p>
        </p:txBody>
      </p:sp>
      <p:sp>
        <p:nvSpPr>
          <p:cNvPr id="5" name="コンテンツ プレースホルダー 2">
            <a:extLst>
              <a:ext uri="{FF2B5EF4-FFF2-40B4-BE49-F238E27FC236}">
                <a16:creationId xmlns:a16="http://schemas.microsoft.com/office/drawing/2014/main" id="{C94977BA-3B9F-83A7-DE05-A2368C106119}"/>
              </a:ext>
            </a:extLst>
          </p:cNvPr>
          <p:cNvSpPr txBox="1">
            <a:spLocks/>
          </p:cNvSpPr>
          <p:nvPr/>
        </p:nvSpPr>
        <p:spPr>
          <a:xfrm>
            <a:off x="492918" y="1771876"/>
            <a:ext cx="5423695" cy="453684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伝票の取下げ方法</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．各アイコンの一覧画面から「伝票</a:t>
            </a:r>
            <a:r>
              <a:rPr lang="en-US" altLang="ja-JP" sz="1100" dirty="0"/>
              <a:t>No.</a:t>
            </a:r>
            <a:r>
              <a:rPr lang="ja-JP" altLang="en-US" sz="1100" dirty="0"/>
              <a:t>」をクリックして取り下げたい伝票を開きます。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2</a:t>
            </a:r>
            <a:r>
              <a:rPr lang="ja-JP" altLang="en-US" sz="1100" dirty="0"/>
              <a:t>．伝票の下部に表示される「取下げ」をクリックします。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．伝票状態が「取下げ」に変更されます。　</a:t>
            </a: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sp>
        <p:nvSpPr>
          <p:cNvPr id="10" name="正方形/長方形 9">
            <a:extLst>
              <a:ext uri="{FF2B5EF4-FFF2-40B4-BE49-F238E27FC236}">
                <a16:creationId xmlns:a16="http://schemas.microsoft.com/office/drawing/2014/main" id="{00A51284-7989-C00B-96AA-D35C6FF31357}"/>
              </a:ext>
            </a:extLst>
          </p:cNvPr>
          <p:cNvSpPr/>
          <p:nvPr/>
        </p:nvSpPr>
        <p:spPr>
          <a:xfrm>
            <a:off x="6580413" y="1588091"/>
            <a:ext cx="1410718"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pic>
        <p:nvPicPr>
          <p:cNvPr id="12" name="図 11">
            <a:extLst>
              <a:ext uri="{FF2B5EF4-FFF2-40B4-BE49-F238E27FC236}">
                <a16:creationId xmlns:a16="http://schemas.microsoft.com/office/drawing/2014/main" id="{5E1276DF-E7D7-DE47-B864-38F8FA39A7C6}"/>
              </a:ext>
            </a:extLst>
          </p:cNvPr>
          <p:cNvPicPr>
            <a:picLocks noChangeAspect="1"/>
          </p:cNvPicPr>
          <p:nvPr/>
        </p:nvPicPr>
        <p:blipFill>
          <a:blip r:embed="rId2"/>
          <a:stretch>
            <a:fillRect/>
          </a:stretch>
        </p:blipFill>
        <p:spPr>
          <a:xfrm>
            <a:off x="520078" y="2294177"/>
            <a:ext cx="4569910" cy="1682624"/>
          </a:xfrm>
          <a:prstGeom prst="rect">
            <a:avLst/>
          </a:prstGeom>
          <a:ln w="12700">
            <a:solidFill>
              <a:srgbClr val="D2D2D2"/>
            </a:solidFill>
          </a:ln>
        </p:spPr>
      </p:pic>
      <p:sp>
        <p:nvSpPr>
          <p:cNvPr id="7" name="正方形/長方形 6">
            <a:extLst>
              <a:ext uri="{FF2B5EF4-FFF2-40B4-BE49-F238E27FC236}">
                <a16:creationId xmlns:a16="http://schemas.microsoft.com/office/drawing/2014/main" id="{2DB13235-5551-9296-5C94-D34BBCBEA02E}"/>
              </a:ext>
            </a:extLst>
          </p:cNvPr>
          <p:cNvSpPr/>
          <p:nvPr/>
        </p:nvSpPr>
        <p:spPr>
          <a:xfrm>
            <a:off x="684936" y="3575656"/>
            <a:ext cx="445360" cy="18205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4" name="図 13">
            <a:extLst>
              <a:ext uri="{FF2B5EF4-FFF2-40B4-BE49-F238E27FC236}">
                <a16:creationId xmlns:a16="http://schemas.microsoft.com/office/drawing/2014/main" id="{D4735348-C74E-F228-0B2D-A0214563B9E8}"/>
              </a:ext>
            </a:extLst>
          </p:cNvPr>
          <p:cNvPicPr>
            <a:picLocks noChangeAspect="1"/>
          </p:cNvPicPr>
          <p:nvPr/>
        </p:nvPicPr>
        <p:blipFill>
          <a:blip r:embed="rId3"/>
          <a:stretch>
            <a:fillRect/>
          </a:stretch>
        </p:blipFill>
        <p:spPr>
          <a:xfrm>
            <a:off x="514760" y="4332299"/>
            <a:ext cx="4025695" cy="1520091"/>
          </a:xfrm>
          <a:prstGeom prst="rect">
            <a:avLst/>
          </a:prstGeom>
          <a:ln w="12700">
            <a:solidFill>
              <a:srgbClr val="D2D2D2"/>
            </a:solidFill>
          </a:ln>
        </p:spPr>
      </p:pic>
      <p:sp>
        <p:nvSpPr>
          <p:cNvPr id="9" name="正方形/長方形 8">
            <a:extLst>
              <a:ext uri="{FF2B5EF4-FFF2-40B4-BE49-F238E27FC236}">
                <a16:creationId xmlns:a16="http://schemas.microsoft.com/office/drawing/2014/main" id="{A824F304-944E-39AA-5E98-A8C4196AE24A}"/>
              </a:ext>
            </a:extLst>
          </p:cNvPr>
          <p:cNvSpPr/>
          <p:nvPr/>
        </p:nvSpPr>
        <p:spPr>
          <a:xfrm>
            <a:off x="1286039" y="5677388"/>
            <a:ext cx="390710" cy="18388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6" name="正方形/長方形 5">
            <a:extLst>
              <a:ext uri="{FF2B5EF4-FFF2-40B4-BE49-F238E27FC236}">
                <a16:creationId xmlns:a16="http://schemas.microsoft.com/office/drawing/2014/main" id="{3226A68A-DEE5-F5F2-B3E7-B154754253A7}"/>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3110960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38D2F-F8C8-D52C-08EF-0096501205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FC1CCC-7227-5CDE-F319-D2C05F0CAF29}"/>
              </a:ext>
            </a:extLst>
          </p:cNvPr>
          <p:cNvSpPr>
            <a:spLocks noGrp="1"/>
          </p:cNvSpPr>
          <p:nvPr>
            <p:ph type="title"/>
          </p:nvPr>
        </p:nvSpPr>
        <p:spPr/>
        <p:txBody>
          <a:bodyPr/>
          <a:lstStyle/>
          <a:p>
            <a:r>
              <a:rPr lang="en-US" altLang="ja-JP" dirty="0"/>
              <a:t>5-3.</a:t>
            </a:r>
            <a:r>
              <a:rPr lang="ja-JP" altLang="en-US" dirty="0"/>
              <a:t> 差し戻し伝票の対応</a:t>
            </a:r>
            <a:endParaRPr kumimoji="1" lang="ja-JP" altLang="en-US" dirty="0"/>
          </a:p>
        </p:txBody>
      </p:sp>
      <p:sp>
        <p:nvSpPr>
          <p:cNvPr id="16" name="スライド番号プレースホルダー 15">
            <a:extLst>
              <a:ext uri="{FF2B5EF4-FFF2-40B4-BE49-F238E27FC236}">
                <a16:creationId xmlns:a16="http://schemas.microsoft.com/office/drawing/2014/main" id="{D59439E7-B85A-E30D-3091-0627DB5015B6}"/>
              </a:ext>
            </a:extLst>
          </p:cNvPr>
          <p:cNvSpPr>
            <a:spLocks noGrp="1"/>
          </p:cNvSpPr>
          <p:nvPr>
            <p:ph type="sldNum" sz="quarter" idx="12"/>
          </p:nvPr>
        </p:nvSpPr>
        <p:spPr/>
        <p:txBody>
          <a:bodyPr/>
          <a:lstStyle/>
          <a:p>
            <a:fld id="{D8A28372-6A5A-4399-8FC5-CCF396CD4981}" type="slidenum">
              <a:rPr lang="en-GB" smtClean="0"/>
              <a:t>38</a:t>
            </a:fld>
            <a:endParaRPr lang="en-GB"/>
          </a:p>
        </p:txBody>
      </p:sp>
      <p:sp>
        <p:nvSpPr>
          <p:cNvPr id="3" name="コンテンツ プレースホルダー 9">
            <a:extLst>
              <a:ext uri="{FF2B5EF4-FFF2-40B4-BE49-F238E27FC236}">
                <a16:creationId xmlns:a16="http://schemas.microsoft.com/office/drawing/2014/main" id="{C00413F2-4DB7-FB48-4FCE-CE2EE478A647}"/>
              </a:ext>
            </a:extLst>
          </p:cNvPr>
          <p:cNvSpPr txBox="1">
            <a:spLocks/>
          </p:cNvSpPr>
          <p:nvPr/>
        </p:nvSpPr>
        <p:spPr>
          <a:xfrm>
            <a:off x="474963" y="1395996"/>
            <a:ext cx="8423768" cy="325671"/>
          </a:xfrm>
          <a:prstGeom prst="rect">
            <a:avLst/>
          </a:prstGeom>
        </p:spPr>
        <p:txBody>
          <a:bodyPr vert="horz" lIns="0" tIns="0" rIns="0" bIns="0" rtlCol="0" anchor="t" anchorCtr="0">
            <a:noAutofit/>
          </a:bodyPr>
          <a:lst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a:t>承認者によって差し戻された場合の対応方法を説明します。</a:t>
            </a:r>
            <a:endParaRPr lang="ja-JP" altLang="en-US" sz="1100" dirty="0"/>
          </a:p>
        </p:txBody>
      </p:sp>
      <p:sp>
        <p:nvSpPr>
          <p:cNvPr id="4" name="コンテンツ プレースホルダー 2">
            <a:extLst>
              <a:ext uri="{FF2B5EF4-FFF2-40B4-BE49-F238E27FC236}">
                <a16:creationId xmlns:a16="http://schemas.microsoft.com/office/drawing/2014/main" id="{BC8A36DF-C493-C31A-993C-CF34782C5EE9}"/>
              </a:ext>
            </a:extLst>
          </p:cNvPr>
          <p:cNvSpPr txBox="1">
            <a:spLocks/>
          </p:cNvSpPr>
          <p:nvPr/>
        </p:nvSpPr>
        <p:spPr>
          <a:xfrm>
            <a:off x="473868" y="1836849"/>
            <a:ext cx="5434014" cy="3874850"/>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差し戻し伝票の修正・再申請方法</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．「申請・承認」画面に、差し戻しされた件数が表示されます。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2</a:t>
            </a:r>
            <a:r>
              <a:rPr lang="ja-JP" altLang="en-US" sz="1100" dirty="0"/>
              <a:t>．修正を行いたい申請種別をクリック</a:t>
            </a:r>
            <a:br>
              <a:rPr lang="ja-JP" altLang="en-US" sz="1100" dirty="0"/>
            </a:br>
            <a:br>
              <a:rPr lang="ja-JP" altLang="en-US" sz="1100" dirty="0"/>
            </a:br>
            <a:r>
              <a:rPr lang="en-US" altLang="ja-JP" sz="1100" dirty="0"/>
              <a:t>3</a:t>
            </a:r>
            <a:r>
              <a:rPr lang="ja-JP" altLang="en-US" sz="1100" dirty="0"/>
              <a:t>．伝票一覧が表示されます。差し戻された伝票の「伝票</a:t>
            </a:r>
            <a:r>
              <a:rPr lang="en-US" altLang="ja-JP" sz="1100" dirty="0"/>
              <a:t>No.</a:t>
            </a:r>
            <a:r>
              <a:rPr lang="ja-JP" altLang="en-US" sz="1100" dirty="0"/>
              <a:t>」をクリック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sp>
        <p:nvSpPr>
          <p:cNvPr id="5" name="コンテンツ プレースホルダー 2">
            <a:extLst>
              <a:ext uri="{FF2B5EF4-FFF2-40B4-BE49-F238E27FC236}">
                <a16:creationId xmlns:a16="http://schemas.microsoft.com/office/drawing/2014/main" id="{28932A5A-1FCC-59A7-B239-F2CB6C336727}"/>
              </a:ext>
            </a:extLst>
          </p:cNvPr>
          <p:cNvSpPr txBox="1">
            <a:spLocks/>
          </p:cNvSpPr>
          <p:nvPr/>
        </p:nvSpPr>
        <p:spPr>
          <a:xfrm>
            <a:off x="6278561" y="1836848"/>
            <a:ext cx="5434014" cy="4464639"/>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4</a:t>
            </a:r>
            <a:r>
              <a:rPr lang="ja-JP" altLang="en-US" sz="1100" dirty="0"/>
              <a:t>伝票内容が表示されます。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5.</a:t>
            </a:r>
            <a:r>
              <a:rPr lang="ja-JP" altLang="en-US" sz="1100" dirty="0"/>
              <a:t>伝票のヘッダ、または明細の内容を修正します。明細を修正する場合は鉛筆マークを</a:t>
            </a:r>
            <a:br>
              <a:rPr lang="en-US" altLang="ja-JP" sz="1100" dirty="0"/>
            </a:br>
            <a:r>
              <a:rPr lang="ja-JP" altLang="en-US" sz="1100" dirty="0"/>
              <a:t>　　クリックして修正します。　修正後は必ず「確定」をクリックします。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6</a:t>
            </a:r>
            <a:r>
              <a:rPr lang="ja-JP" altLang="en-US" sz="1100" dirty="0"/>
              <a:t>．修正が完了したら「申請」をクリック</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a:t>
            </a:r>
            <a:r>
              <a:rPr lang="ja-JP" altLang="en-US" sz="1100" dirty="0"/>
              <a:t>重複申請などで差し戻しされ、伝票を削除する場合は、</a:t>
            </a:r>
            <a:br>
              <a:rPr lang="en-US" altLang="ja-JP" sz="1100" dirty="0"/>
            </a:br>
            <a:r>
              <a:rPr lang="ja-JP" altLang="en-US" sz="1100" dirty="0"/>
              <a:t>　 該当の伝票を開き「削除」ボタンをクリックしてください。</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pic>
        <p:nvPicPr>
          <p:cNvPr id="13" name="図 12">
            <a:extLst>
              <a:ext uri="{FF2B5EF4-FFF2-40B4-BE49-F238E27FC236}">
                <a16:creationId xmlns:a16="http://schemas.microsoft.com/office/drawing/2014/main" id="{B5C0AAC9-DB48-6758-3152-B4349FA161D3}"/>
              </a:ext>
            </a:extLst>
          </p:cNvPr>
          <p:cNvPicPr>
            <a:picLocks noChangeAspect="1"/>
          </p:cNvPicPr>
          <p:nvPr/>
        </p:nvPicPr>
        <p:blipFill>
          <a:blip r:embed="rId2"/>
          <a:stretch>
            <a:fillRect/>
          </a:stretch>
        </p:blipFill>
        <p:spPr>
          <a:xfrm>
            <a:off x="580841" y="2337855"/>
            <a:ext cx="2970228" cy="2473613"/>
          </a:xfrm>
          <a:prstGeom prst="rect">
            <a:avLst/>
          </a:prstGeom>
          <a:ln w="12700">
            <a:solidFill>
              <a:srgbClr val="D2D2D2"/>
            </a:solidFill>
          </a:ln>
        </p:spPr>
      </p:pic>
      <p:sp>
        <p:nvSpPr>
          <p:cNvPr id="11" name="正方形/長方形 10">
            <a:extLst>
              <a:ext uri="{FF2B5EF4-FFF2-40B4-BE49-F238E27FC236}">
                <a16:creationId xmlns:a16="http://schemas.microsoft.com/office/drawing/2014/main" id="{F63B9181-7ED3-578F-0AEE-3C70D7F9B983}"/>
              </a:ext>
            </a:extLst>
          </p:cNvPr>
          <p:cNvSpPr/>
          <p:nvPr/>
        </p:nvSpPr>
        <p:spPr>
          <a:xfrm>
            <a:off x="1608808" y="4590706"/>
            <a:ext cx="605636" cy="2022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D18BAEB1-F571-BFB0-D96E-B4D06E9B0A8F}"/>
              </a:ext>
            </a:extLst>
          </p:cNvPr>
          <p:cNvPicPr>
            <a:picLocks noChangeAspect="1"/>
          </p:cNvPicPr>
          <p:nvPr/>
        </p:nvPicPr>
        <p:blipFill>
          <a:blip r:embed="rId3"/>
          <a:stretch>
            <a:fillRect/>
          </a:stretch>
        </p:blipFill>
        <p:spPr>
          <a:xfrm>
            <a:off x="494513" y="5585863"/>
            <a:ext cx="5428057" cy="699022"/>
          </a:xfrm>
          <a:prstGeom prst="rect">
            <a:avLst/>
          </a:prstGeom>
          <a:ln w="12700">
            <a:solidFill>
              <a:srgbClr val="D2D2D2"/>
            </a:solidFill>
          </a:ln>
        </p:spPr>
      </p:pic>
      <p:sp>
        <p:nvSpPr>
          <p:cNvPr id="7" name="正方形/長方形 6">
            <a:extLst>
              <a:ext uri="{FF2B5EF4-FFF2-40B4-BE49-F238E27FC236}">
                <a16:creationId xmlns:a16="http://schemas.microsoft.com/office/drawing/2014/main" id="{BD69817C-9D6B-100F-4DB0-0230010FE14B}"/>
              </a:ext>
            </a:extLst>
          </p:cNvPr>
          <p:cNvSpPr/>
          <p:nvPr/>
        </p:nvSpPr>
        <p:spPr>
          <a:xfrm>
            <a:off x="737866" y="5833798"/>
            <a:ext cx="507654" cy="18388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46177EBF-331D-4D3D-1BE6-EFB19D9444C0}"/>
              </a:ext>
            </a:extLst>
          </p:cNvPr>
          <p:cNvPicPr>
            <a:picLocks noChangeAspect="1"/>
          </p:cNvPicPr>
          <p:nvPr/>
        </p:nvPicPr>
        <p:blipFill>
          <a:blip r:embed="rId4"/>
          <a:srcRect l="35918"/>
          <a:stretch>
            <a:fillRect/>
          </a:stretch>
        </p:blipFill>
        <p:spPr>
          <a:xfrm>
            <a:off x="6375872" y="2978073"/>
            <a:ext cx="4154052" cy="1740401"/>
          </a:xfrm>
          <a:prstGeom prst="rect">
            <a:avLst/>
          </a:prstGeom>
          <a:ln w="12700">
            <a:solidFill>
              <a:srgbClr val="D2D2D2"/>
            </a:solidFill>
          </a:ln>
        </p:spPr>
      </p:pic>
      <p:sp>
        <p:nvSpPr>
          <p:cNvPr id="9" name="正方形/長方形 8">
            <a:extLst>
              <a:ext uri="{FF2B5EF4-FFF2-40B4-BE49-F238E27FC236}">
                <a16:creationId xmlns:a16="http://schemas.microsoft.com/office/drawing/2014/main" id="{8EF5903B-1D78-E21E-10F7-4C797C455344}"/>
              </a:ext>
            </a:extLst>
          </p:cNvPr>
          <p:cNvSpPr/>
          <p:nvPr/>
        </p:nvSpPr>
        <p:spPr>
          <a:xfrm>
            <a:off x="10192206" y="4100078"/>
            <a:ext cx="187203" cy="16039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310459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EA1F9-A278-5044-A7D4-A58DE69F03D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49E7011-CECB-53E0-FA59-1665CEE67C78}"/>
              </a:ext>
            </a:extLst>
          </p:cNvPr>
          <p:cNvSpPr>
            <a:spLocks noGrp="1"/>
          </p:cNvSpPr>
          <p:nvPr>
            <p:ph type="sldNum" sz="quarter" idx="12"/>
          </p:nvPr>
        </p:nvSpPr>
        <p:spPr/>
        <p:txBody>
          <a:bodyPr/>
          <a:lstStyle/>
          <a:p>
            <a:fld id="{D8A28372-6A5A-4399-8FC5-CCF396CD4981}" type="slidenum">
              <a:rPr lang="en-GB" smtClean="0"/>
              <a:t>39</a:t>
            </a:fld>
            <a:endParaRPr lang="en-GB"/>
          </a:p>
        </p:txBody>
      </p:sp>
      <p:sp>
        <p:nvSpPr>
          <p:cNvPr id="8" name="正方形/長方形 7">
            <a:extLst>
              <a:ext uri="{FF2B5EF4-FFF2-40B4-BE49-F238E27FC236}">
                <a16:creationId xmlns:a16="http://schemas.microsoft.com/office/drawing/2014/main" id="{0B48D62C-2F59-5612-30FF-47251F89F7C0}"/>
              </a:ext>
            </a:extLst>
          </p:cNvPr>
          <p:cNvSpPr/>
          <p:nvPr/>
        </p:nvSpPr>
        <p:spPr>
          <a:xfrm>
            <a:off x="488303" y="377178"/>
            <a:ext cx="4128541"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不要な機能に関する記載は削除してください。</a:t>
            </a:r>
          </a:p>
        </p:txBody>
      </p:sp>
      <p:sp>
        <p:nvSpPr>
          <p:cNvPr id="11" name="テキスト プレースホルダー 2">
            <a:extLst>
              <a:ext uri="{FF2B5EF4-FFF2-40B4-BE49-F238E27FC236}">
                <a16:creationId xmlns:a16="http://schemas.microsoft.com/office/drawing/2014/main" id="{1D941C86-5BE2-77F1-32F2-74794002AA35}"/>
              </a:ext>
            </a:extLst>
          </p:cNvPr>
          <p:cNvSpPr>
            <a:spLocks noGrp="1"/>
          </p:cNvSpPr>
          <p:nvPr>
            <p:ph type="body" sz="quarter" idx="13"/>
          </p:nvPr>
        </p:nvSpPr>
        <p:spPr>
          <a:xfrm>
            <a:off x="483855" y="1634391"/>
            <a:ext cx="6718133" cy="3589217"/>
          </a:xfrm>
        </p:spPr>
        <p:txBody>
          <a:bodyPr anchor="ctr"/>
          <a:lstStyle/>
          <a:p>
            <a:pPr>
              <a:lnSpc>
                <a:spcPct val="150000"/>
              </a:lnSpc>
              <a:buFont typeface="+mj-lt"/>
              <a:buAutoNum type="arabicPeriod" startAt="6"/>
            </a:pPr>
            <a:r>
              <a:rPr lang="ja-JP" altLang="en-US" dirty="0"/>
              <a:t> その他の機能</a:t>
            </a:r>
            <a:br>
              <a:rPr lang="en-US" altLang="ja-JP" dirty="0"/>
            </a:br>
            <a:r>
              <a:rPr lang="en-US" altLang="ja-JP" sz="1800" dirty="0"/>
              <a:t>6-1.</a:t>
            </a:r>
            <a:r>
              <a:rPr lang="ja-JP" altLang="en-US" sz="1800" dirty="0"/>
              <a:t> 個人設定</a:t>
            </a:r>
            <a:br>
              <a:rPr lang="en-US" altLang="ja-JP" sz="1800" dirty="0"/>
            </a:br>
            <a:r>
              <a:rPr lang="en-US" altLang="ja-JP" sz="1800" dirty="0"/>
              <a:t>6-2. </a:t>
            </a:r>
            <a:r>
              <a:rPr lang="ja-JP" altLang="en-US" sz="1800" dirty="0"/>
              <a:t>定期区間の設定</a:t>
            </a:r>
            <a:br>
              <a:rPr lang="en-US" altLang="ja-JP" sz="1800" dirty="0"/>
            </a:br>
            <a:r>
              <a:rPr lang="en-US" altLang="ja-JP" sz="1800" dirty="0"/>
              <a:t>6-3. </a:t>
            </a:r>
            <a:r>
              <a:rPr lang="ja-JP" altLang="en-US" sz="1800" dirty="0"/>
              <a:t>乗換案内の利用方法</a:t>
            </a:r>
            <a:br>
              <a:rPr lang="en-US" altLang="ja-JP" sz="1800" dirty="0"/>
            </a:br>
            <a:r>
              <a:rPr lang="en-US" altLang="ja-JP" sz="1800" dirty="0"/>
              <a:t>6-4. </a:t>
            </a:r>
            <a:r>
              <a:rPr lang="ja-JP" altLang="en-US" sz="1800" dirty="0"/>
              <a:t>マイパターンの利用方法</a:t>
            </a:r>
            <a:endParaRPr lang="zh-TW" altLang="en-US" sz="2400" dirty="0"/>
          </a:p>
        </p:txBody>
      </p:sp>
    </p:spTree>
    <p:extLst>
      <p:ext uri="{BB962C8B-B14F-4D97-AF65-F5344CB8AC3E}">
        <p14:creationId xmlns:p14="http://schemas.microsoft.com/office/powerpoint/2010/main" val="53332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8F5F6-E33E-8EB7-E131-C0E3046CCA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3D95F6-DBC5-6903-FBF4-1D9D1CE2CC19}"/>
              </a:ext>
            </a:extLst>
          </p:cNvPr>
          <p:cNvSpPr>
            <a:spLocks noGrp="1"/>
          </p:cNvSpPr>
          <p:nvPr>
            <p:ph type="title"/>
          </p:nvPr>
        </p:nvSpPr>
        <p:spPr/>
        <p:txBody>
          <a:bodyPr/>
          <a:lstStyle/>
          <a:p>
            <a:pPr>
              <a:lnSpc>
                <a:spcPct val="120000"/>
              </a:lnSpc>
            </a:pPr>
            <a:r>
              <a:rPr kumimoji="1" lang="ja-JP" altLang="en-US" dirty="0"/>
              <a:t>目次</a:t>
            </a:r>
          </a:p>
        </p:txBody>
      </p:sp>
      <p:sp>
        <p:nvSpPr>
          <p:cNvPr id="4" name="スライド番号プレースホルダー 3">
            <a:extLst>
              <a:ext uri="{FF2B5EF4-FFF2-40B4-BE49-F238E27FC236}">
                <a16:creationId xmlns:a16="http://schemas.microsoft.com/office/drawing/2014/main" id="{9C415A7A-D055-5607-2118-739AB52F1510}"/>
              </a:ext>
            </a:extLst>
          </p:cNvPr>
          <p:cNvSpPr>
            <a:spLocks noGrp="1"/>
          </p:cNvSpPr>
          <p:nvPr>
            <p:ph type="sldNum" sz="quarter" idx="12"/>
          </p:nvPr>
        </p:nvSpPr>
        <p:spPr/>
        <p:txBody>
          <a:bodyPr/>
          <a:lstStyle/>
          <a:p>
            <a:fld id="{D8A28372-6A5A-4399-8FC5-CCF396CD4981}" type="slidenum">
              <a:rPr lang="en-GB" smtClean="0"/>
              <a:t>4</a:t>
            </a:fld>
            <a:endParaRPr lang="en-GB"/>
          </a:p>
        </p:txBody>
      </p:sp>
      <p:sp>
        <p:nvSpPr>
          <p:cNvPr id="5" name="正方形/長方形 4">
            <a:extLst>
              <a:ext uri="{FF2B5EF4-FFF2-40B4-BE49-F238E27FC236}">
                <a16:creationId xmlns:a16="http://schemas.microsoft.com/office/drawing/2014/main" id="{3F49DBD8-596D-4C66-5FBE-D9509D824E17}"/>
              </a:ext>
            </a:extLst>
          </p:cNvPr>
          <p:cNvSpPr/>
          <p:nvPr/>
        </p:nvSpPr>
        <p:spPr>
          <a:xfrm>
            <a:off x="4482797" y="380093"/>
            <a:ext cx="5386159"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不要な機能に関する記載は削除してください。</a:t>
            </a:r>
          </a:p>
        </p:txBody>
      </p:sp>
      <p:sp>
        <p:nvSpPr>
          <p:cNvPr id="8" name="テキスト プレースホルダー 2">
            <a:extLst>
              <a:ext uri="{FF2B5EF4-FFF2-40B4-BE49-F238E27FC236}">
                <a16:creationId xmlns:a16="http://schemas.microsoft.com/office/drawing/2014/main" id="{D4EE79D5-CCF2-7B48-BF44-EDCFEA84B09C}"/>
              </a:ext>
            </a:extLst>
          </p:cNvPr>
          <p:cNvSpPr>
            <a:spLocks noGrp="1"/>
          </p:cNvSpPr>
          <p:nvPr>
            <p:ph type="body" sz="quarter" idx="13"/>
          </p:nvPr>
        </p:nvSpPr>
        <p:spPr>
          <a:xfrm>
            <a:off x="479425" y="1313103"/>
            <a:ext cx="11233150" cy="4492385"/>
          </a:xfrm>
        </p:spPr>
        <p:txBody>
          <a:bodyPr>
            <a:noAutofit/>
          </a:bodyPr>
          <a:lstStyle/>
          <a:p>
            <a:pPr>
              <a:lnSpc>
                <a:spcPct val="120000"/>
              </a:lnSpc>
              <a:buFont typeface="+mj-lt"/>
              <a:buAutoNum type="arabicPeriod" startAt="6"/>
            </a:pPr>
            <a:r>
              <a:rPr lang="ja-JP" altLang="en-US" sz="1400" dirty="0">
                <a:solidFill>
                  <a:srgbClr val="464646"/>
                </a:solidFill>
                <a:latin typeface="BIZ UDPゴシック" panose="020B0400000000000000" pitchFamily="50" charset="-128"/>
                <a:ea typeface="BIZ UDPゴシック" panose="020B0400000000000000" pitchFamily="50" charset="-128"/>
              </a:rPr>
              <a:t>その他の機能</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6-1. </a:t>
            </a:r>
            <a:r>
              <a:rPr lang="ja-JP" altLang="en-US" sz="1400" dirty="0">
                <a:solidFill>
                  <a:srgbClr val="464646"/>
                </a:solidFill>
                <a:latin typeface="BIZ UDPゴシック" panose="020B0400000000000000" pitchFamily="50" charset="-128"/>
                <a:ea typeface="BIZ UDPゴシック" panose="020B0400000000000000" pitchFamily="50" charset="-128"/>
              </a:rPr>
              <a:t>個人設定</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6-2.</a:t>
            </a:r>
            <a:r>
              <a:rPr lang="ja-JP" altLang="en-US" sz="1400" dirty="0">
                <a:solidFill>
                  <a:srgbClr val="464646"/>
                </a:solidFill>
                <a:latin typeface="BIZ UDPゴシック" panose="020B0400000000000000" pitchFamily="50" charset="-128"/>
                <a:ea typeface="BIZ UDPゴシック" panose="020B0400000000000000" pitchFamily="50" charset="-128"/>
              </a:rPr>
              <a:t> 定期区間の設定</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6-3. </a:t>
            </a:r>
            <a:r>
              <a:rPr lang="ja-JP" altLang="en-US" sz="1400" dirty="0">
                <a:solidFill>
                  <a:srgbClr val="464646"/>
                </a:solidFill>
                <a:latin typeface="BIZ UDPゴシック" panose="020B0400000000000000" pitchFamily="50" charset="-128"/>
                <a:ea typeface="BIZ UDPゴシック" panose="020B0400000000000000" pitchFamily="50" charset="-128"/>
              </a:rPr>
              <a:t>乗換案内の利用方法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6-4. </a:t>
            </a:r>
            <a:r>
              <a:rPr lang="ja-JP" altLang="en-US" sz="1400" dirty="0">
                <a:solidFill>
                  <a:srgbClr val="464646"/>
                </a:solidFill>
                <a:latin typeface="BIZ UDPゴシック" panose="020B0400000000000000" pitchFamily="50" charset="-128"/>
                <a:ea typeface="BIZ UDPゴシック" panose="020B0400000000000000" pitchFamily="50" charset="-128"/>
              </a:rPr>
              <a:t>マイパターンの利用方法</a:t>
            </a:r>
            <a:endParaRPr lang="en-US" altLang="ja-JP" sz="1400" dirty="0">
              <a:solidFill>
                <a:srgbClr val="464646"/>
              </a:solidFill>
              <a:latin typeface="BIZ UDPゴシック" panose="020B0400000000000000" pitchFamily="50" charset="-128"/>
              <a:ea typeface="BIZ UDPゴシック" panose="020B0400000000000000" pitchFamily="50" charset="-128"/>
            </a:endParaRPr>
          </a:p>
          <a:p>
            <a:pPr>
              <a:lnSpc>
                <a:spcPct val="120000"/>
              </a:lnSpc>
              <a:buFont typeface="+mj-lt"/>
              <a:buAutoNum type="arabicPeriod" startAt="6"/>
            </a:pPr>
            <a:r>
              <a:rPr lang="en-US" altLang="ja-JP" sz="1400" dirty="0">
                <a:solidFill>
                  <a:srgbClr val="464646"/>
                </a:solidFill>
                <a:latin typeface="BIZ UDPゴシック" panose="020B0400000000000000" pitchFamily="50" charset="-128"/>
                <a:ea typeface="BIZ UDPゴシック" panose="020B0400000000000000" pitchFamily="50" charset="-128"/>
              </a:rPr>
              <a:t>IC</a:t>
            </a:r>
            <a:r>
              <a:rPr lang="ja-JP" altLang="en-US" sz="1400" dirty="0">
                <a:solidFill>
                  <a:srgbClr val="464646"/>
                </a:solidFill>
                <a:latin typeface="BIZ UDPゴシック" panose="020B0400000000000000" pitchFamily="50" charset="-128"/>
                <a:ea typeface="BIZ UDPゴシック" panose="020B0400000000000000" pitchFamily="50" charset="-128"/>
              </a:rPr>
              <a:t>カードオプション</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7-1.</a:t>
            </a:r>
            <a:r>
              <a:rPr lang="ja-JP" altLang="en-US" sz="1400" dirty="0">
                <a:solidFill>
                  <a:srgbClr val="464646"/>
                </a:solidFill>
                <a:latin typeface="BIZ UDPゴシック" panose="020B0400000000000000" pitchFamily="50" charset="-128"/>
                <a:ea typeface="BIZ UDPゴシック" panose="020B0400000000000000" pitchFamily="50" charset="-128"/>
              </a:rPr>
              <a:t> </a:t>
            </a:r>
            <a:r>
              <a:rPr lang="en-US" altLang="ja-JP" sz="1400" dirty="0">
                <a:solidFill>
                  <a:srgbClr val="464646"/>
                </a:solidFill>
                <a:latin typeface="BIZ UDPゴシック" panose="020B0400000000000000" pitchFamily="50" charset="-128"/>
                <a:ea typeface="BIZ UDPゴシック" panose="020B0400000000000000" pitchFamily="50" charset="-128"/>
              </a:rPr>
              <a:t>IC</a:t>
            </a:r>
            <a:r>
              <a:rPr lang="ja-JP" altLang="en-US" sz="1400" dirty="0">
                <a:solidFill>
                  <a:srgbClr val="464646"/>
                </a:solidFill>
                <a:latin typeface="BIZ UDPゴシック" panose="020B0400000000000000" pitchFamily="50" charset="-128"/>
                <a:ea typeface="BIZ UDPゴシック" panose="020B0400000000000000" pitchFamily="50" charset="-128"/>
              </a:rPr>
              <a:t>カード乗車履歴の取込方法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7-2.</a:t>
            </a:r>
            <a:r>
              <a:rPr lang="ja-JP" altLang="en-US" sz="1400" dirty="0">
                <a:solidFill>
                  <a:srgbClr val="464646"/>
                </a:solidFill>
                <a:latin typeface="BIZ UDPゴシック" panose="020B0400000000000000" pitchFamily="50" charset="-128"/>
                <a:ea typeface="BIZ UDPゴシック" panose="020B0400000000000000" pitchFamily="50" charset="-128"/>
              </a:rPr>
              <a:t> 取り込んだ</a:t>
            </a:r>
            <a:r>
              <a:rPr lang="en-US" altLang="ja-JP" sz="1400" dirty="0">
                <a:solidFill>
                  <a:srgbClr val="464646"/>
                </a:solidFill>
                <a:latin typeface="BIZ UDPゴシック" panose="020B0400000000000000" pitchFamily="50" charset="-128"/>
                <a:ea typeface="BIZ UDPゴシック" panose="020B0400000000000000" pitchFamily="50" charset="-128"/>
              </a:rPr>
              <a:t>IC</a:t>
            </a:r>
            <a:r>
              <a:rPr lang="ja-JP" altLang="en-US" sz="1400" dirty="0">
                <a:solidFill>
                  <a:srgbClr val="464646"/>
                </a:solidFill>
                <a:latin typeface="BIZ UDPゴシック" panose="020B0400000000000000" pitchFamily="50" charset="-128"/>
                <a:ea typeface="BIZ UDPゴシック" panose="020B0400000000000000" pitchFamily="50" charset="-128"/>
              </a:rPr>
              <a:t>カード履歴を利用した</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        </a:t>
            </a:r>
            <a:r>
              <a:rPr lang="ja-JP" altLang="en-US" sz="1400" dirty="0">
                <a:solidFill>
                  <a:srgbClr val="464646"/>
                </a:solidFill>
                <a:latin typeface="BIZ UDPゴシック" panose="020B0400000000000000" pitchFamily="50" charset="-128"/>
                <a:ea typeface="BIZ UDPゴシック" panose="020B0400000000000000" pitchFamily="50" charset="-128"/>
              </a:rPr>
              <a:t>伝票作成方法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7-3. </a:t>
            </a:r>
            <a:r>
              <a:rPr lang="ja-JP" altLang="en-US" sz="1400" dirty="0">
                <a:solidFill>
                  <a:srgbClr val="464646"/>
                </a:solidFill>
                <a:latin typeface="BIZ UDPゴシック" panose="020B0400000000000000" pitchFamily="50" charset="-128"/>
                <a:ea typeface="BIZ UDPゴシック" panose="020B0400000000000000" pitchFamily="50" charset="-128"/>
              </a:rPr>
              <a:t>業務外の</a:t>
            </a:r>
            <a:r>
              <a:rPr lang="en-US" altLang="ja-JP" sz="1400" dirty="0">
                <a:solidFill>
                  <a:srgbClr val="464646"/>
                </a:solidFill>
                <a:latin typeface="BIZ UDPゴシック" panose="020B0400000000000000" pitchFamily="50" charset="-128"/>
                <a:ea typeface="BIZ UDPゴシック" panose="020B0400000000000000" pitchFamily="50" charset="-128"/>
              </a:rPr>
              <a:t>IC</a:t>
            </a:r>
            <a:r>
              <a:rPr lang="ja-JP" altLang="en-US" sz="1400" dirty="0">
                <a:solidFill>
                  <a:srgbClr val="464646"/>
                </a:solidFill>
                <a:latin typeface="BIZ UDPゴシック" panose="020B0400000000000000" pitchFamily="50" charset="-128"/>
                <a:ea typeface="BIZ UDPゴシック" panose="020B0400000000000000" pitchFamily="50" charset="-128"/>
              </a:rPr>
              <a:t>カード履歴が表示されないようにする方法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7-4.</a:t>
            </a:r>
            <a:r>
              <a:rPr lang="ja-JP" altLang="en-US" sz="1400" dirty="0">
                <a:solidFill>
                  <a:srgbClr val="464646"/>
                </a:solidFill>
                <a:latin typeface="BIZ UDPゴシック" panose="020B0400000000000000" pitchFamily="50" charset="-128"/>
                <a:ea typeface="BIZ UDPゴシック" panose="020B0400000000000000" pitchFamily="50" charset="-128"/>
              </a:rPr>
              <a:t>　否認処理された伝票に紐づく</a:t>
            </a:r>
            <a:r>
              <a:rPr lang="en-US" altLang="ja-JP" sz="1400" dirty="0">
                <a:solidFill>
                  <a:srgbClr val="464646"/>
                </a:solidFill>
                <a:latin typeface="BIZ UDPゴシック" panose="020B0400000000000000" pitchFamily="50" charset="-128"/>
                <a:ea typeface="BIZ UDPゴシック" panose="020B0400000000000000" pitchFamily="50" charset="-128"/>
              </a:rPr>
              <a:t>IC</a:t>
            </a:r>
            <a:r>
              <a:rPr lang="ja-JP" altLang="en-US" sz="1400" dirty="0">
                <a:solidFill>
                  <a:srgbClr val="464646"/>
                </a:solidFill>
                <a:latin typeface="BIZ UDPゴシック" panose="020B0400000000000000" pitchFamily="50" charset="-128"/>
                <a:ea typeface="BIZ UDPゴシック" panose="020B0400000000000000" pitchFamily="50" charset="-128"/>
              </a:rPr>
              <a:t>カード履歴の再利用方法</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defTabSz="404813">
              <a:lnSpc>
                <a:spcPct val="120000"/>
              </a:lnSpc>
              <a:buFont typeface="+mj-lt"/>
              <a:buAutoNum type="arabicPeriod" startAt="6"/>
            </a:pPr>
            <a:r>
              <a:rPr lang="ja-JP" altLang="en-US" sz="1400" dirty="0">
                <a:solidFill>
                  <a:srgbClr val="464646"/>
                </a:solidFill>
                <a:latin typeface="BIZ UDPゴシック" panose="020B0400000000000000" pitchFamily="50" charset="-128"/>
                <a:ea typeface="BIZ UDPゴシック" panose="020B0400000000000000" pitchFamily="50" charset="-128"/>
              </a:rPr>
              <a:t>電子帳簿保存法オプション</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8-1.</a:t>
            </a:r>
            <a:r>
              <a:rPr lang="ja-JP" altLang="en-US" sz="1400" dirty="0">
                <a:solidFill>
                  <a:srgbClr val="464646"/>
                </a:solidFill>
                <a:latin typeface="BIZ UDPゴシック" panose="020B0400000000000000" pitchFamily="50" charset="-128"/>
                <a:ea typeface="BIZ UDPゴシック" panose="020B0400000000000000" pitchFamily="50" charset="-128"/>
              </a:rPr>
              <a:t> スマートフォンアプリからの取込</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8-2. </a:t>
            </a:r>
            <a:r>
              <a:rPr lang="ja-JP" altLang="en-US" sz="1400" dirty="0">
                <a:solidFill>
                  <a:srgbClr val="464646"/>
                </a:solidFill>
                <a:latin typeface="BIZ UDPゴシック" panose="020B0400000000000000" pitchFamily="50" charset="-128"/>
                <a:ea typeface="BIZ UDPゴシック" panose="020B0400000000000000" pitchFamily="50" charset="-128"/>
              </a:rPr>
              <a:t>スマートフォンアプリ：</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ja-JP" altLang="en-US" sz="1400" dirty="0">
                <a:solidFill>
                  <a:srgbClr val="464646"/>
                </a:solidFill>
                <a:latin typeface="BIZ UDPゴシック" panose="020B0400000000000000" pitchFamily="50" charset="-128"/>
                <a:ea typeface="BIZ UDPゴシック" panose="020B0400000000000000" pitchFamily="50" charset="-128"/>
              </a:rPr>
              <a:t>　　　　複数明細に分けて登録する方法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8-3.</a:t>
            </a:r>
            <a:r>
              <a:rPr lang="ja-JP" altLang="en-US" sz="1400" dirty="0">
                <a:solidFill>
                  <a:srgbClr val="464646"/>
                </a:solidFill>
                <a:latin typeface="BIZ UDPゴシック" panose="020B0400000000000000" pitchFamily="50" charset="-128"/>
                <a:ea typeface="BIZ UDPゴシック" panose="020B0400000000000000" pitchFamily="50" charset="-128"/>
              </a:rPr>
              <a:t> スマートフォンアプリ：伝票への紐づけ</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8-4.</a:t>
            </a:r>
            <a:r>
              <a:rPr lang="ja-JP" altLang="en-US" sz="1400" dirty="0">
                <a:solidFill>
                  <a:srgbClr val="464646"/>
                </a:solidFill>
                <a:latin typeface="BIZ UDPゴシック" panose="020B0400000000000000" pitchFamily="50" charset="-128"/>
                <a:ea typeface="BIZ UDPゴシック" panose="020B0400000000000000" pitchFamily="50" charset="-128"/>
              </a:rPr>
              <a:t> パソコンからのアップロード</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8-5. </a:t>
            </a:r>
            <a:r>
              <a:rPr lang="ja-JP" altLang="en-US" sz="1400" dirty="0">
                <a:solidFill>
                  <a:srgbClr val="464646"/>
                </a:solidFill>
                <a:latin typeface="BIZ UDPゴシック" panose="020B0400000000000000" pitchFamily="50" charset="-128"/>
                <a:ea typeface="BIZ UDPゴシック" panose="020B0400000000000000" pitchFamily="50" charset="-128"/>
              </a:rPr>
              <a:t>パソコン：複数明細に分けて登録する方法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8-6. </a:t>
            </a:r>
            <a:r>
              <a:rPr lang="ja-JP" altLang="en-US" sz="1400" dirty="0">
                <a:solidFill>
                  <a:srgbClr val="464646"/>
                </a:solidFill>
                <a:latin typeface="BIZ UDPゴシック" panose="020B0400000000000000" pitchFamily="50" charset="-128"/>
                <a:ea typeface="BIZ UDPゴシック" panose="020B0400000000000000" pitchFamily="50" charset="-128"/>
              </a:rPr>
              <a:t>パソコン：伝票への紐づけ</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8-7.</a:t>
            </a:r>
            <a:r>
              <a:rPr lang="ja-JP" altLang="en-US" sz="1400" dirty="0">
                <a:solidFill>
                  <a:srgbClr val="464646"/>
                </a:solidFill>
                <a:latin typeface="BIZ UDPゴシック" panose="020B0400000000000000" pitchFamily="50" charset="-128"/>
                <a:ea typeface="BIZ UDPゴシック" panose="020B0400000000000000" pitchFamily="50" charset="-128"/>
              </a:rPr>
              <a:t> 領収書／請求書データの</a:t>
            </a:r>
            <a:r>
              <a:rPr lang="ja-JP" altLang="en-US" sz="1400" dirty="0">
                <a:latin typeface="BIZ UDPゴシック" panose="020B0400000000000000" pitchFamily="50" charset="-128"/>
                <a:ea typeface="BIZ UDPゴシック" panose="020B0400000000000000" pitchFamily="50" charset="-128"/>
              </a:rPr>
              <a:t>削除・修正</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8-8.</a:t>
            </a:r>
            <a:r>
              <a:rPr lang="ja-JP" altLang="en-US" sz="1400" dirty="0">
                <a:solidFill>
                  <a:srgbClr val="464646"/>
                </a:solidFill>
                <a:latin typeface="BIZ UDPゴシック" panose="020B0400000000000000" pitchFamily="50" charset="-128"/>
                <a:ea typeface="BIZ UDPゴシック" panose="020B0400000000000000" pitchFamily="50" charset="-128"/>
              </a:rPr>
              <a:t> 否認処理された伝票に紐づく</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ja-JP" altLang="en-US" sz="1400" dirty="0">
                <a:solidFill>
                  <a:srgbClr val="464646"/>
                </a:solidFill>
                <a:latin typeface="BIZ UDPゴシック" panose="020B0400000000000000" pitchFamily="50" charset="-128"/>
                <a:ea typeface="BIZ UDPゴシック" panose="020B0400000000000000" pitchFamily="50" charset="-128"/>
              </a:rPr>
              <a:t>　　　　領収書／請求書データの再利用方法</a:t>
            </a:r>
            <a:endParaRPr lang="ja-JP" altLang="en-US" sz="1400" dirty="0">
              <a:solidFill>
                <a:srgbClr val="FF0000"/>
              </a:solidFill>
              <a:latin typeface="BIZ UDPゴシック" panose="020B0400000000000000" pitchFamily="50" charset="-128"/>
              <a:ea typeface="BIZ UDPゴシック" panose="020B0400000000000000" pitchFamily="50" charset="-128"/>
            </a:endParaRPr>
          </a:p>
          <a:p>
            <a:pPr>
              <a:lnSpc>
                <a:spcPct val="120000"/>
              </a:lnSpc>
              <a:buFont typeface="+mj-lt"/>
              <a:buAutoNum type="arabicPeriod" startAt="6"/>
            </a:pPr>
            <a:r>
              <a:rPr lang="ja-JP" altLang="en-US" sz="1400" dirty="0">
                <a:solidFill>
                  <a:srgbClr val="464646"/>
                </a:solidFill>
                <a:latin typeface="BIZ UDPゴシック" panose="020B0400000000000000" pitchFamily="50" charset="-128"/>
                <a:ea typeface="BIZ UDPゴシック" panose="020B0400000000000000" pitchFamily="50" charset="-128"/>
              </a:rPr>
              <a:t>クレジットカード連携オプション</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9-1. </a:t>
            </a:r>
            <a:r>
              <a:rPr lang="ja-JP" altLang="en-US" sz="1400" dirty="0">
                <a:solidFill>
                  <a:srgbClr val="464646"/>
                </a:solidFill>
                <a:latin typeface="BIZ UDPゴシック" panose="020B0400000000000000" pitchFamily="50" charset="-128"/>
                <a:ea typeface="BIZ UDPゴシック" panose="020B0400000000000000" pitchFamily="50" charset="-128"/>
              </a:rPr>
              <a:t>クレジットカード利用明細を利用して精算する方法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9-2.</a:t>
            </a:r>
            <a:r>
              <a:rPr lang="ja-JP" altLang="en-US" sz="1400" dirty="0">
                <a:solidFill>
                  <a:srgbClr val="464646"/>
                </a:solidFill>
                <a:latin typeface="BIZ UDPゴシック" panose="020B0400000000000000" pitchFamily="50" charset="-128"/>
                <a:ea typeface="BIZ UDPゴシック" panose="020B0400000000000000" pitchFamily="50" charset="-128"/>
              </a:rPr>
              <a:t> </a:t>
            </a:r>
            <a:r>
              <a:rPr lang="en-US" altLang="ja-JP" sz="1400" dirty="0">
                <a:solidFill>
                  <a:srgbClr val="464646"/>
                </a:solidFill>
                <a:latin typeface="BIZ UDPゴシック" panose="020B0400000000000000" pitchFamily="50" charset="-128"/>
                <a:ea typeface="BIZ UDPゴシック" panose="020B0400000000000000" pitchFamily="50" charset="-128"/>
              </a:rPr>
              <a:t>1</a:t>
            </a:r>
            <a:r>
              <a:rPr lang="ja-JP" altLang="en-US" sz="1400" dirty="0">
                <a:solidFill>
                  <a:srgbClr val="464646"/>
                </a:solidFill>
                <a:latin typeface="BIZ UDPゴシック" panose="020B0400000000000000" pitchFamily="50" charset="-128"/>
                <a:ea typeface="BIZ UDPゴシック" panose="020B0400000000000000" pitchFamily="50" charset="-128"/>
              </a:rPr>
              <a:t>つのクレジットカード利用明細を複数の明細に分けて</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ja-JP" altLang="en-US" sz="1400" dirty="0">
                <a:solidFill>
                  <a:srgbClr val="464646"/>
                </a:solidFill>
                <a:latin typeface="BIZ UDPゴシック" panose="020B0400000000000000" pitchFamily="50" charset="-128"/>
                <a:ea typeface="BIZ UDPゴシック" panose="020B0400000000000000" pitchFamily="50" charset="-128"/>
              </a:rPr>
              <a:t>　　　　精算する方法</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9-3.</a:t>
            </a:r>
            <a:r>
              <a:rPr lang="ja-JP" altLang="en-US" sz="1400" dirty="0">
                <a:solidFill>
                  <a:srgbClr val="464646"/>
                </a:solidFill>
                <a:latin typeface="BIZ UDPゴシック" panose="020B0400000000000000" pitchFamily="50" charset="-128"/>
                <a:ea typeface="BIZ UDPゴシック" panose="020B0400000000000000" pitchFamily="50" charset="-128"/>
              </a:rPr>
              <a:t> クレジットカード利用明細のステータス管理</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ja-JP" altLang="en-US" sz="1400" dirty="0">
                <a:solidFill>
                  <a:srgbClr val="464646"/>
                </a:solidFill>
                <a:latin typeface="BIZ UDPゴシック" panose="020B0400000000000000" pitchFamily="50" charset="-128"/>
                <a:ea typeface="BIZ UDPゴシック" panose="020B0400000000000000" pitchFamily="50" charset="-128"/>
              </a:rPr>
              <a:t>　　　　（個人決済型の場合のみ）</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en-US" altLang="ja-JP" sz="1400" dirty="0">
                <a:solidFill>
                  <a:srgbClr val="464646"/>
                </a:solidFill>
                <a:latin typeface="BIZ UDPゴシック" panose="020B0400000000000000" pitchFamily="50" charset="-128"/>
                <a:ea typeface="BIZ UDPゴシック" panose="020B0400000000000000" pitchFamily="50" charset="-128"/>
              </a:rPr>
              <a:t>9-4.</a:t>
            </a:r>
            <a:r>
              <a:rPr lang="ja-JP" altLang="en-US" sz="1400" dirty="0">
                <a:solidFill>
                  <a:srgbClr val="464646"/>
                </a:solidFill>
                <a:latin typeface="BIZ UDPゴシック" panose="020B0400000000000000" pitchFamily="50" charset="-128"/>
                <a:ea typeface="BIZ UDPゴシック" panose="020B0400000000000000" pitchFamily="50" charset="-128"/>
              </a:rPr>
              <a:t> 否認処理された伝票に紐づく</a:t>
            </a:r>
            <a:br>
              <a:rPr lang="en-US" altLang="ja-JP" sz="1400" dirty="0">
                <a:solidFill>
                  <a:srgbClr val="464646"/>
                </a:solidFill>
                <a:latin typeface="BIZ UDPゴシック" panose="020B0400000000000000" pitchFamily="50" charset="-128"/>
                <a:ea typeface="BIZ UDPゴシック" panose="020B0400000000000000" pitchFamily="50" charset="-128"/>
              </a:rPr>
            </a:br>
            <a:r>
              <a:rPr lang="ja-JP" altLang="en-US" sz="1400" dirty="0">
                <a:solidFill>
                  <a:srgbClr val="464646"/>
                </a:solidFill>
                <a:latin typeface="BIZ UDPゴシック" panose="020B0400000000000000" pitchFamily="50" charset="-128"/>
                <a:ea typeface="BIZ UDPゴシック" panose="020B0400000000000000" pitchFamily="50" charset="-128"/>
              </a:rPr>
              <a:t>　　　　クレジットカード利用明細の再利用方法</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5787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AED3-CBB6-BFC5-6B30-7D994BE834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B97C20A-1C88-1E6A-05DC-1B82D1F3260A}"/>
              </a:ext>
            </a:extLst>
          </p:cNvPr>
          <p:cNvSpPr>
            <a:spLocks noGrp="1"/>
          </p:cNvSpPr>
          <p:nvPr>
            <p:ph type="title"/>
          </p:nvPr>
        </p:nvSpPr>
        <p:spPr/>
        <p:txBody>
          <a:bodyPr/>
          <a:lstStyle/>
          <a:p>
            <a:r>
              <a:rPr lang="en-US" altLang="ja-JP" dirty="0"/>
              <a:t>6-1. </a:t>
            </a:r>
            <a:r>
              <a:rPr lang="ja-JP" altLang="en-US" dirty="0"/>
              <a:t>個人設定</a:t>
            </a:r>
            <a:endParaRPr kumimoji="1" lang="ja-JP" altLang="en-US" dirty="0"/>
          </a:p>
        </p:txBody>
      </p:sp>
      <p:sp>
        <p:nvSpPr>
          <p:cNvPr id="16" name="スライド番号プレースホルダー 15">
            <a:extLst>
              <a:ext uri="{FF2B5EF4-FFF2-40B4-BE49-F238E27FC236}">
                <a16:creationId xmlns:a16="http://schemas.microsoft.com/office/drawing/2014/main" id="{2AE13CB7-91C2-BF9D-ECC8-8AB66F9FF440}"/>
              </a:ext>
            </a:extLst>
          </p:cNvPr>
          <p:cNvSpPr>
            <a:spLocks noGrp="1"/>
          </p:cNvSpPr>
          <p:nvPr>
            <p:ph type="sldNum" sz="quarter" idx="12"/>
          </p:nvPr>
        </p:nvSpPr>
        <p:spPr/>
        <p:txBody>
          <a:bodyPr/>
          <a:lstStyle/>
          <a:p>
            <a:fld id="{D8A28372-6A5A-4399-8FC5-CCF396CD4981}" type="slidenum">
              <a:rPr lang="en-GB" smtClean="0"/>
              <a:t>40</a:t>
            </a:fld>
            <a:endParaRPr lang="en-GB"/>
          </a:p>
        </p:txBody>
      </p:sp>
      <p:sp>
        <p:nvSpPr>
          <p:cNvPr id="4" name="コンテンツ プレースホルダー 12">
            <a:extLst>
              <a:ext uri="{FF2B5EF4-FFF2-40B4-BE49-F238E27FC236}">
                <a16:creationId xmlns:a16="http://schemas.microsoft.com/office/drawing/2014/main" id="{5EF6033C-BB60-0B31-B5FC-870E791AFE3D}"/>
              </a:ext>
            </a:extLst>
          </p:cNvPr>
          <p:cNvSpPr>
            <a:spLocks noGrp="1"/>
          </p:cNvSpPr>
          <p:nvPr>
            <p:ph sz="half" idx="1"/>
          </p:nvPr>
        </p:nvSpPr>
        <p:spPr>
          <a:xfrm>
            <a:off x="473869" y="1395997"/>
            <a:ext cx="8425656" cy="286910"/>
          </a:xfrm>
        </p:spPr>
        <p:txBody>
          <a:bodyPr/>
          <a:lstStyle/>
          <a:p>
            <a:pPr marL="0" indent="0">
              <a:buNone/>
            </a:pPr>
            <a:r>
              <a:rPr lang="ja-JP" altLang="en-US" sz="1100" dirty="0"/>
              <a:t>画面右上の「個人設定」では、各種通知メールの受信設定、振込口座の確認などができます。</a:t>
            </a:r>
          </a:p>
          <a:p>
            <a:pPr marL="0" indent="0">
              <a:buNone/>
            </a:pPr>
            <a:endParaRPr lang="ja-JP" altLang="en-US" sz="1100" dirty="0"/>
          </a:p>
        </p:txBody>
      </p:sp>
      <p:sp>
        <p:nvSpPr>
          <p:cNvPr id="5" name="正方形/長方形 4">
            <a:extLst>
              <a:ext uri="{FF2B5EF4-FFF2-40B4-BE49-F238E27FC236}">
                <a16:creationId xmlns:a16="http://schemas.microsoft.com/office/drawing/2014/main" id="{BC70CDC6-A885-8B0D-609B-BD5BD58C51D7}"/>
              </a:ext>
            </a:extLst>
          </p:cNvPr>
          <p:cNvSpPr/>
          <p:nvPr/>
        </p:nvSpPr>
        <p:spPr>
          <a:xfrm>
            <a:off x="473869" y="3126818"/>
            <a:ext cx="11238706" cy="3181908"/>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「個人設定」の「設定」は管理者側の設定により、申請者側に表示される設定項目が異なります。</a:t>
            </a:r>
            <a:endParaRPr lang="en-US" altLang="ja-JP" sz="1400" b="1" dirty="0">
              <a:solidFill>
                <a:schemeClr val="tx1"/>
              </a:solidFill>
            </a:endParaRPr>
          </a:p>
          <a:p>
            <a:pPr>
              <a:lnSpc>
                <a:spcPct val="120000"/>
              </a:lnSpc>
            </a:pPr>
            <a:r>
              <a:rPr lang="ja-JP" altLang="en-US" sz="1400" b="1" dirty="0">
                <a:solidFill>
                  <a:schemeClr val="tx1"/>
                </a:solidFill>
              </a:rPr>
              <a:t>通知メールの受信設定や、代理申請者の設定などの指示がある場合は、必要に応じて追記してください。</a:t>
            </a:r>
            <a:endParaRPr lang="en-US" altLang="ja-JP" sz="1400" b="1" dirty="0">
              <a:solidFill>
                <a:schemeClr val="tx1"/>
              </a:solidFill>
            </a:endParaRPr>
          </a:p>
          <a:p>
            <a:pPr>
              <a:lnSpc>
                <a:spcPct val="120000"/>
              </a:lnSpc>
            </a:pPr>
            <a:endParaRPr lang="en-US" altLang="ja-JP" sz="1400" b="1" dirty="0">
              <a:solidFill>
                <a:schemeClr val="tx1"/>
              </a:solidFill>
            </a:endParaRPr>
          </a:p>
          <a:p>
            <a:pPr>
              <a:lnSpc>
                <a:spcPct val="120000"/>
              </a:lnSpc>
            </a:pPr>
            <a:r>
              <a:rPr lang="en-US" altLang="ja-JP" sz="1400" dirty="0">
                <a:solidFill>
                  <a:schemeClr val="tx1"/>
                </a:solidFill>
              </a:rPr>
              <a:t>※</a:t>
            </a:r>
            <a:r>
              <a:rPr lang="ja-JP" altLang="en-US" sz="1400" dirty="0">
                <a:solidFill>
                  <a:schemeClr val="tx1"/>
                </a:solidFill>
              </a:rPr>
              <a:t>「個人設定」の詳細は、「楽楽精算サクセスナビ」の「個人設定」のマニュアルをご確認ください。</a:t>
            </a:r>
            <a:endParaRPr lang="en-US" altLang="ja-JP" sz="1400" dirty="0">
              <a:solidFill>
                <a:schemeClr val="tx1"/>
              </a:solidFill>
            </a:endParaRPr>
          </a:p>
        </p:txBody>
      </p:sp>
      <p:pic>
        <p:nvPicPr>
          <p:cNvPr id="6" name="図 5">
            <a:extLst>
              <a:ext uri="{FF2B5EF4-FFF2-40B4-BE49-F238E27FC236}">
                <a16:creationId xmlns:a16="http://schemas.microsoft.com/office/drawing/2014/main" id="{7309B137-300C-2926-6F69-0B29881403B1}"/>
              </a:ext>
            </a:extLst>
          </p:cNvPr>
          <p:cNvPicPr>
            <a:picLocks noChangeAspect="1"/>
          </p:cNvPicPr>
          <p:nvPr/>
        </p:nvPicPr>
        <p:blipFill>
          <a:blip r:embed="rId2"/>
          <a:stretch>
            <a:fillRect/>
          </a:stretch>
        </p:blipFill>
        <p:spPr>
          <a:xfrm>
            <a:off x="510875" y="1672839"/>
            <a:ext cx="6964685" cy="1243694"/>
          </a:xfrm>
          <a:prstGeom prst="rect">
            <a:avLst/>
          </a:prstGeom>
          <a:ln w="12700">
            <a:solidFill>
              <a:srgbClr val="D2D2D2"/>
            </a:solidFill>
          </a:ln>
        </p:spPr>
      </p:pic>
      <p:sp>
        <p:nvSpPr>
          <p:cNvPr id="7" name="正方形/長方形 6">
            <a:extLst>
              <a:ext uri="{FF2B5EF4-FFF2-40B4-BE49-F238E27FC236}">
                <a16:creationId xmlns:a16="http://schemas.microsoft.com/office/drawing/2014/main" id="{FAC046A8-B388-6405-AB3C-5F293088B42E}"/>
              </a:ext>
            </a:extLst>
          </p:cNvPr>
          <p:cNvSpPr/>
          <p:nvPr/>
        </p:nvSpPr>
        <p:spPr>
          <a:xfrm>
            <a:off x="6752627" y="1677524"/>
            <a:ext cx="648376" cy="17127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8" name="正方形/長方形 7">
            <a:extLst>
              <a:ext uri="{FF2B5EF4-FFF2-40B4-BE49-F238E27FC236}">
                <a16:creationId xmlns:a16="http://schemas.microsoft.com/office/drawing/2014/main" id="{E3447705-1B52-1F47-7357-765DE874F2B0}"/>
              </a:ext>
            </a:extLst>
          </p:cNvPr>
          <p:cNvSpPr/>
          <p:nvPr/>
        </p:nvSpPr>
        <p:spPr>
          <a:xfrm>
            <a:off x="6227251" y="1874386"/>
            <a:ext cx="992969" cy="19492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9" name="正方形/長方形 8">
            <a:extLst>
              <a:ext uri="{FF2B5EF4-FFF2-40B4-BE49-F238E27FC236}">
                <a16:creationId xmlns:a16="http://schemas.microsoft.com/office/drawing/2014/main" id="{57049874-CB6A-599D-2FAE-F16946BD8427}"/>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790158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0C638-72CD-95EA-DFB1-3A1A6184C84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18E401E-58AD-76A4-7487-3588BA8DEDF1}"/>
              </a:ext>
            </a:extLst>
          </p:cNvPr>
          <p:cNvSpPr>
            <a:spLocks noGrp="1"/>
          </p:cNvSpPr>
          <p:nvPr>
            <p:ph type="title"/>
          </p:nvPr>
        </p:nvSpPr>
        <p:spPr/>
        <p:txBody>
          <a:bodyPr/>
          <a:lstStyle/>
          <a:p>
            <a:r>
              <a:rPr lang="en-US" altLang="ja-JP" dirty="0"/>
              <a:t>6-2. </a:t>
            </a:r>
            <a:r>
              <a:rPr lang="ja-JP" altLang="en-US" dirty="0"/>
              <a:t>定期区間の設定</a:t>
            </a:r>
            <a:endParaRPr kumimoji="1" lang="ja-JP" altLang="en-US" dirty="0"/>
          </a:p>
        </p:txBody>
      </p:sp>
      <p:sp>
        <p:nvSpPr>
          <p:cNvPr id="16" name="スライド番号プレースホルダー 15">
            <a:extLst>
              <a:ext uri="{FF2B5EF4-FFF2-40B4-BE49-F238E27FC236}">
                <a16:creationId xmlns:a16="http://schemas.microsoft.com/office/drawing/2014/main" id="{14CF2B53-7D11-E5A4-BB21-F9718419E6CA}"/>
              </a:ext>
            </a:extLst>
          </p:cNvPr>
          <p:cNvSpPr>
            <a:spLocks noGrp="1"/>
          </p:cNvSpPr>
          <p:nvPr>
            <p:ph type="sldNum" sz="quarter" idx="12"/>
          </p:nvPr>
        </p:nvSpPr>
        <p:spPr/>
        <p:txBody>
          <a:bodyPr/>
          <a:lstStyle/>
          <a:p>
            <a:fld id="{D8A28372-6A5A-4399-8FC5-CCF396CD4981}" type="slidenum">
              <a:rPr lang="en-GB" smtClean="0"/>
              <a:t>41</a:t>
            </a:fld>
            <a:endParaRPr lang="en-GB"/>
          </a:p>
        </p:txBody>
      </p:sp>
      <p:sp>
        <p:nvSpPr>
          <p:cNvPr id="11" name="コンテンツ プレースホルダー 12">
            <a:extLst>
              <a:ext uri="{FF2B5EF4-FFF2-40B4-BE49-F238E27FC236}">
                <a16:creationId xmlns:a16="http://schemas.microsoft.com/office/drawing/2014/main" id="{0A528F78-580B-DEF0-A50A-B4F56ECC33B9}"/>
              </a:ext>
            </a:extLst>
          </p:cNvPr>
          <p:cNvSpPr>
            <a:spLocks noGrp="1"/>
          </p:cNvSpPr>
          <p:nvPr>
            <p:ph sz="half" idx="1"/>
          </p:nvPr>
        </p:nvSpPr>
        <p:spPr>
          <a:xfrm>
            <a:off x="483394" y="1386473"/>
            <a:ext cx="8425656" cy="250696"/>
          </a:xfrm>
        </p:spPr>
        <p:txBody>
          <a:bodyPr/>
          <a:lstStyle/>
          <a:p>
            <a:pPr marL="0" indent="0">
              <a:buNone/>
            </a:pPr>
            <a:r>
              <a:rPr lang="ja-JP" altLang="en-US" sz="1100" dirty="0"/>
              <a:t>自分の定期区間を申請する方法を説明します。</a:t>
            </a:r>
          </a:p>
        </p:txBody>
      </p:sp>
      <p:sp>
        <p:nvSpPr>
          <p:cNvPr id="12" name="コンテンツ プレースホルダー 12">
            <a:extLst>
              <a:ext uri="{FF2B5EF4-FFF2-40B4-BE49-F238E27FC236}">
                <a16:creationId xmlns:a16="http://schemas.microsoft.com/office/drawing/2014/main" id="{2AB340D3-1E8F-836E-4DED-6E11AC931E92}"/>
              </a:ext>
            </a:extLst>
          </p:cNvPr>
          <p:cNvSpPr txBox="1">
            <a:spLocks/>
          </p:cNvSpPr>
          <p:nvPr/>
        </p:nvSpPr>
        <p:spPr>
          <a:xfrm>
            <a:off x="483394" y="1806922"/>
            <a:ext cx="5410996" cy="450180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はじめて設定する場合</a:t>
            </a:r>
            <a:endParaRPr lang="ja-JP" altLang="en-US" b="1" dirty="0">
              <a:solidFill>
                <a:srgbClr val="464646"/>
              </a:solidFill>
            </a:endParaRPr>
          </a:p>
          <a:p>
            <a:pPr marL="0" indent="0">
              <a:buFont typeface="BIZ UDPGothic" panose="020B0400000000000000" pitchFamily="34" charset="-128"/>
              <a:buNone/>
            </a:pPr>
            <a:r>
              <a:rPr lang="en-US" altLang="ja-JP" sz="1100" dirty="0">
                <a:solidFill>
                  <a:srgbClr val="464646"/>
                </a:solidFill>
              </a:rPr>
              <a:t>1. </a:t>
            </a:r>
            <a:r>
              <a:rPr lang="ja-JP" altLang="en-US" sz="1100" dirty="0">
                <a:solidFill>
                  <a:srgbClr val="464646"/>
                </a:solidFill>
              </a:rPr>
              <a:t>画面右上の「個人設定」から「定期区間」を選択</a:t>
            </a: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r>
              <a:rPr lang="en-US" altLang="ja-JP" sz="1100" dirty="0">
                <a:solidFill>
                  <a:srgbClr val="464646"/>
                </a:solidFill>
              </a:rPr>
              <a:t>2. </a:t>
            </a:r>
            <a:r>
              <a:rPr lang="ja-JP" altLang="en-US" sz="1100" dirty="0">
                <a:solidFill>
                  <a:srgbClr val="464646"/>
                </a:solidFill>
              </a:rPr>
              <a:t>画面左下の「編集」をクリック</a:t>
            </a: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r>
              <a:rPr lang="en-US" altLang="ja-JP" sz="1100" dirty="0">
                <a:solidFill>
                  <a:srgbClr val="464646"/>
                </a:solidFill>
              </a:rPr>
              <a:t>3. </a:t>
            </a:r>
            <a:r>
              <a:rPr lang="ja-JP" altLang="en-US" sz="1100" dirty="0">
                <a:solidFill>
                  <a:srgbClr val="464646"/>
                </a:solidFill>
              </a:rPr>
              <a:t>「区間」を入力し、「乗換案内」を起動して経路を選択</a:t>
            </a: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r>
              <a:rPr lang="en-US" altLang="ja-JP" sz="1100" dirty="0">
                <a:solidFill>
                  <a:srgbClr val="464646"/>
                </a:solidFill>
              </a:rPr>
              <a:t>4. </a:t>
            </a:r>
            <a:r>
              <a:rPr lang="ja-JP" altLang="en-US" sz="1100" dirty="0">
                <a:solidFill>
                  <a:srgbClr val="464646"/>
                </a:solidFill>
              </a:rPr>
              <a:t>「申請」をクリック</a:t>
            </a:r>
            <a:endParaRPr lang="en-US" altLang="ja-JP" sz="1100" dirty="0">
              <a:solidFill>
                <a:srgbClr val="464646"/>
              </a:solidFill>
            </a:endParaRPr>
          </a:p>
          <a:p>
            <a:pPr marL="0" indent="0">
              <a:buNone/>
            </a:pPr>
            <a:r>
              <a:rPr lang="ja-JP" altLang="en-US" sz="1100" dirty="0">
                <a:solidFill>
                  <a:srgbClr val="464646"/>
                </a:solidFill>
              </a:rPr>
              <a:t>≪以上≫</a:t>
            </a:r>
          </a:p>
          <a:p>
            <a:pPr marL="0" indent="0">
              <a:buFont typeface="BIZ UDPGothic" panose="020B0400000000000000" pitchFamily="34" charset="-128"/>
              <a:buNone/>
            </a:pPr>
            <a:endParaRPr lang="ja-JP" altLang="en-US"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endParaRPr lang="ja-JP" altLang="en-US" sz="1100" dirty="0"/>
          </a:p>
        </p:txBody>
      </p:sp>
      <p:sp>
        <p:nvSpPr>
          <p:cNvPr id="13" name="コンテンツ プレースホルダー 12">
            <a:extLst>
              <a:ext uri="{FF2B5EF4-FFF2-40B4-BE49-F238E27FC236}">
                <a16:creationId xmlns:a16="http://schemas.microsoft.com/office/drawing/2014/main" id="{B0BD3AD9-8066-5F6B-B24E-8D88EAACB0A0}"/>
              </a:ext>
            </a:extLst>
          </p:cNvPr>
          <p:cNvSpPr txBox="1">
            <a:spLocks/>
          </p:cNvSpPr>
          <p:nvPr/>
        </p:nvSpPr>
        <p:spPr>
          <a:xfrm>
            <a:off x="6297611" y="1806922"/>
            <a:ext cx="5414963" cy="450180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定期区間を変更する場合</a:t>
            </a:r>
          </a:p>
          <a:p>
            <a:pPr marL="228600" indent="-228600">
              <a:buFont typeface="BIZ UDPGothic" panose="020B0400000000000000" pitchFamily="34" charset="-128"/>
              <a:buAutoNum type="arabicPeriod"/>
            </a:pPr>
            <a:r>
              <a:rPr lang="ja-JP" altLang="en-US" sz="1100" dirty="0"/>
              <a:t>画面右上の「個人設定」から「定期区間」を選択</a:t>
            </a:r>
            <a:endParaRPr lang="en-US" altLang="ja-JP" sz="1100" dirty="0"/>
          </a:p>
          <a:p>
            <a:pPr marL="228600" indent="-228600">
              <a:buFont typeface="BIZ UDPGothic" panose="020B0400000000000000" pitchFamily="34" charset="-128"/>
              <a:buAutoNum type="arabicPeriod"/>
            </a:pPr>
            <a:endParaRPr lang="en-US" altLang="ja-JP" sz="1100" dirty="0"/>
          </a:p>
          <a:p>
            <a:pPr marL="228600" indent="-228600">
              <a:buFont typeface="BIZ UDPGothic" panose="020B0400000000000000" pitchFamily="34" charset="-128"/>
              <a:buAutoNum type="arabicPeriod"/>
            </a:pPr>
            <a:r>
              <a:rPr lang="ja-JP" altLang="en-US" sz="1100" dirty="0"/>
              <a:t>画面左下の「編集」をクリック</a:t>
            </a:r>
            <a:endParaRPr lang="en-US" altLang="ja-JP" sz="1100" dirty="0"/>
          </a:p>
          <a:p>
            <a:pPr marL="228600" indent="-228600">
              <a:buFont typeface="BIZ UDPGothic" panose="020B0400000000000000" pitchFamily="34" charset="-128"/>
              <a:buAutoNum type="arabicPeriod"/>
            </a:pPr>
            <a:endParaRPr lang="en-US" altLang="ja-JP" sz="1100" dirty="0"/>
          </a:p>
          <a:p>
            <a:pPr marL="228600" indent="-228600">
              <a:buFont typeface="BIZ UDPGothic" panose="020B0400000000000000" pitchFamily="34" charset="-128"/>
              <a:buAutoNum type="arabicPeriod"/>
            </a:pPr>
            <a:r>
              <a:rPr lang="ja-JP" altLang="en-US" sz="1100" dirty="0"/>
              <a:t>これまでの定期の「終了日」を設定し、「定期区間の追加」をクリック</a:t>
            </a:r>
            <a:endParaRPr lang="en-US" altLang="ja-JP" sz="1100" dirty="0"/>
          </a:p>
          <a:p>
            <a:pPr marL="228600" indent="-228600">
              <a:buFont typeface="BIZ UDPGothic" panose="020B0400000000000000" pitchFamily="34" charset="-128"/>
              <a:buAutoNum type="arabicPeriod"/>
            </a:pPr>
            <a:endParaRPr lang="en-US" altLang="ja-JP" sz="1100" dirty="0"/>
          </a:p>
          <a:p>
            <a:pPr marL="0" indent="0">
              <a:buNone/>
            </a:pP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br>
              <a:rPr lang="en-US" altLang="ja-JP" sz="1100" dirty="0"/>
            </a:br>
            <a:r>
              <a:rPr lang="en-US" altLang="ja-JP" sz="1100" dirty="0"/>
              <a:t>4. </a:t>
            </a:r>
            <a:r>
              <a:rPr lang="ja-JP" altLang="en-US" sz="1100" dirty="0"/>
              <a:t>新たな定期区間を追加登録し、「申請」をクリックします。</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p:txBody>
      </p:sp>
      <p:pic>
        <p:nvPicPr>
          <p:cNvPr id="20" name="図 19">
            <a:extLst>
              <a:ext uri="{FF2B5EF4-FFF2-40B4-BE49-F238E27FC236}">
                <a16:creationId xmlns:a16="http://schemas.microsoft.com/office/drawing/2014/main" id="{8CE1CD9F-54ED-C172-9041-E605081625B1}"/>
              </a:ext>
            </a:extLst>
          </p:cNvPr>
          <p:cNvPicPr>
            <a:picLocks noChangeAspect="1"/>
          </p:cNvPicPr>
          <p:nvPr/>
        </p:nvPicPr>
        <p:blipFill>
          <a:blip r:embed="rId2"/>
          <a:stretch>
            <a:fillRect/>
          </a:stretch>
        </p:blipFill>
        <p:spPr>
          <a:xfrm>
            <a:off x="511347" y="2261243"/>
            <a:ext cx="2044449" cy="1270037"/>
          </a:xfrm>
          <a:prstGeom prst="rect">
            <a:avLst/>
          </a:prstGeom>
          <a:ln w="12700">
            <a:solidFill>
              <a:srgbClr val="D2D2D2"/>
            </a:solidFill>
          </a:ln>
        </p:spPr>
      </p:pic>
      <p:sp>
        <p:nvSpPr>
          <p:cNvPr id="21" name="正方形/長方形 20">
            <a:extLst>
              <a:ext uri="{FF2B5EF4-FFF2-40B4-BE49-F238E27FC236}">
                <a16:creationId xmlns:a16="http://schemas.microsoft.com/office/drawing/2014/main" id="{7E647510-4CEE-1366-E3A1-E2243B7939FB}"/>
              </a:ext>
            </a:extLst>
          </p:cNvPr>
          <p:cNvSpPr/>
          <p:nvPr/>
        </p:nvSpPr>
        <p:spPr>
          <a:xfrm>
            <a:off x="1307867" y="2850671"/>
            <a:ext cx="1002899" cy="19801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5" name="図 4">
            <a:extLst>
              <a:ext uri="{FF2B5EF4-FFF2-40B4-BE49-F238E27FC236}">
                <a16:creationId xmlns:a16="http://schemas.microsoft.com/office/drawing/2014/main" id="{568375F1-3868-D096-8D04-E507792F47B9}"/>
              </a:ext>
            </a:extLst>
          </p:cNvPr>
          <p:cNvPicPr>
            <a:picLocks noChangeAspect="1"/>
          </p:cNvPicPr>
          <p:nvPr/>
        </p:nvPicPr>
        <p:blipFill>
          <a:blip r:embed="rId3"/>
          <a:stretch>
            <a:fillRect/>
          </a:stretch>
        </p:blipFill>
        <p:spPr>
          <a:xfrm>
            <a:off x="506059" y="4248246"/>
            <a:ext cx="3755224" cy="1598571"/>
          </a:xfrm>
          <a:prstGeom prst="rect">
            <a:avLst/>
          </a:prstGeom>
          <a:ln w="12700">
            <a:solidFill>
              <a:srgbClr val="D2D2D2"/>
            </a:solidFill>
          </a:ln>
        </p:spPr>
      </p:pic>
      <p:sp>
        <p:nvSpPr>
          <p:cNvPr id="15" name="正方形/長方形 14">
            <a:extLst>
              <a:ext uri="{FF2B5EF4-FFF2-40B4-BE49-F238E27FC236}">
                <a16:creationId xmlns:a16="http://schemas.microsoft.com/office/drawing/2014/main" id="{D2B57CFB-ED39-07E0-569B-CB34DEA881FF}"/>
              </a:ext>
            </a:extLst>
          </p:cNvPr>
          <p:cNvSpPr/>
          <p:nvPr/>
        </p:nvSpPr>
        <p:spPr>
          <a:xfrm>
            <a:off x="3888260" y="5114198"/>
            <a:ext cx="376082" cy="17636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7" name="図 6">
            <a:extLst>
              <a:ext uri="{FF2B5EF4-FFF2-40B4-BE49-F238E27FC236}">
                <a16:creationId xmlns:a16="http://schemas.microsoft.com/office/drawing/2014/main" id="{B2C9297E-9F08-853F-7E3B-607308C5D26C}"/>
              </a:ext>
            </a:extLst>
          </p:cNvPr>
          <p:cNvPicPr>
            <a:picLocks noChangeAspect="1"/>
          </p:cNvPicPr>
          <p:nvPr/>
        </p:nvPicPr>
        <p:blipFill>
          <a:blip r:embed="rId4"/>
          <a:stretch>
            <a:fillRect/>
          </a:stretch>
        </p:blipFill>
        <p:spPr>
          <a:xfrm>
            <a:off x="6297610" y="3089712"/>
            <a:ext cx="3827400" cy="1734154"/>
          </a:xfrm>
          <a:prstGeom prst="rect">
            <a:avLst/>
          </a:prstGeom>
          <a:ln w="12700">
            <a:solidFill>
              <a:srgbClr val="D2D2D2"/>
            </a:solidFill>
          </a:ln>
        </p:spPr>
      </p:pic>
      <p:sp>
        <p:nvSpPr>
          <p:cNvPr id="18" name="正方形/長方形 17">
            <a:extLst>
              <a:ext uri="{FF2B5EF4-FFF2-40B4-BE49-F238E27FC236}">
                <a16:creationId xmlns:a16="http://schemas.microsoft.com/office/drawing/2014/main" id="{AAB0849A-6FAB-9E53-012E-7F4D76F9D3F5}"/>
              </a:ext>
            </a:extLst>
          </p:cNvPr>
          <p:cNvSpPr/>
          <p:nvPr/>
        </p:nvSpPr>
        <p:spPr>
          <a:xfrm>
            <a:off x="8633866" y="3817266"/>
            <a:ext cx="795719" cy="22476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9" name="正方形/長方形 18">
            <a:extLst>
              <a:ext uri="{FF2B5EF4-FFF2-40B4-BE49-F238E27FC236}">
                <a16:creationId xmlns:a16="http://schemas.microsoft.com/office/drawing/2014/main" id="{03B0B46D-34F2-51D2-C0B1-8445E915C3FE}"/>
              </a:ext>
            </a:extLst>
          </p:cNvPr>
          <p:cNvSpPr/>
          <p:nvPr/>
        </p:nvSpPr>
        <p:spPr>
          <a:xfrm>
            <a:off x="6313365" y="3117008"/>
            <a:ext cx="1099489" cy="32725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4" name="正方形/長方形 3">
            <a:extLst>
              <a:ext uri="{FF2B5EF4-FFF2-40B4-BE49-F238E27FC236}">
                <a16:creationId xmlns:a16="http://schemas.microsoft.com/office/drawing/2014/main" id="{B6A7C9BE-DE5B-E0FF-FCBA-B5E055A83683}"/>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3975407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A18E3-EF12-1476-A2F1-F655160C97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54D8D3-6793-E204-DF1B-67615254CF0A}"/>
              </a:ext>
            </a:extLst>
          </p:cNvPr>
          <p:cNvSpPr>
            <a:spLocks noGrp="1"/>
          </p:cNvSpPr>
          <p:nvPr>
            <p:ph type="title"/>
          </p:nvPr>
        </p:nvSpPr>
        <p:spPr/>
        <p:txBody>
          <a:bodyPr/>
          <a:lstStyle/>
          <a:p>
            <a:r>
              <a:rPr lang="en-US" altLang="ja-JP" dirty="0"/>
              <a:t>6-3. </a:t>
            </a:r>
            <a:r>
              <a:rPr lang="ja-JP" altLang="en-US" dirty="0"/>
              <a:t>乗換案内の利用方法</a:t>
            </a:r>
            <a:endParaRPr kumimoji="1" lang="ja-JP" altLang="en-US" dirty="0"/>
          </a:p>
        </p:txBody>
      </p:sp>
      <p:sp>
        <p:nvSpPr>
          <p:cNvPr id="16" name="スライド番号プレースホルダー 15">
            <a:extLst>
              <a:ext uri="{FF2B5EF4-FFF2-40B4-BE49-F238E27FC236}">
                <a16:creationId xmlns:a16="http://schemas.microsoft.com/office/drawing/2014/main" id="{00C6118B-1008-EC47-778F-9C983949AF9B}"/>
              </a:ext>
            </a:extLst>
          </p:cNvPr>
          <p:cNvSpPr>
            <a:spLocks noGrp="1"/>
          </p:cNvSpPr>
          <p:nvPr>
            <p:ph type="sldNum" sz="quarter" idx="12"/>
          </p:nvPr>
        </p:nvSpPr>
        <p:spPr/>
        <p:txBody>
          <a:bodyPr/>
          <a:lstStyle/>
          <a:p>
            <a:fld id="{D8A28372-6A5A-4399-8FC5-CCF396CD4981}" type="slidenum">
              <a:rPr lang="en-GB" smtClean="0"/>
              <a:t>42</a:t>
            </a:fld>
            <a:endParaRPr lang="en-GB"/>
          </a:p>
        </p:txBody>
      </p:sp>
      <p:sp>
        <p:nvSpPr>
          <p:cNvPr id="4" name="コンテンツ プレースホルダー 12">
            <a:extLst>
              <a:ext uri="{FF2B5EF4-FFF2-40B4-BE49-F238E27FC236}">
                <a16:creationId xmlns:a16="http://schemas.microsoft.com/office/drawing/2014/main" id="{72222DBB-6581-2393-9F6B-EC32A6A1B948}"/>
              </a:ext>
            </a:extLst>
          </p:cNvPr>
          <p:cNvSpPr>
            <a:spLocks noGrp="1"/>
          </p:cNvSpPr>
          <p:nvPr>
            <p:ph sz="half" idx="1"/>
          </p:nvPr>
        </p:nvSpPr>
        <p:spPr>
          <a:xfrm>
            <a:off x="492918" y="1766247"/>
            <a:ext cx="5400678" cy="4520252"/>
          </a:xfrm>
        </p:spPr>
        <p:txBody>
          <a:bodyPr/>
          <a:lstStyle/>
          <a:p>
            <a:pPr marL="0" indent="0">
              <a:buNone/>
            </a:pPr>
            <a:r>
              <a:rPr lang="en-US" altLang="ja-JP" sz="1100" dirty="0"/>
              <a:t>1. </a:t>
            </a:r>
            <a:r>
              <a:rPr lang="ja-JP" altLang="en-US" sz="1100" dirty="0"/>
              <a:t>「出発」と「到着」を入力し、「乗換案内」をクリック</a:t>
            </a:r>
            <a:br>
              <a:rPr lang="ja-JP" altLang="en-US" sz="1100" dirty="0"/>
            </a:br>
            <a:endParaRPr lang="ja-JP" altLang="en-US"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br>
              <a:rPr lang="en-US" altLang="ja-JP" sz="1100" dirty="0"/>
            </a:br>
            <a:r>
              <a:rPr lang="ja-JP" altLang="en-US" sz="1100" dirty="0"/>
              <a:t>２</a:t>
            </a:r>
            <a:r>
              <a:rPr lang="en-US" altLang="ja-JP" sz="1100" dirty="0"/>
              <a:t>. </a:t>
            </a:r>
            <a:r>
              <a:rPr lang="ja-JP" altLang="en-US" sz="1100" dirty="0"/>
              <a:t>乗換案内の検索結果が表示されます。利用した経路を選択し、決定します。</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900" dirty="0"/>
              <a:t>※</a:t>
            </a:r>
            <a:r>
              <a:rPr lang="ja-JP" altLang="en-US" sz="900" dirty="0"/>
              <a:t>この画面で「出発」「到着」の経由駅を入力し「検索」することもできます。</a:t>
            </a:r>
            <a:endParaRPr lang="ja-JP" altLang="en-US" sz="1100" dirty="0"/>
          </a:p>
          <a:p>
            <a:pPr marL="0" indent="0">
              <a:buNone/>
            </a:pPr>
            <a:endParaRPr lang="ja-JP" altLang="en-US" sz="1100" dirty="0"/>
          </a:p>
          <a:p>
            <a:pPr marL="0" indent="0">
              <a:buNone/>
            </a:pPr>
            <a:endParaRPr lang="ja-JP" altLang="en-US" sz="1100" dirty="0"/>
          </a:p>
        </p:txBody>
      </p:sp>
      <p:sp>
        <p:nvSpPr>
          <p:cNvPr id="5" name="コンテンツ プレースホルダー 12">
            <a:extLst>
              <a:ext uri="{FF2B5EF4-FFF2-40B4-BE49-F238E27FC236}">
                <a16:creationId xmlns:a16="http://schemas.microsoft.com/office/drawing/2014/main" id="{9985F764-7EF7-BA7B-900F-8E3D1C48B2BF}"/>
              </a:ext>
            </a:extLst>
          </p:cNvPr>
          <p:cNvSpPr txBox="1">
            <a:spLocks/>
          </p:cNvSpPr>
          <p:nvPr/>
        </p:nvSpPr>
        <p:spPr>
          <a:xfrm>
            <a:off x="492918" y="1376363"/>
            <a:ext cx="8424863" cy="29056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200" dirty="0"/>
              <a:t>交通費・出張関連精算で乗換案内を利用する方法を説明します。</a:t>
            </a:r>
          </a:p>
          <a:p>
            <a:pPr marL="0" indent="0">
              <a:buFont typeface="BIZ UDPGothic" panose="020B0400000000000000" pitchFamily="34" charset="-128"/>
              <a:buNone/>
            </a:pPr>
            <a:endParaRPr lang="ja-JP" altLang="en-US" sz="1200" dirty="0"/>
          </a:p>
        </p:txBody>
      </p:sp>
      <p:sp>
        <p:nvSpPr>
          <p:cNvPr id="6" name="コンテンツ プレースホルダー 12">
            <a:extLst>
              <a:ext uri="{FF2B5EF4-FFF2-40B4-BE49-F238E27FC236}">
                <a16:creationId xmlns:a16="http://schemas.microsoft.com/office/drawing/2014/main" id="{F66AE6B8-BF41-6775-3421-4DB06FF85DBD}"/>
              </a:ext>
            </a:extLst>
          </p:cNvPr>
          <p:cNvSpPr txBox="1">
            <a:spLocks/>
          </p:cNvSpPr>
          <p:nvPr/>
        </p:nvSpPr>
        <p:spPr>
          <a:xfrm>
            <a:off x="6298405" y="1766246"/>
            <a:ext cx="5414170" cy="475837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3. </a:t>
            </a:r>
            <a:r>
              <a:rPr lang="ja-JP" altLang="en-US" sz="1100" dirty="0"/>
              <a:t>金額が明細に反映されます。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br>
              <a:rPr lang="en-US" altLang="ja-JP" sz="1100" dirty="0"/>
            </a:br>
            <a:endParaRPr lang="en-US" altLang="ja-JP" sz="1100" dirty="0"/>
          </a:p>
          <a:p>
            <a:pPr marL="0" indent="0">
              <a:buFont typeface="BIZ UDPGothic" panose="020B0400000000000000" pitchFamily="34" charset="-128"/>
              <a:buNone/>
            </a:pPr>
            <a:r>
              <a:rPr lang="ja-JP" altLang="en-US" sz="1100" b="1" dirty="0">
                <a:solidFill>
                  <a:schemeClr val="tx2"/>
                </a:solidFill>
              </a:rPr>
              <a:t>乗換案内のアイコン</a:t>
            </a:r>
            <a:endParaRPr lang="en-US" altLang="ja-JP" sz="1100" b="1" dirty="0">
              <a:solidFill>
                <a:schemeClr val="tx2"/>
              </a:solidFill>
            </a:endParaRPr>
          </a:p>
          <a:p>
            <a:pPr marL="0" indent="0">
              <a:buFont typeface="BIZ UDPGothic" panose="020B0400000000000000" pitchFamily="34" charset="-128"/>
              <a:buNone/>
            </a:pPr>
            <a:endParaRPr lang="ja-JP" altLang="en-US" sz="1100" b="1" dirty="0">
              <a:solidFill>
                <a:schemeClr val="tx2"/>
              </a:solidFill>
            </a:endParaRPr>
          </a:p>
        </p:txBody>
      </p:sp>
      <p:graphicFrame>
        <p:nvGraphicFramePr>
          <p:cNvPr id="7" name="表 6">
            <a:extLst>
              <a:ext uri="{FF2B5EF4-FFF2-40B4-BE49-F238E27FC236}">
                <a16:creationId xmlns:a16="http://schemas.microsoft.com/office/drawing/2014/main" id="{89887429-D4E2-5D3B-67FC-67F04E9ACCE1}"/>
              </a:ext>
            </a:extLst>
          </p:cNvPr>
          <p:cNvGraphicFramePr>
            <a:graphicFrameLocks noGrp="1"/>
          </p:cNvGraphicFramePr>
          <p:nvPr>
            <p:extLst>
              <p:ext uri="{D42A27DB-BD31-4B8C-83A1-F6EECF244321}">
                <p14:modId xmlns:p14="http://schemas.microsoft.com/office/powerpoint/2010/main" val="1035775190"/>
              </p:ext>
            </p:extLst>
          </p:nvPr>
        </p:nvGraphicFramePr>
        <p:xfrm>
          <a:off x="6297613" y="3815935"/>
          <a:ext cx="3908608" cy="2008924"/>
        </p:xfrm>
        <a:graphic>
          <a:graphicData uri="http://schemas.openxmlformats.org/drawingml/2006/table">
            <a:tbl>
              <a:tblPr firstRow="1" firstCol="1" bandRow="1">
                <a:tableStyleId>{D27102A9-8310-4765-A935-A1911B00CA55}</a:tableStyleId>
              </a:tblPr>
              <a:tblGrid>
                <a:gridCol w="822106">
                  <a:extLst>
                    <a:ext uri="{9D8B030D-6E8A-4147-A177-3AD203B41FA5}">
                      <a16:colId xmlns:a16="http://schemas.microsoft.com/office/drawing/2014/main" val="1727235852"/>
                    </a:ext>
                  </a:extLst>
                </a:gridCol>
                <a:gridCol w="3086502">
                  <a:extLst>
                    <a:ext uri="{9D8B030D-6E8A-4147-A177-3AD203B41FA5}">
                      <a16:colId xmlns:a16="http://schemas.microsoft.com/office/drawing/2014/main" val="881513108"/>
                    </a:ext>
                  </a:extLst>
                </a:gridCol>
              </a:tblGrid>
              <a:tr h="330736">
                <a:tc>
                  <a:txBody>
                    <a:bodyPr/>
                    <a:lstStyle/>
                    <a:p>
                      <a:pPr algn="ctr">
                        <a:lnSpc>
                          <a:spcPts val="1500"/>
                        </a:lnSpc>
                      </a:pPr>
                      <a:r>
                        <a:rPr lang="ja-JP" sz="1100" kern="100" dirty="0">
                          <a:solidFill>
                            <a:schemeClr val="bg1"/>
                          </a:solidFill>
                          <a:effectLst/>
                          <a:latin typeface="+mn-lt"/>
                        </a:rPr>
                        <a:t>アイコン</a:t>
                      </a:r>
                      <a:endParaRPr lang="ja-JP" sz="1000" kern="100" dirty="0">
                        <a:solidFill>
                          <a:schemeClr val="bg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lnSpc>
                          <a:spcPts val="1500"/>
                        </a:lnSpc>
                      </a:pPr>
                      <a:r>
                        <a:rPr lang="ja-JP" sz="1100" kern="100" dirty="0">
                          <a:solidFill>
                            <a:schemeClr val="bg1"/>
                          </a:solidFill>
                          <a:effectLst/>
                          <a:latin typeface="+mn-lt"/>
                        </a:rPr>
                        <a:t>意味</a:t>
                      </a:r>
                      <a:endParaRPr lang="ja-JP" sz="1000" kern="100" dirty="0">
                        <a:solidFill>
                          <a:schemeClr val="bg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92117274"/>
                  </a:ext>
                </a:extLst>
              </a:tr>
              <a:tr h="324295">
                <a:tc>
                  <a:txBody>
                    <a:bodyPr/>
                    <a:lstStyle/>
                    <a:p>
                      <a:pPr indent="635" algn="just">
                        <a:lnSpc>
                          <a:spcPts val="1500"/>
                        </a:lnSpc>
                      </a:pPr>
                      <a:r>
                        <a:rPr lang="ja-JP" sz="1100" kern="100" dirty="0">
                          <a:solidFill>
                            <a:schemeClr val="tx1"/>
                          </a:solidFill>
                          <a:effectLst/>
                          <a:latin typeface="+mn-lt"/>
                        </a:rPr>
                        <a:t>　</a:t>
                      </a:r>
                      <a:r>
                        <a:rPr lang="en-US" sz="1100" kern="100" dirty="0">
                          <a:solidFill>
                            <a:schemeClr val="tx1"/>
                          </a:solidFill>
                          <a:effectLst/>
                          <a:latin typeface="+mn-lt"/>
                        </a:rPr>
                        <a:t> </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最も早く目的駅に移動できる経路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5331568"/>
                  </a:ext>
                </a:extLst>
              </a:tr>
              <a:tr h="358114">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最も安く目的駅に移動できる経路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7544479"/>
                  </a:ext>
                </a:extLst>
              </a:tr>
              <a:tr h="337049">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飛行機を使用する経路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90234633"/>
                  </a:ext>
                </a:extLst>
              </a:tr>
              <a:tr h="347582">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最も目的駅までの乗換回数が少ない経路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4063740"/>
                  </a:ext>
                </a:extLst>
              </a:tr>
              <a:tr h="311148">
                <a:tc>
                  <a:txBody>
                    <a:bodyPr/>
                    <a:lstStyle/>
                    <a:p>
                      <a:pPr algn="just">
                        <a:lnSpc>
                          <a:spcPts val="1500"/>
                        </a:lnSpc>
                      </a:pPr>
                      <a:r>
                        <a:rPr lang="ja-JP" sz="1100" kern="100">
                          <a:solidFill>
                            <a:schemeClr val="tx1"/>
                          </a:solidFill>
                          <a:effectLst/>
                          <a:latin typeface="+mn-lt"/>
                        </a:rPr>
                        <a:t>　</a:t>
                      </a:r>
                      <a:r>
                        <a:rPr lang="en-US" sz="1100" kern="100" dirty="0">
                          <a:solidFill>
                            <a:schemeClr val="tx1"/>
                          </a:solidFill>
                          <a:effectLst/>
                          <a:latin typeface="+mn-lt"/>
                        </a:rPr>
                        <a:t> </a:t>
                      </a:r>
                      <a:endParaRPr lang="ja-JP" sz="1000" kern="10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b">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ts val="1500"/>
                        </a:lnSpc>
                      </a:pPr>
                      <a:r>
                        <a:rPr lang="ja-JP" sz="1100" kern="100" dirty="0">
                          <a:solidFill>
                            <a:schemeClr val="tx1"/>
                          </a:solidFill>
                          <a:effectLst/>
                          <a:latin typeface="+mn-lt"/>
                        </a:rPr>
                        <a:t>寝台列車を使用する経路</a:t>
                      </a:r>
                      <a:endParaRPr lang="ja-JP" sz="1000" kern="100" dirty="0">
                        <a:solidFill>
                          <a:schemeClr val="tx1"/>
                        </a:solidFill>
                        <a:effectLst/>
                        <a:latin typeface="+mn-lt"/>
                        <a:ea typeface="メイリオ" panose="020B0604030504040204" pitchFamily="50" charset="-128"/>
                        <a:cs typeface="メイリオ" panose="020B0604030504040204" pitchFamily="50" charset="-128"/>
                      </a:endParaRPr>
                    </a:p>
                  </a:txBody>
                  <a:tcPr marL="68580" marR="68580" marT="0" marB="0" anchor="ctr">
                    <a:lnL w="12700" cap="flat" cmpd="sng" algn="ctr">
                      <a:solidFill>
                        <a:srgbClr val="D2D2D2"/>
                      </a:solidFill>
                      <a:prstDash val="solid"/>
                      <a:round/>
                      <a:headEnd type="none" w="med" len="med"/>
                      <a:tailEnd type="none" w="med" len="med"/>
                    </a:lnL>
                    <a:lnR w="12700" cap="flat" cmpd="sng" algn="ctr">
                      <a:solidFill>
                        <a:srgbClr val="D2D2D2"/>
                      </a:solidFill>
                      <a:prstDash val="solid"/>
                      <a:round/>
                      <a:headEnd type="none" w="med" len="med"/>
                      <a:tailEnd type="none" w="med" len="med"/>
                    </a:lnR>
                    <a:lnT w="12700" cap="flat" cmpd="sng" algn="ctr">
                      <a:solidFill>
                        <a:srgbClr val="D2D2D2"/>
                      </a:solidFill>
                      <a:prstDash val="solid"/>
                      <a:round/>
                      <a:headEnd type="none" w="med" len="med"/>
                      <a:tailEnd type="none" w="med" len="med"/>
                    </a:lnT>
                    <a:lnB w="12700" cap="flat" cmpd="sng" algn="ctr">
                      <a:solidFill>
                        <a:srgbClr val="D2D2D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3017556"/>
                  </a:ext>
                </a:extLst>
              </a:tr>
            </a:tbl>
          </a:graphicData>
        </a:graphic>
      </p:graphicFrame>
      <p:pic>
        <p:nvPicPr>
          <p:cNvPr id="8" name="図 170">
            <a:extLst>
              <a:ext uri="{FF2B5EF4-FFF2-40B4-BE49-F238E27FC236}">
                <a16:creationId xmlns:a16="http://schemas.microsoft.com/office/drawing/2014/main" id="{9D245624-1511-A355-F989-01EAD38BD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035" y="4208097"/>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171">
            <a:extLst>
              <a:ext uri="{FF2B5EF4-FFF2-40B4-BE49-F238E27FC236}">
                <a16:creationId xmlns:a16="http://schemas.microsoft.com/office/drawing/2014/main" id="{D25C7C3C-D3EC-1674-604B-5A1CA4ACA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034" y="4550568"/>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173">
            <a:extLst>
              <a:ext uri="{FF2B5EF4-FFF2-40B4-BE49-F238E27FC236}">
                <a16:creationId xmlns:a16="http://schemas.microsoft.com/office/drawing/2014/main" id="{A860166A-A5D7-C610-562D-5223A1660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033" y="4903929"/>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76">
            <a:extLst>
              <a:ext uri="{FF2B5EF4-FFF2-40B4-BE49-F238E27FC236}">
                <a16:creationId xmlns:a16="http://schemas.microsoft.com/office/drawing/2014/main" id="{0E5E2BBB-FD41-E4E5-2476-381DBE978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034" y="5249321"/>
            <a:ext cx="2000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2757" descr="WS000067.JPG">
            <a:extLst>
              <a:ext uri="{FF2B5EF4-FFF2-40B4-BE49-F238E27FC236}">
                <a16:creationId xmlns:a16="http://schemas.microsoft.com/office/drawing/2014/main" id="{84E262E0-4CD7-67D5-EA89-03689D24D2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1507" y="5567472"/>
            <a:ext cx="2190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556B645F-0BC7-CD86-1DFE-602F75501194}"/>
              </a:ext>
            </a:extLst>
          </p:cNvPr>
          <p:cNvPicPr>
            <a:picLocks noChangeAspect="1"/>
          </p:cNvPicPr>
          <p:nvPr/>
        </p:nvPicPr>
        <p:blipFill>
          <a:blip r:embed="rId7"/>
          <a:stretch>
            <a:fillRect/>
          </a:stretch>
        </p:blipFill>
        <p:spPr>
          <a:xfrm>
            <a:off x="492125" y="4340865"/>
            <a:ext cx="3916835" cy="1376523"/>
          </a:xfrm>
          <a:prstGeom prst="rect">
            <a:avLst/>
          </a:prstGeom>
          <a:ln w="12700">
            <a:solidFill>
              <a:srgbClr val="D2D2D2"/>
            </a:solidFill>
          </a:ln>
        </p:spPr>
      </p:pic>
      <p:sp>
        <p:nvSpPr>
          <p:cNvPr id="18" name="正方形/長方形 17">
            <a:extLst>
              <a:ext uri="{FF2B5EF4-FFF2-40B4-BE49-F238E27FC236}">
                <a16:creationId xmlns:a16="http://schemas.microsoft.com/office/drawing/2014/main" id="{EADBF8AD-960C-C2F0-B8D3-07F4F7334588}"/>
              </a:ext>
            </a:extLst>
          </p:cNvPr>
          <p:cNvSpPr/>
          <p:nvPr/>
        </p:nvSpPr>
        <p:spPr>
          <a:xfrm>
            <a:off x="1478166" y="4630982"/>
            <a:ext cx="350596" cy="10683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1" name="正方形/長方形 20">
            <a:extLst>
              <a:ext uri="{FF2B5EF4-FFF2-40B4-BE49-F238E27FC236}">
                <a16:creationId xmlns:a16="http://schemas.microsoft.com/office/drawing/2014/main" id="{4D18133E-28D1-9700-5C62-EF7DA3D28796}"/>
              </a:ext>
            </a:extLst>
          </p:cNvPr>
          <p:cNvSpPr/>
          <p:nvPr/>
        </p:nvSpPr>
        <p:spPr>
          <a:xfrm>
            <a:off x="3020644" y="4278870"/>
            <a:ext cx="844260" cy="35211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2" name="正方形/長方形 21">
            <a:extLst>
              <a:ext uri="{FF2B5EF4-FFF2-40B4-BE49-F238E27FC236}">
                <a16:creationId xmlns:a16="http://schemas.microsoft.com/office/drawing/2014/main" id="{D9635DE0-CFB0-4F52-DB8E-09B3E0F2CC62}"/>
              </a:ext>
            </a:extLst>
          </p:cNvPr>
          <p:cNvSpPr/>
          <p:nvPr/>
        </p:nvSpPr>
        <p:spPr>
          <a:xfrm>
            <a:off x="3020644" y="4278869"/>
            <a:ext cx="844259" cy="32411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4" name="図 23">
            <a:extLst>
              <a:ext uri="{FF2B5EF4-FFF2-40B4-BE49-F238E27FC236}">
                <a16:creationId xmlns:a16="http://schemas.microsoft.com/office/drawing/2014/main" id="{6EF05050-6B20-32D1-6227-2DFB9452A602}"/>
              </a:ext>
            </a:extLst>
          </p:cNvPr>
          <p:cNvPicPr>
            <a:picLocks noChangeAspect="1"/>
          </p:cNvPicPr>
          <p:nvPr/>
        </p:nvPicPr>
        <p:blipFill>
          <a:blip r:embed="rId8"/>
          <a:stretch>
            <a:fillRect/>
          </a:stretch>
        </p:blipFill>
        <p:spPr>
          <a:xfrm>
            <a:off x="552824" y="2023037"/>
            <a:ext cx="3772349" cy="2011920"/>
          </a:xfrm>
          <a:prstGeom prst="rect">
            <a:avLst/>
          </a:prstGeom>
          <a:ln w="12700">
            <a:solidFill>
              <a:srgbClr val="D2D2D2"/>
            </a:solidFill>
          </a:ln>
        </p:spPr>
      </p:pic>
      <p:sp>
        <p:nvSpPr>
          <p:cNvPr id="14" name="正方形/長方形 13">
            <a:extLst>
              <a:ext uri="{FF2B5EF4-FFF2-40B4-BE49-F238E27FC236}">
                <a16:creationId xmlns:a16="http://schemas.microsoft.com/office/drawing/2014/main" id="{DB47676E-2C7B-EF40-5F23-704B6DFEAA04}"/>
              </a:ext>
            </a:extLst>
          </p:cNvPr>
          <p:cNvSpPr/>
          <p:nvPr/>
        </p:nvSpPr>
        <p:spPr>
          <a:xfrm>
            <a:off x="1684366" y="2381962"/>
            <a:ext cx="1983901" cy="3772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85C1C681-B327-1E84-B02C-99C0EB88CB31}"/>
              </a:ext>
            </a:extLst>
          </p:cNvPr>
          <p:cNvSpPr/>
          <p:nvPr/>
        </p:nvSpPr>
        <p:spPr>
          <a:xfrm>
            <a:off x="611220" y="3760138"/>
            <a:ext cx="662066" cy="25836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6" name="図 25">
            <a:extLst>
              <a:ext uri="{FF2B5EF4-FFF2-40B4-BE49-F238E27FC236}">
                <a16:creationId xmlns:a16="http://schemas.microsoft.com/office/drawing/2014/main" id="{FDF5ED79-89F1-3253-8D74-95369810375A}"/>
              </a:ext>
            </a:extLst>
          </p:cNvPr>
          <p:cNvPicPr>
            <a:picLocks noChangeAspect="1"/>
          </p:cNvPicPr>
          <p:nvPr/>
        </p:nvPicPr>
        <p:blipFill>
          <a:blip r:embed="rId9"/>
          <a:stretch>
            <a:fillRect/>
          </a:stretch>
        </p:blipFill>
        <p:spPr>
          <a:xfrm>
            <a:off x="6305882" y="2070116"/>
            <a:ext cx="5309302" cy="835171"/>
          </a:xfrm>
          <a:prstGeom prst="rect">
            <a:avLst/>
          </a:prstGeom>
          <a:ln w="12700">
            <a:solidFill>
              <a:srgbClr val="D2D2D2"/>
            </a:solidFill>
          </a:ln>
        </p:spPr>
      </p:pic>
      <p:sp>
        <p:nvSpPr>
          <p:cNvPr id="20" name="正方形/長方形 19">
            <a:extLst>
              <a:ext uri="{FF2B5EF4-FFF2-40B4-BE49-F238E27FC236}">
                <a16:creationId xmlns:a16="http://schemas.microsoft.com/office/drawing/2014/main" id="{71BC9384-59D3-8B41-8699-7528435593E3}"/>
              </a:ext>
            </a:extLst>
          </p:cNvPr>
          <p:cNvSpPr/>
          <p:nvPr/>
        </p:nvSpPr>
        <p:spPr>
          <a:xfrm>
            <a:off x="8176431" y="2127729"/>
            <a:ext cx="603585" cy="3772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3" name="正方形/長方形 12">
            <a:extLst>
              <a:ext uri="{FF2B5EF4-FFF2-40B4-BE49-F238E27FC236}">
                <a16:creationId xmlns:a16="http://schemas.microsoft.com/office/drawing/2014/main" id="{807F5091-4A93-A047-F835-10C9B20D8E0F}"/>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879565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1C461-34FE-EE2D-DE59-945FA7FC2E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A6CB58B-E616-8B25-D2FB-13CD053AE8AC}"/>
              </a:ext>
            </a:extLst>
          </p:cNvPr>
          <p:cNvSpPr>
            <a:spLocks noGrp="1"/>
          </p:cNvSpPr>
          <p:nvPr>
            <p:ph type="title"/>
          </p:nvPr>
        </p:nvSpPr>
        <p:spPr/>
        <p:txBody>
          <a:bodyPr/>
          <a:lstStyle/>
          <a:p>
            <a:r>
              <a:rPr lang="en-US" altLang="ja-JP" dirty="0"/>
              <a:t>6-4. </a:t>
            </a:r>
            <a:r>
              <a:rPr lang="ja-JP" altLang="en-US" dirty="0"/>
              <a:t>マイパターンの利用方法</a:t>
            </a:r>
            <a:endParaRPr kumimoji="1" lang="ja-JP" altLang="en-US" dirty="0"/>
          </a:p>
        </p:txBody>
      </p:sp>
      <p:sp>
        <p:nvSpPr>
          <p:cNvPr id="16" name="スライド番号プレースホルダー 15">
            <a:extLst>
              <a:ext uri="{FF2B5EF4-FFF2-40B4-BE49-F238E27FC236}">
                <a16:creationId xmlns:a16="http://schemas.microsoft.com/office/drawing/2014/main" id="{6893A447-5D04-317C-899C-6D3621DC19F9}"/>
              </a:ext>
            </a:extLst>
          </p:cNvPr>
          <p:cNvSpPr>
            <a:spLocks noGrp="1"/>
          </p:cNvSpPr>
          <p:nvPr>
            <p:ph type="sldNum" sz="quarter" idx="12"/>
          </p:nvPr>
        </p:nvSpPr>
        <p:spPr/>
        <p:txBody>
          <a:bodyPr/>
          <a:lstStyle/>
          <a:p>
            <a:fld id="{D8A28372-6A5A-4399-8FC5-CCF396CD4981}" type="slidenum">
              <a:rPr lang="en-GB" smtClean="0"/>
              <a:t>43</a:t>
            </a:fld>
            <a:endParaRPr lang="en-GB"/>
          </a:p>
        </p:txBody>
      </p:sp>
      <p:sp>
        <p:nvSpPr>
          <p:cNvPr id="4" name="コンテンツ プレースホルダー 12">
            <a:extLst>
              <a:ext uri="{FF2B5EF4-FFF2-40B4-BE49-F238E27FC236}">
                <a16:creationId xmlns:a16="http://schemas.microsoft.com/office/drawing/2014/main" id="{B29E5A43-A419-5CC1-AE5B-48D55377D96A}"/>
              </a:ext>
            </a:extLst>
          </p:cNvPr>
          <p:cNvSpPr>
            <a:spLocks noGrp="1"/>
          </p:cNvSpPr>
          <p:nvPr>
            <p:ph sz="half" idx="1"/>
          </p:nvPr>
        </p:nvSpPr>
        <p:spPr>
          <a:xfrm>
            <a:off x="483394" y="1386472"/>
            <a:ext cx="5441750" cy="4922253"/>
          </a:xfrm>
        </p:spPr>
        <p:txBody>
          <a:bodyPr/>
          <a:lstStyle/>
          <a:p>
            <a:r>
              <a:rPr lang="ja-JP" altLang="en-US" b="1" dirty="0">
                <a:solidFill>
                  <a:schemeClr val="tx2"/>
                </a:solidFill>
              </a:rPr>
              <a:t>マイパターンの登録</a:t>
            </a:r>
            <a:endParaRPr lang="en-US" altLang="ja-JP" b="1" dirty="0">
              <a:solidFill>
                <a:schemeClr val="tx2"/>
              </a:solidFill>
            </a:endParaRPr>
          </a:p>
          <a:p>
            <a:pPr marL="0" indent="0">
              <a:buNone/>
            </a:pPr>
            <a:r>
              <a:rPr lang="ja-JP" altLang="en-US" sz="1100" dirty="0"/>
              <a:t>１．伝票作成画面で、登録した明細の「星マーク」をクリック</a:t>
            </a:r>
            <a:endParaRPr lang="en-US" altLang="ja-JP"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ja-JP" altLang="en-US" sz="1100" dirty="0"/>
              <a:t>２．表示名を確認し、「登録」をクリック</a:t>
            </a:r>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r>
              <a:rPr lang="ja-JP" altLang="en-US" sz="1100" dirty="0"/>
              <a:t>≪以上≫</a:t>
            </a:r>
            <a:endParaRPr lang="en-US" altLang="ja-JP" sz="1100" dirty="0"/>
          </a:p>
          <a:p>
            <a:pPr marL="0" indent="0">
              <a:buNone/>
            </a:pPr>
            <a:endParaRPr lang="en-US" altLang="ja-JP" sz="1100" b="1" dirty="0">
              <a:solidFill>
                <a:schemeClr val="tx2"/>
              </a:solidFill>
            </a:endParaRPr>
          </a:p>
          <a:p>
            <a:r>
              <a:rPr lang="ja-JP" altLang="en-US" b="1" dirty="0">
                <a:solidFill>
                  <a:schemeClr val="tx2"/>
                </a:solidFill>
              </a:rPr>
              <a:t>マイパターン呼び出し</a:t>
            </a:r>
            <a:endParaRPr lang="en-US" altLang="ja-JP" sz="1100" b="1" dirty="0">
              <a:solidFill>
                <a:schemeClr val="tx2"/>
              </a:solidFill>
            </a:endParaRPr>
          </a:p>
          <a:p>
            <a:pPr marL="0" indent="0">
              <a:buNone/>
            </a:pPr>
            <a:r>
              <a:rPr lang="en-US" altLang="ja-JP" sz="1100" dirty="0"/>
              <a:t>1. </a:t>
            </a:r>
            <a:r>
              <a:rPr lang="ja-JP" altLang="en-US" sz="1100" dirty="0"/>
              <a:t>伝票作成画面で、「マイパターン」をクリック</a:t>
            </a:r>
          </a:p>
          <a:p>
            <a:pPr marL="0" indent="0">
              <a:buNone/>
            </a:pPr>
            <a:endParaRPr lang="ja-JP" altLang="en-US" sz="1100" dirty="0"/>
          </a:p>
          <a:p>
            <a:pPr marL="0" indent="0">
              <a:buNone/>
            </a:pPr>
            <a:endParaRPr lang="en-US" altLang="ja-JP" sz="1100" dirty="0"/>
          </a:p>
          <a:p>
            <a:pPr marL="0" indent="0">
              <a:buNone/>
            </a:pPr>
            <a:r>
              <a:rPr lang="en-US" altLang="ja-JP" sz="1100" dirty="0">
                <a:solidFill>
                  <a:srgbClr val="464646"/>
                </a:solidFill>
              </a:rPr>
              <a:t>2. </a:t>
            </a:r>
            <a:r>
              <a:rPr lang="ja-JP" altLang="en-US" sz="1100" dirty="0">
                <a:solidFill>
                  <a:srgbClr val="464646"/>
                </a:solidFill>
              </a:rPr>
              <a:t>利用するマイパターンにチェックを入れて「次へ」をクリック</a:t>
            </a:r>
          </a:p>
          <a:p>
            <a:pPr marL="0" indent="0">
              <a:buNone/>
            </a:pPr>
            <a:endParaRPr lang="ja-JP" altLang="en-US" sz="1100" dirty="0"/>
          </a:p>
        </p:txBody>
      </p:sp>
      <p:sp>
        <p:nvSpPr>
          <p:cNvPr id="9" name="コンテンツ プレースホルダー 12">
            <a:extLst>
              <a:ext uri="{FF2B5EF4-FFF2-40B4-BE49-F238E27FC236}">
                <a16:creationId xmlns:a16="http://schemas.microsoft.com/office/drawing/2014/main" id="{AE079387-C483-F835-0862-E088C0B007AA}"/>
              </a:ext>
            </a:extLst>
          </p:cNvPr>
          <p:cNvSpPr txBox="1">
            <a:spLocks/>
          </p:cNvSpPr>
          <p:nvPr/>
        </p:nvSpPr>
        <p:spPr>
          <a:xfrm>
            <a:off x="6282167" y="1386472"/>
            <a:ext cx="5397649" cy="4852403"/>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3. </a:t>
            </a:r>
            <a:r>
              <a:rPr lang="ja-JP" altLang="en-US" sz="1100" dirty="0"/>
              <a:t>目的地、出発／到着、金額が取り込まれるので、</a:t>
            </a:r>
            <a:br>
              <a:rPr lang="en-US" altLang="ja-JP" sz="1100" dirty="0"/>
            </a:br>
            <a:r>
              <a:rPr lang="ja-JP" altLang="en-US" sz="1100" dirty="0"/>
              <a:t>　　その他情報を入力し、「明細追加」をクリック</a:t>
            </a:r>
            <a:br>
              <a:rPr lang="ja-JP" altLang="en-US" sz="1100" dirty="0"/>
            </a:br>
            <a:r>
              <a:rPr lang="ja-JP" altLang="en-US" sz="1100" dirty="0"/>
              <a:t>　　</a:t>
            </a:r>
            <a:r>
              <a:rPr lang="en-US" altLang="ja-JP" sz="900" dirty="0"/>
              <a:t>※</a:t>
            </a:r>
            <a:r>
              <a:rPr lang="ja-JP" altLang="en-US" sz="900" dirty="0"/>
              <a:t>画面上部の「一括反映」を利用すると、複数明細が一気に入力できます。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4.</a:t>
            </a:r>
            <a:r>
              <a:rPr lang="ja-JP" altLang="en-US" sz="1100" dirty="0"/>
              <a:t>伝票の明細行に、入力したデータが追加されます。</a:t>
            </a:r>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a:p>
            <a:r>
              <a:rPr lang="ja-JP" altLang="en-US" b="1" dirty="0">
                <a:solidFill>
                  <a:schemeClr val="tx2"/>
                </a:solidFill>
              </a:rPr>
              <a:t>マイパターンの名称変更（削除）</a:t>
            </a:r>
            <a:endParaRPr lang="en-US" altLang="ja-JP" sz="1100" b="1" dirty="0">
              <a:solidFill>
                <a:schemeClr val="tx2"/>
              </a:solidFill>
            </a:endParaRPr>
          </a:p>
          <a:p>
            <a:pPr marL="0" indent="0">
              <a:buFont typeface="BIZ UDPGothic" panose="020B0400000000000000" pitchFamily="34" charset="-128"/>
              <a:buNone/>
            </a:pPr>
            <a:r>
              <a:rPr lang="en-US" altLang="ja-JP" sz="1100" dirty="0"/>
              <a:t>1. </a:t>
            </a:r>
            <a:r>
              <a:rPr lang="ja-JP" altLang="en-US" sz="1100" dirty="0"/>
              <a:t>画面右上の「個人設定」から「マイパターン」を選択</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2. </a:t>
            </a:r>
            <a:r>
              <a:rPr lang="ja-JP" altLang="en-US" sz="1100" dirty="0"/>
              <a:t>「名称変更」をクリック　　マイパターン名称が編集できます。</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endParaRPr lang="en-US" altLang="ja-JP" sz="1100" dirty="0"/>
          </a:p>
          <a:p>
            <a:pPr marL="0" indent="0">
              <a:buNone/>
            </a:pPr>
            <a:r>
              <a:rPr lang="en-US" altLang="ja-JP" sz="1100" dirty="0"/>
              <a:t>※</a:t>
            </a:r>
            <a:r>
              <a:rPr lang="ja-JP" altLang="en-US" sz="1100" dirty="0"/>
              <a:t>マイパターンを削除したい場合は、一覧画面で削除したい対象にチェックをつけ、画面下部の「削除」をクリックします。</a:t>
            </a:r>
          </a:p>
          <a:p>
            <a:pPr marL="0" indent="0">
              <a:buFont typeface="BIZ UDPGothic" panose="020B0400000000000000" pitchFamily="34" charset="-128"/>
              <a:buNone/>
            </a:pPr>
            <a:endParaRPr lang="ja-JP" altLang="en-US" sz="1100" dirty="0"/>
          </a:p>
        </p:txBody>
      </p:sp>
      <p:pic>
        <p:nvPicPr>
          <p:cNvPr id="14" name="図 13">
            <a:extLst>
              <a:ext uri="{FF2B5EF4-FFF2-40B4-BE49-F238E27FC236}">
                <a16:creationId xmlns:a16="http://schemas.microsoft.com/office/drawing/2014/main" id="{2B2794A6-EAA4-D8F4-8F76-BF549AE72F13}"/>
              </a:ext>
            </a:extLst>
          </p:cNvPr>
          <p:cNvPicPr>
            <a:picLocks noChangeAspect="1"/>
          </p:cNvPicPr>
          <p:nvPr/>
        </p:nvPicPr>
        <p:blipFill>
          <a:blip r:embed="rId2"/>
          <a:stretch>
            <a:fillRect/>
          </a:stretch>
        </p:blipFill>
        <p:spPr>
          <a:xfrm>
            <a:off x="6291221" y="4048180"/>
            <a:ext cx="1555492" cy="1063999"/>
          </a:xfrm>
          <a:prstGeom prst="rect">
            <a:avLst/>
          </a:prstGeom>
          <a:ln w="12700">
            <a:solidFill>
              <a:srgbClr val="D2D2D2"/>
            </a:solidFill>
          </a:ln>
        </p:spPr>
      </p:pic>
      <p:sp>
        <p:nvSpPr>
          <p:cNvPr id="15" name="正方形/長方形 14">
            <a:extLst>
              <a:ext uri="{FF2B5EF4-FFF2-40B4-BE49-F238E27FC236}">
                <a16:creationId xmlns:a16="http://schemas.microsoft.com/office/drawing/2014/main" id="{7820B682-96DD-C14F-5C77-4CDD81492B21}"/>
              </a:ext>
            </a:extLst>
          </p:cNvPr>
          <p:cNvSpPr/>
          <p:nvPr/>
        </p:nvSpPr>
        <p:spPr>
          <a:xfrm>
            <a:off x="6757971" y="4724796"/>
            <a:ext cx="850222" cy="1786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926D6385-E31F-ACCC-7606-639BDF6F287F}"/>
              </a:ext>
            </a:extLst>
          </p:cNvPr>
          <p:cNvPicPr>
            <a:picLocks noChangeAspect="1"/>
          </p:cNvPicPr>
          <p:nvPr/>
        </p:nvPicPr>
        <p:blipFill>
          <a:blip r:embed="rId3"/>
          <a:srcRect l="27984"/>
          <a:stretch>
            <a:fillRect/>
          </a:stretch>
        </p:blipFill>
        <p:spPr>
          <a:xfrm>
            <a:off x="512182" y="1868256"/>
            <a:ext cx="3364705" cy="1388410"/>
          </a:xfrm>
          <a:prstGeom prst="rect">
            <a:avLst/>
          </a:prstGeom>
          <a:ln w="12700">
            <a:solidFill>
              <a:srgbClr val="D2D2D2"/>
            </a:solidFill>
          </a:ln>
        </p:spPr>
      </p:pic>
      <p:sp>
        <p:nvSpPr>
          <p:cNvPr id="8" name="正方形/長方形 7">
            <a:extLst>
              <a:ext uri="{FF2B5EF4-FFF2-40B4-BE49-F238E27FC236}">
                <a16:creationId xmlns:a16="http://schemas.microsoft.com/office/drawing/2014/main" id="{87CF1FB8-5A2C-A85D-8990-213A85AB886D}"/>
              </a:ext>
            </a:extLst>
          </p:cNvPr>
          <p:cNvSpPr/>
          <p:nvPr/>
        </p:nvSpPr>
        <p:spPr>
          <a:xfrm>
            <a:off x="3731221" y="2935241"/>
            <a:ext cx="141523" cy="13615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0" name="図 19">
            <a:extLst>
              <a:ext uri="{FF2B5EF4-FFF2-40B4-BE49-F238E27FC236}">
                <a16:creationId xmlns:a16="http://schemas.microsoft.com/office/drawing/2014/main" id="{013EDCDB-B8F0-C01D-AC6F-46368EBBB096}"/>
              </a:ext>
            </a:extLst>
          </p:cNvPr>
          <p:cNvPicPr>
            <a:picLocks noChangeAspect="1"/>
          </p:cNvPicPr>
          <p:nvPr/>
        </p:nvPicPr>
        <p:blipFill>
          <a:blip r:embed="rId4"/>
          <a:stretch>
            <a:fillRect/>
          </a:stretch>
        </p:blipFill>
        <p:spPr>
          <a:xfrm>
            <a:off x="512182" y="3519684"/>
            <a:ext cx="3169297" cy="1060495"/>
          </a:xfrm>
          <a:prstGeom prst="rect">
            <a:avLst/>
          </a:prstGeom>
          <a:ln w="12700">
            <a:solidFill>
              <a:srgbClr val="D2D2D2"/>
            </a:solidFill>
          </a:ln>
        </p:spPr>
      </p:pic>
      <p:sp>
        <p:nvSpPr>
          <p:cNvPr id="10" name="正方形/長方形 9">
            <a:extLst>
              <a:ext uri="{FF2B5EF4-FFF2-40B4-BE49-F238E27FC236}">
                <a16:creationId xmlns:a16="http://schemas.microsoft.com/office/drawing/2014/main" id="{2A0A5500-8B3B-29E3-592A-4D80FF7FCC27}"/>
              </a:ext>
            </a:extLst>
          </p:cNvPr>
          <p:cNvSpPr/>
          <p:nvPr/>
        </p:nvSpPr>
        <p:spPr>
          <a:xfrm>
            <a:off x="1435156" y="4316813"/>
            <a:ext cx="633341" cy="26336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1" name="図 20">
            <a:extLst>
              <a:ext uri="{FF2B5EF4-FFF2-40B4-BE49-F238E27FC236}">
                <a16:creationId xmlns:a16="http://schemas.microsoft.com/office/drawing/2014/main" id="{A0D31FCC-FE49-4EEF-DAA9-4597CD2F1B10}"/>
              </a:ext>
            </a:extLst>
          </p:cNvPr>
          <p:cNvPicPr>
            <a:picLocks noChangeAspect="1"/>
          </p:cNvPicPr>
          <p:nvPr/>
        </p:nvPicPr>
        <p:blipFill>
          <a:blip r:embed="rId5"/>
          <a:stretch>
            <a:fillRect/>
          </a:stretch>
        </p:blipFill>
        <p:spPr>
          <a:xfrm>
            <a:off x="512182" y="5599040"/>
            <a:ext cx="5358043" cy="272246"/>
          </a:xfrm>
          <a:prstGeom prst="rect">
            <a:avLst/>
          </a:prstGeom>
          <a:ln w="12700">
            <a:solidFill>
              <a:srgbClr val="D2D2D2"/>
            </a:solidFill>
          </a:ln>
        </p:spPr>
      </p:pic>
      <p:sp>
        <p:nvSpPr>
          <p:cNvPr id="11" name="正方形/長方形 10">
            <a:extLst>
              <a:ext uri="{FF2B5EF4-FFF2-40B4-BE49-F238E27FC236}">
                <a16:creationId xmlns:a16="http://schemas.microsoft.com/office/drawing/2014/main" id="{2D07C1D7-331E-13A2-0EA3-F14D3CB70372}"/>
              </a:ext>
            </a:extLst>
          </p:cNvPr>
          <p:cNvSpPr/>
          <p:nvPr/>
        </p:nvSpPr>
        <p:spPr>
          <a:xfrm>
            <a:off x="5185143" y="5632482"/>
            <a:ext cx="695061" cy="22311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3" name="図 22">
            <a:extLst>
              <a:ext uri="{FF2B5EF4-FFF2-40B4-BE49-F238E27FC236}">
                <a16:creationId xmlns:a16="http://schemas.microsoft.com/office/drawing/2014/main" id="{851BB891-A88A-15AA-7F88-B4804CF1A34F}"/>
              </a:ext>
            </a:extLst>
          </p:cNvPr>
          <p:cNvPicPr>
            <a:picLocks noChangeAspect="1"/>
          </p:cNvPicPr>
          <p:nvPr/>
        </p:nvPicPr>
        <p:blipFill>
          <a:blip r:embed="rId6"/>
          <a:stretch>
            <a:fillRect/>
          </a:stretch>
        </p:blipFill>
        <p:spPr>
          <a:xfrm>
            <a:off x="6326733" y="1984623"/>
            <a:ext cx="3776057" cy="965411"/>
          </a:xfrm>
          <a:prstGeom prst="rect">
            <a:avLst/>
          </a:prstGeom>
          <a:ln w="12700">
            <a:solidFill>
              <a:srgbClr val="D2D2D2"/>
            </a:solidFill>
          </a:ln>
        </p:spPr>
      </p:pic>
      <p:sp>
        <p:nvSpPr>
          <p:cNvPr id="13" name="正方形/長方形 12">
            <a:extLst>
              <a:ext uri="{FF2B5EF4-FFF2-40B4-BE49-F238E27FC236}">
                <a16:creationId xmlns:a16="http://schemas.microsoft.com/office/drawing/2014/main" id="{C9E4D2A1-5B90-1C4C-10F2-BAB937EA7896}"/>
              </a:ext>
            </a:extLst>
          </p:cNvPr>
          <p:cNvSpPr/>
          <p:nvPr/>
        </p:nvSpPr>
        <p:spPr>
          <a:xfrm>
            <a:off x="9699226" y="2779180"/>
            <a:ext cx="399549" cy="16493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5" name="正方形/長方形 4">
            <a:extLst>
              <a:ext uri="{FF2B5EF4-FFF2-40B4-BE49-F238E27FC236}">
                <a16:creationId xmlns:a16="http://schemas.microsoft.com/office/drawing/2014/main" id="{BA2CF6DD-6450-D09A-87B5-A2F61B7DEF64}"/>
              </a:ext>
            </a:extLst>
          </p:cNvPr>
          <p:cNvSpPr/>
          <p:nvPr/>
        </p:nvSpPr>
        <p:spPr>
          <a:xfrm>
            <a:off x="6434174" y="368300"/>
            <a:ext cx="3553106" cy="793750"/>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200" b="1" dirty="0">
                <a:solidFill>
                  <a:schemeClr val="tx1"/>
                </a:solidFill>
              </a:rPr>
              <a:t>不要な機能に関する記載は削除してください。</a:t>
            </a:r>
          </a:p>
        </p:txBody>
      </p:sp>
    </p:spTree>
    <p:extLst>
      <p:ext uri="{BB962C8B-B14F-4D97-AF65-F5344CB8AC3E}">
        <p14:creationId xmlns:p14="http://schemas.microsoft.com/office/powerpoint/2010/main" val="2094436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4A2DF-2F38-AEB8-4067-FA9B1EBFF7F6}"/>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173326-9A75-D219-EE94-D164B2706378}"/>
              </a:ext>
            </a:extLst>
          </p:cNvPr>
          <p:cNvSpPr>
            <a:spLocks noGrp="1"/>
          </p:cNvSpPr>
          <p:nvPr>
            <p:ph type="sldNum" sz="quarter" idx="12"/>
          </p:nvPr>
        </p:nvSpPr>
        <p:spPr/>
        <p:txBody>
          <a:bodyPr/>
          <a:lstStyle/>
          <a:p>
            <a:fld id="{D8A28372-6A5A-4399-8FC5-CCF396CD4981}" type="slidenum">
              <a:rPr lang="en-GB" smtClean="0"/>
              <a:t>44</a:t>
            </a:fld>
            <a:endParaRPr lang="en-GB"/>
          </a:p>
        </p:txBody>
      </p:sp>
      <p:sp>
        <p:nvSpPr>
          <p:cNvPr id="11" name="テキスト プレースホルダー 2">
            <a:extLst>
              <a:ext uri="{FF2B5EF4-FFF2-40B4-BE49-F238E27FC236}">
                <a16:creationId xmlns:a16="http://schemas.microsoft.com/office/drawing/2014/main" id="{075105C5-2BB3-0EEE-B993-87858BC8EDF4}"/>
              </a:ext>
            </a:extLst>
          </p:cNvPr>
          <p:cNvSpPr>
            <a:spLocks noGrp="1"/>
          </p:cNvSpPr>
          <p:nvPr>
            <p:ph type="body" sz="quarter" idx="13"/>
          </p:nvPr>
        </p:nvSpPr>
        <p:spPr>
          <a:xfrm>
            <a:off x="483855" y="1634391"/>
            <a:ext cx="6718133" cy="3589217"/>
          </a:xfrm>
        </p:spPr>
        <p:txBody>
          <a:bodyPr anchor="ctr"/>
          <a:lstStyle/>
          <a:p>
            <a:pPr>
              <a:lnSpc>
                <a:spcPct val="150000"/>
              </a:lnSpc>
              <a:buFont typeface="+mj-lt"/>
              <a:buAutoNum type="arabicPeriod" startAt="7"/>
            </a:pPr>
            <a:r>
              <a:rPr lang="ja-JP" altLang="en-US" dirty="0"/>
              <a:t> </a:t>
            </a:r>
            <a:r>
              <a:rPr lang="en-US" altLang="ja-JP" dirty="0"/>
              <a:t>IC</a:t>
            </a:r>
            <a:r>
              <a:rPr lang="ja-JP" altLang="en-US" dirty="0"/>
              <a:t>カードオプション</a:t>
            </a:r>
            <a:br>
              <a:rPr lang="en-US" altLang="ja-JP" sz="2400" dirty="0"/>
            </a:br>
            <a:r>
              <a:rPr lang="en-US" altLang="ja-JP" sz="1800" dirty="0"/>
              <a:t>7-1.  IC</a:t>
            </a:r>
            <a:r>
              <a:rPr lang="ja-JP" altLang="en-US" sz="1800" dirty="0"/>
              <a:t>カード乗車履歴の取込方法</a:t>
            </a:r>
            <a:br>
              <a:rPr lang="en-US" altLang="ja-JP" sz="1800" dirty="0"/>
            </a:br>
            <a:r>
              <a:rPr lang="en-US" altLang="ja-JP" sz="1800" dirty="0"/>
              <a:t>7-2.  </a:t>
            </a:r>
            <a:r>
              <a:rPr lang="ja-JP" altLang="en-US" sz="1800" dirty="0"/>
              <a:t>取り込んだ</a:t>
            </a:r>
            <a:r>
              <a:rPr lang="en-US" altLang="ja-JP" sz="1800" dirty="0"/>
              <a:t>IC</a:t>
            </a:r>
            <a:r>
              <a:rPr lang="ja-JP" altLang="en-US" sz="1800" dirty="0"/>
              <a:t>カード履歴を利用した         　　　</a:t>
            </a:r>
            <a:br>
              <a:rPr lang="en-US" altLang="ja-JP" sz="1800" dirty="0"/>
            </a:br>
            <a:r>
              <a:rPr lang="ja-JP" altLang="en-US" sz="1800" dirty="0"/>
              <a:t>　　　　 伝票作成方法</a:t>
            </a:r>
            <a:br>
              <a:rPr lang="en-US" altLang="ja-JP" sz="1800" dirty="0"/>
            </a:br>
            <a:r>
              <a:rPr lang="en-US" altLang="ja-JP" sz="1800" dirty="0"/>
              <a:t>7-3.</a:t>
            </a:r>
            <a:r>
              <a:rPr lang="ja-JP" altLang="en-US" sz="1800" dirty="0"/>
              <a:t>　業務外の</a:t>
            </a:r>
            <a:r>
              <a:rPr lang="en-US" altLang="ja-JP" sz="1800" dirty="0"/>
              <a:t>IC</a:t>
            </a:r>
            <a:r>
              <a:rPr lang="ja-JP" altLang="en-US" sz="1800" dirty="0"/>
              <a:t>カード履歴が</a:t>
            </a:r>
            <a:br>
              <a:rPr lang="en-US" altLang="ja-JP" sz="1800" dirty="0"/>
            </a:br>
            <a:r>
              <a:rPr lang="ja-JP" altLang="en-US" sz="1800" dirty="0"/>
              <a:t>         表示されないようにする方法</a:t>
            </a:r>
            <a:br>
              <a:rPr lang="en-US" altLang="ja-JP" sz="1800" dirty="0"/>
            </a:br>
            <a:r>
              <a:rPr lang="en-US" altLang="ja-JP" sz="1800" dirty="0"/>
              <a:t>7-4.</a:t>
            </a:r>
            <a:r>
              <a:rPr lang="ja-JP" altLang="en-US" sz="1800" dirty="0"/>
              <a:t>　否認処理された伝票に紐づく</a:t>
            </a:r>
            <a:br>
              <a:rPr lang="en-US" altLang="ja-JP" sz="1800" dirty="0"/>
            </a:br>
            <a:r>
              <a:rPr lang="ja-JP" altLang="en-US" sz="1800" dirty="0"/>
              <a:t>　　　　 </a:t>
            </a:r>
            <a:r>
              <a:rPr lang="en-US" altLang="ja-JP" sz="1800" dirty="0"/>
              <a:t>IC</a:t>
            </a:r>
            <a:r>
              <a:rPr lang="ja-JP" altLang="en-US" sz="1800" dirty="0"/>
              <a:t>カード履歴の再利用方法</a:t>
            </a:r>
            <a:endParaRPr lang="ja-JP" altLang="en-US" sz="2400" dirty="0"/>
          </a:p>
        </p:txBody>
      </p:sp>
      <p:sp>
        <p:nvSpPr>
          <p:cNvPr id="2" name="正方形/長方形 1">
            <a:extLst>
              <a:ext uri="{FF2B5EF4-FFF2-40B4-BE49-F238E27FC236}">
                <a16:creationId xmlns:a16="http://schemas.microsoft.com/office/drawing/2014/main" id="{2DA49DDC-04FC-692F-C38D-0B8D9D830A73}"/>
              </a:ext>
            </a:extLst>
          </p:cNvPr>
          <p:cNvSpPr/>
          <p:nvPr/>
        </p:nvSpPr>
        <p:spPr>
          <a:xfrm>
            <a:off x="498475" y="377825"/>
            <a:ext cx="5308565"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オプションをご契約いただいていない場合は削除してください。</a:t>
            </a:r>
          </a:p>
        </p:txBody>
      </p:sp>
    </p:spTree>
    <p:extLst>
      <p:ext uri="{BB962C8B-B14F-4D97-AF65-F5344CB8AC3E}">
        <p14:creationId xmlns:p14="http://schemas.microsoft.com/office/powerpoint/2010/main" val="1485256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3B71-81A6-F6AB-5708-C0493A2ECE1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6AE1B7F-9035-1FC8-0A0D-F82B9F925296}"/>
              </a:ext>
            </a:extLst>
          </p:cNvPr>
          <p:cNvSpPr>
            <a:spLocks noGrp="1"/>
          </p:cNvSpPr>
          <p:nvPr>
            <p:ph type="title"/>
          </p:nvPr>
        </p:nvSpPr>
        <p:spPr/>
        <p:txBody>
          <a:bodyPr/>
          <a:lstStyle/>
          <a:p>
            <a:r>
              <a:rPr lang="en-US" altLang="ja-JP" dirty="0"/>
              <a:t>7-1. IC</a:t>
            </a:r>
            <a:r>
              <a:rPr lang="ja-JP" altLang="en-US" dirty="0"/>
              <a:t>カード乗車履歴の取込方法</a:t>
            </a:r>
            <a:endParaRPr kumimoji="1" lang="ja-JP" altLang="en-US" dirty="0"/>
          </a:p>
        </p:txBody>
      </p:sp>
      <p:sp>
        <p:nvSpPr>
          <p:cNvPr id="16" name="スライド番号プレースホルダー 15">
            <a:extLst>
              <a:ext uri="{FF2B5EF4-FFF2-40B4-BE49-F238E27FC236}">
                <a16:creationId xmlns:a16="http://schemas.microsoft.com/office/drawing/2014/main" id="{F4D0FE98-3437-1FF9-1805-F4944BEDF951}"/>
              </a:ext>
            </a:extLst>
          </p:cNvPr>
          <p:cNvSpPr>
            <a:spLocks noGrp="1"/>
          </p:cNvSpPr>
          <p:nvPr>
            <p:ph type="sldNum" sz="quarter" idx="12"/>
          </p:nvPr>
        </p:nvSpPr>
        <p:spPr/>
        <p:txBody>
          <a:bodyPr/>
          <a:lstStyle/>
          <a:p>
            <a:fld id="{D8A28372-6A5A-4399-8FC5-CCF396CD4981}" type="slidenum">
              <a:rPr lang="en-GB" smtClean="0"/>
              <a:t>45</a:t>
            </a:fld>
            <a:endParaRPr lang="en-GB"/>
          </a:p>
        </p:txBody>
      </p:sp>
      <p:sp>
        <p:nvSpPr>
          <p:cNvPr id="4" name="コンテンツ プレースホルダー 12">
            <a:extLst>
              <a:ext uri="{FF2B5EF4-FFF2-40B4-BE49-F238E27FC236}">
                <a16:creationId xmlns:a16="http://schemas.microsoft.com/office/drawing/2014/main" id="{7521F213-F66A-7839-EA89-D531A142495E}"/>
              </a:ext>
            </a:extLst>
          </p:cNvPr>
          <p:cNvSpPr>
            <a:spLocks noGrp="1"/>
          </p:cNvSpPr>
          <p:nvPr>
            <p:ph sz="half" idx="1"/>
          </p:nvPr>
        </p:nvSpPr>
        <p:spPr>
          <a:xfrm>
            <a:off x="483393" y="1376948"/>
            <a:ext cx="11229181" cy="642250"/>
          </a:xfrm>
        </p:spPr>
        <p:txBody>
          <a:bodyPr/>
          <a:lstStyle/>
          <a:p>
            <a:pPr marL="0" indent="0">
              <a:buNone/>
            </a:pPr>
            <a:r>
              <a:rPr lang="en-US" altLang="ja-JP" sz="1100" dirty="0">
                <a:solidFill>
                  <a:srgbClr val="464646"/>
                </a:solidFill>
              </a:rPr>
              <a:t>IC</a:t>
            </a:r>
            <a:r>
              <a:rPr lang="ja-JP" altLang="en-US" sz="1100" dirty="0">
                <a:solidFill>
                  <a:srgbClr val="464646"/>
                </a:solidFill>
              </a:rPr>
              <a:t>カードに記録されている乗車履歴を「楽楽精算」に取り込む方法を説明します。</a:t>
            </a:r>
          </a:p>
          <a:p>
            <a:pPr marL="0" indent="0">
              <a:buNone/>
            </a:pPr>
            <a:r>
              <a:rPr lang="en-US" altLang="ja-JP" sz="1100" dirty="0">
                <a:solidFill>
                  <a:srgbClr val="464646"/>
                </a:solidFill>
              </a:rPr>
              <a:t>※</a:t>
            </a:r>
            <a:r>
              <a:rPr lang="ja-JP" altLang="en-US" sz="1100" dirty="0">
                <a:solidFill>
                  <a:srgbClr val="464646"/>
                </a:solidFill>
              </a:rPr>
              <a:t>交通機関系</a:t>
            </a:r>
            <a:r>
              <a:rPr lang="en-US" altLang="ja-JP" sz="1100" dirty="0">
                <a:solidFill>
                  <a:srgbClr val="464646"/>
                </a:solidFill>
              </a:rPr>
              <a:t>IC</a:t>
            </a:r>
            <a:r>
              <a:rPr lang="ja-JP" altLang="en-US" sz="1100" dirty="0">
                <a:solidFill>
                  <a:srgbClr val="464646"/>
                </a:solidFill>
              </a:rPr>
              <a:t>カードは、直近の</a:t>
            </a:r>
            <a:r>
              <a:rPr lang="en-US" altLang="ja-JP" sz="1100" b="1" dirty="0">
                <a:solidFill>
                  <a:srgbClr val="464646"/>
                </a:solidFill>
              </a:rPr>
              <a:t>19</a:t>
            </a:r>
            <a:r>
              <a:rPr lang="ja-JP" altLang="en-US" sz="1100" b="1" dirty="0">
                <a:solidFill>
                  <a:srgbClr val="464646"/>
                </a:solidFill>
              </a:rPr>
              <a:t>件分</a:t>
            </a:r>
            <a:r>
              <a:rPr lang="ja-JP" altLang="en-US" sz="1100" dirty="0">
                <a:solidFill>
                  <a:srgbClr val="464646"/>
                </a:solidFill>
              </a:rPr>
              <a:t>の履歴を</a:t>
            </a:r>
            <a:r>
              <a:rPr lang="en-US" altLang="ja-JP" sz="1100" b="1" dirty="0">
                <a:solidFill>
                  <a:srgbClr val="464646"/>
                </a:solidFill>
              </a:rPr>
              <a:t>IC</a:t>
            </a:r>
            <a:r>
              <a:rPr lang="ja-JP" altLang="en-US" sz="1100" b="1" dirty="0">
                <a:solidFill>
                  <a:srgbClr val="464646"/>
                </a:solidFill>
              </a:rPr>
              <a:t>カード内</a:t>
            </a:r>
            <a:r>
              <a:rPr lang="ja-JP" altLang="en-US" sz="1100" dirty="0">
                <a:solidFill>
                  <a:srgbClr val="464646"/>
                </a:solidFill>
              </a:rPr>
              <a:t>に保存しています。　</a:t>
            </a:r>
            <a:r>
              <a:rPr lang="ja-JP" altLang="en-US" sz="1100" b="1" dirty="0">
                <a:solidFill>
                  <a:srgbClr val="464646"/>
                </a:solidFill>
              </a:rPr>
              <a:t>「楽楽精算」の中</a:t>
            </a:r>
            <a:r>
              <a:rPr lang="ja-JP" altLang="en-US" sz="1100" dirty="0">
                <a:solidFill>
                  <a:srgbClr val="464646"/>
                </a:solidFill>
              </a:rPr>
              <a:t>には最大で</a:t>
            </a:r>
            <a:r>
              <a:rPr lang="en-US" altLang="ja-JP" sz="1100" dirty="0">
                <a:solidFill>
                  <a:srgbClr val="464646"/>
                </a:solidFill>
              </a:rPr>
              <a:t>300</a:t>
            </a:r>
            <a:r>
              <a:rPr lang="ja-JP" altLang="en-US" sz="1100" dirty="0">
                <a:solidFill>
                  <a:srgbClr val="464646"/>
                </a:solidFill>
              </a:rPr>
              <a:t>件のデータを一時保存できます。</a:t>
            </a:r>
            <a:br>
              <a:rPr lang="ja-JP" altLang="en-US" sz="1100" dirty="0">
                <a:solidFill>
                  <a:srgbClr val="464646"/>
                </a:solidFill>
              </a:rPr>
            </a:br>
            <a:r>
              <a:rPr lang="en-US" altLang="ja-JP" sz="1100" dirty="0">
                <a:solidFill>
                  <a:srgbClr val="464646"/>
                </a:solidFill>
              </a:rPr>
              <a:t>※</a:t>
            </a:r>
            <a:r>
              <a:rPr lang="ja-JP" altLang="en-US" sz="1100" dirty="0">
                <a:solidFill>
                  <a:srgbClr val="464646"/>
                </a:solidFill>
              </a:rPr>
              <a:t>公共交通機関以外で利用した物販の履歴は取り込まれません。</a:t>
            </a:r>
            <a:endParaRPr lang="ja-JP" altLang="en-US" dirty="0"/>
          </a:p>
        </p:txBody>
      </p:sp>
      <p:sp>
        <p:nvSpPr>
          <p:cNvPr id="5" name="コンテンツ プレースホルダー 12">
            <a:extLst>
              <a:ext uri="{FF2B5EF4-FFF2-40B4-BE49-F238E27FC236}">
                <a16:creationId xmlns:a16="http://schemas.microsoft.com/office/drawing/2014/main" id="{E7D967E1-E373-F441-4C7E-4A37F39667DE}"/>
              </a:ext>
            </a:extLst>
          </p:cNvPr>
          <p:cNvSpPr txBox="1">
            <a:spLocks/>
          </p:cNvSpPr>
          <p:nvPr/>
        </p:nvSpPr>
        <p:spPr>
          <a:xfrm>
            <a:off x="484188" y="2400300"/>
            <a:ext cx="5418135" cy="3905250"/>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b="1" dirty="0" err="1">
                <a:solidFill>
                  <a:schemeClr val="tx2"/>
                </a:solidFill>
              </a:rPr>
              <a:t>PaSoRi</a:t>
            </a:r>
            <a:r>
              <a:rPr lang="ja-JP" altLang="en-US" b="1" dirty="0">
                <a:solidFill>
                  <a:schemeClr val="tx2"/>
                </a:solidFill>
              </a:rPr>
              <a:t>を使用する場合</a:t>
            </a:r>
            <a:br>
              <a:rPr lang="ja-JP" altLang="en-US" dirty="0"/>
            </a:br>
            <a:r>
              <a:rPr lang="en-US" altLang="ja-JP" sz="1100" dirty="0"/>
              <a:t>1. </a:t>
            </a:r>
            <a:r>
              <a:rPr lang="en-US" altLang="ja-JP" sz="1100" dirty="0" err="1"/>
              <a:t>PaSoRi</a:t>
            </a:r>
            <a:r>
              <a:rPr lang="ja-JP" altLang="en-US" sz="1100" dirty="0"/>
              <a:t>をパソコンに</a:t>
            </a:r>
            <a:r>
              <a:rPr lang="en-US" altLang="ja-JP" sz="1100" dirty="0"/>
              <a:t>USB</a:t>
            </a:r>
            <a:r>
              <a:rPr lang="ja-JP" altLang="en-US" sz="1100" dirty="0"/>
              <a:t>接続する</a:t>
            </a:r>
            <a:br>
              <a:rPr lang="en-US" altLang="ja-JP" sz="1100" dirty="0"/>
            </a:br>
            <a:br>
              <a:rPr lang="en-US" altLang="ja-JP" sz="1100" dirty="0"/>
            </a:br>
            <a:r>
              <a:rPr lang="en-US" altLang="ja-JP" sz="1100" dirty="0"/>
              <a:t>2. </a:t>
            </a:r>
            <a:r>
              <a:rPr lang="ja-JP" altLang="en-US" sz="1100" dirty="0"/>
              <a:t>以下のいずれかの方法で「</a:t>
            </a:r>
            <a:r>
              <a:rPr lang="en-US" altLang="ja-JP" sz="1100" dirty="0"/>
              <a:t>IC</a:t>
            </a:r>
            <a:r>
              <a:rPr lang="ja-JP" altLang="en-US" sz="1100" dirty="0"/>
              <a:t>カード取り込み画面」を開く</a:t>
            </a:r>
            <a:endParaRPr lang="en-US" altLang="ja-JP" sz="1100" dirty="0"/>
          </a:p>
          <a:p>
            <a:pPr marL="0" indent="0">
              <a:buFont typeface="BIZ UDPGothic" panose="020B0400000000000000" pitchFamily="34" charset="-128"/>
              <a:buNone/>
            </a:pPr>
            <a:br>
              <a:rPr lang="en-US" altLang="ja-JP" sz="1100" dirty="0"/>
            </a:br>
            <a:r>
              <a:rPr lang="ja-JP" altLang="en-US" sz="1100" dirty="0"/>
              <a:t>・メイン画面右上 </a:t>
            </a:r>
            <a:r>
              <a:rPr lang="en-US" altLang="ja-JP" sz="1100" dirty="0"/>
              <a:t>&gt; </a:t>
            </a:r>
            <a:r>
              <a:rPr lang="ja-JP" altLang="en-US" sz="1100" dirty="0"/>
              <a:t>「</a:t>
            </a:r>
            <a:r>
              <a:rPr lang="en-US" altLang="ja-JP" sz="1100" dirty="0"/>
              <a:t>IC</a:t>
            </a:r>
            <a:r>
              <a:rPr lang="ja-JP" altLang="en-US" sz="1100" dirty="0"/>
              <a:t>カード取り込み」をクリック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または</a:t>
            </a:r>
            <a:br>
              <a:rPr lang="en-US" altLang="ja-JP" sz="1100" dirty="0"/>
            </a:br>
            <a:endParaRPr lang="en-US" altLang="ja-JP" sz="1100" dirty="0"/>
          </a:p>
          <a:p>
            <a:pPr marL="0" indent="0">
              <a:buFont typeface="BIZ UDPGothic" panose="020B0400000000000000" pitchFamily="34" charset="-128"/>
              <a:buNone/>
            </a:pPr>
            <a:r>
              <a:rPr lang="ja-JP" altLang="en-US" sz="1100" dirty="0"/>
              <a:t>・申請画面 </a:t>
            </a:r>
            <a:r>
              <a:rPr lang="en-US" altLang="ja-JP" sz="1100" dirty="0"/>
              <a:t>&gt; </a:t>
            </a:r>
            <a:r>
              <a:rPr lang="ja-JP" altLang="en-US" sz="1100" dirty="0"/>
              <a:t>「</a:t>
            </a:r>
            <a:r>
              <a:rPr lang="en-US" altLang="ja-JP" sz="1100" dirty="0"/>
              <a:t>IC</a:t>
            </a:r>
            <a:r>
              <a:rPr lang="ja-JP" altLang="en-US" sz="1100" dirty="0"/>
              <a:t>カード」をクリック</a:t>
            </a:r>
          </a:p>
          <a:p>
            <a:pPr marL="0" indent="0">
              <a:buFont typeface="BIZ UDPGothic" panose="020B0400000000000000" pitchFamily="34" charset="-128"/>
              <a:buNone/>
            </a:pPr>
            <a:r>
              <a:rPr lang="ja-JP" altLang="en-US" sz="1100" dirty="0"/>
              <a:t>　</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sp>
        <p:nvSpPr>
          <p:cNvPr id="6" name="コンテンツ プレースホルダー 12">
            <a:extLst>
              <a:ext uri="{FF2B5EF4-FFF2-40B4-BE49-F238E27FC236}">
                <a16:creationId xmlns:a16="http://schemas.microsoft.com/office/drawing/2014/main" id="{64547A56-5E4D-FA0D-43E9-61AD173A8DD6}"/>
              </a:ext>
            </a:extLst>
          </p:cNvPr>
          <p:cNvSpPr txBox="1">
            <a:spLocks/>
          </p:cNvSpPr>
          <p:nvPr/>
        </p:nvSpPr>
        <p:spPr>
          <a:xfrm>
            <a:off x="6289675" y="2400300"/>
            <a:ext cx="5418136" cy="3905250"/>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br>
              <a:rPr lang="ja-JP" altLang="en-US" dirty="0">
                <a:solidFill>
                  <a:srgbClr val="464646"/>
                </a:solidFill>
              </a:rPr>
            </a:br>
            <a:r>
              <a:rPr lang="en-US" altLang="ja-JP" sz="1100" dirty="0">
                <a:solidFill>
                  <a:srgbClr val="464646"/>
                </a:solidFill>
              </a:rPr>
              <a:t>3</a:t>
            </a:r>
            <a:r>
              <a:rPr lang="ja-JP" altLang="en-US" sz="1100" dirty="0">
                <a:solidFill>
                  <a:srgbClr val="464646"/>
                </a:solidFill>
              </a:rPr>
              <a:t>．</a:t>
            </a:r>
            <a:r>
              <a:rPr lang="en-US" altLang="ja-JP" sz="1100" dirty="0">
                <a:solidFill>
                  <a:srgbClr val="464646"/>
                </a:solidFill>
              </a:rPr>
              <a:t>IC</a:t>
            </a:r>
            <a:r>
              <a:rPr lang="ja-JP" altLang="en-US" sz="1100" dirty="0">
                <a:solidFill>
                  <a:srgbClr val="464646"/>
                </a:solidFill>
              </a:rPr>
              <a:t>カードを</a:t>
            </a:r>
            <a:r>
              <a:rPr lang="en-US" altLang="ja-JP" sz="1100" dirty="0" err="1">
                <a:solidFill>
                  <a:srgbClr val="464646"/>
                </a:solidFill>
              </a:rPr>
              <a:t>PaSoRi</a:t>
            </a:r>
            <a:r>
              <a:rPr lang="ja-JP" altLang="en-US" sz="1100" dirty="0">
                <a:solidFill>
                  <a:srgbClr val="464646"/>
                </a:solidFill>
              </a:rPr>
              <a:t>にかざし、「取り込み開始」をクリック</a:t>
            </a:r>
            <a:endParaRPr lang="en-US" altLang="ja-JP" sz="1100" dirty="0">
              <a:solidFill>
                <a:srgbClr val="464646"/>
              </a:solidFill>
            </a:endParaRPr>
          </a:p>
          <a:p>
            <a:pPr marL="0" indent="0">
              <a:buFont typeface="BIZ UDPGothic" panose="020B0400000000000000" pitchFamily="34" charset="-128"/>
              <a:buNone/>
            </a:pPr>
            <a:endParaRPr lang="en-US" altLang="ja-JP" sz="1100" dirty="0">
              <a:solidFill>
                <a:srgbClr val="464646"/>
              </a:solidFill>
            </a:endParaRPr>
          </a:p>
          <a:p>
            <a:pPr marL="0" indent="0">
              <a:buFont typeface="BIZ UDPGothic" panose="020B0400000000000000" pitchFamily="34" charset="-128"/>
              <a:buNone/>
            </a:pPr>
            <a:r>
              <a:rPr lang="en-US" altLang="ja-JP" sz="1100" dirty="0">
                <a:solidFill>
                  <a:srgbClr val="464646"/>
                </a:solidFill>
              </a:rPr>
              <a:t>※</a:t>
            </a:r>
            <a:r>
              <a:rPr lang="ja-JP" altLang="en-US" sz="1100" dirty="0">
                <a:solidFill>
                  <a:srgbClr val="464646"/>
                </a:solidFill>
              </a:rPr>
              <a:t>共有パソコンなどで読み取り専用画面を使用する場合は、</a:t>
            </a:r>
            <a:br>
              <a:rPr lang="en-US" altLang="ja-JP" sz="1100" dirty="0">
                <a:solidFill>
                  <a:srgbClr val="464646"/>
                </a:solidFill>
              </a:rPr>
            </a:br>
            <a:r>
              <a:rPr lang="ja-JP" altLang="en-US" sz="1100" dirty="0">
                <a:solidFill>
                  <a:srgbClr val="464646"/>
                </a:solidFill>
              </a:rPr>
              <a:t>　 ログインせず画面立ち上げ後すぐに取込開始できます。</a:t>
            </a:r>
            <a:br>
              <a:rPr lang="en-US" altLang="ja-JP" sz="1100" dirty="0">
                <a:solidFill>
                  <a:srgbClr val="464646"/>
                </a:solidFill>
              </a:rPr>
            </a:br>
            <a:r>
              <a:rPr lang="ja-JP" altLang="en-US" sz="1100" dirty="0">
                <a:solidFill>
                  <a:srgbClr val="464646"/>
                </a:solidFill>
              </a:rPr>
              <a:t>　 （事前に自分のログイン画面で取り込みを行い、</a:t>
            </a:r>
            <a:r>
              <a:rPr lang="en-US" altLang="ja-JP" sz="1100" dirty="0">
                <a:solidFill>
                  <a:srgbClr val="464646"/>
                </a:solidFill>
              </a:rPr>
              <a:t>IC</a:t>
            </a:r>
            <a:r>
              <a:rPr lang="ja-JP" altLang="en-US" sz="1100" dirty="0">
                <a:solidFill>
                  <a:srgbClr val="464646"/>
                </a:solidFill>
              </a:rPr>
              <a:t>カードと</a:t>
            </a:r>
            <a:br>
              <a:rPr lang="en-US" altLang="ja-JP" sz="1100" dirty="0">
                <a:solidFill>
                  <a:srgbClr val="464646"/>
                </a:solidFill>
              </a:rPr>
            </a:br>
            <a:r>
              <a:rPr lang="ja-JP" altLang="en-US" sz="1100" dirty="0">
                <a:solidFill>
                  <a:srgbClr val="464646"/>
                </a:solidFill>
              </a:rPr>
              <a:t>　 </a:t>
            </a:r>
            <a:r>
              <a:rPr lang="en-US" altLang="ja-JP" sz="1100" dirty="0">
                <a:solidFill>
                  <a:srgbClr val="464646"/>
                </a:solidFill>
              </a:rPr>
              <a:t>ID</a:t>
            </a:r>
            <a:r>
              <a:rPr lang="ja-JP" altLang="en-US" sz="1100" dirty="0">
                <a:solidFill>
                  <a:srgbClr val="464646"/>
                </a:solidFill>
              </a:rPr>
              <a:t>を紐づけておく必要があります。）</a:t>
            </a:r>
          </a:p>
          <a:p>
            <a:pPr marL="0" indent="0">
              <a:buFont typeface="BIZ UDPGothic" panose="020B0400000000000000" pitchFamily="34" charset="-128"/>
              <a:buNone/>
            </a:pPr>
            <a:br>
              <a:rPr lang="en-US" altLang="ja-JP" sz="1100" dirty="0">
                <a:solidFill>
                  <a:srgbClr val="464646"/>
                </a:solidFill>
              </a:rPr>
            </a:br>
            <a:r>
              <a:rPr lang="ja-JP" altLang="en-US" sz="1100" dirty="0">
                <a:solidFill>
                  <a:srgbClr val="464646"/>
                </a:solidFill>
              </a:rPr>
              <a:t>≪以上≫</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pic>
        <p:nvPicPr>
          <p:cNvPr id="7" name="図 6">
            <a:extLst>
              <a:ext uri="{FF2B5EF4-FFF2-40B4-BE49-F238E27FC236}">
                <a16:creationId xmlns:a16="http://schemas.microsoft.com/office/drawing/2014/main" id="{186BB064-1566-625E-D9CB-2755FDE2008A}"/>
              </a:ext>
            </a:extLst>
          </p:cNvPr>
          <p:cNvPicPr>
            <a:picLocks noChangeAspect="1"/>
          </p:cNvPicPr>
          <p:nvPr/>
        </p:nvPicPr>
        <p:blipFill>
          <a:blip r:embed="rId2"/>
          <a:stretch>
            <a:fillRect/>
          </a:stretch>
        </p:blipFill>
        <p:spPr>
          <a:xfrm>
            <a:off x="482053" y="3710135"/>
            <a:ext cx="3833526" cy="279140"/>
          </a:xfrm>
          <a:prstGeom prst="rect">
            <a:avLst/>
          </a:prstGeom>
          <a:ln w="12700">
            <a:solidFill>
              <a:srgbClr val="D2D2D2"/>
            </a:solidFill>
          </a:ln>
        </p:spPr>
      </p:pic>
      <p:sp>
        <p:nvSpPr>
          <p:cNvPr id="8" name="正方形/長方形 7">
            <a:extLst>
              <a:ext uri="{FF2B5EF4-FFF2-40B4-BE49-F238E27FC236}">
                <a16:creationId xmlns:a16="http://schemas.microsoft.com/office/drawing/2014/main" id="{7CB679FA-E3B5-ABAE-BC30-406F1B166B89}"/>
              </a:ext>
            </a:extLst>
          </p:cNvPr>
          <p:cNvSpPr/>
          <p:nvPr/>
        </p:nvSpPr>
        <p:spPr>
          <a:xfrm>
            <a:off x="1785806" y="3710135"/>
            <a:ext cx="1357276" cy="29188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1" name="図 10">
            <a:extLst>
              <a:ext uri="{FF2B5EF4-FFF2-40B4-BE49-F238E27FC236}">
                <a16:creationId xmlns:a16="http://schemas.microsoft.com/office/drawing/2014/main" id="{8C963528-BE5A-BB8C-58D7-97C75BEBD18C}"/>
              </a:ext>
            </a:extLst>
          </p:cNvPr>
          <p:cNvPicPr>
            <a:picLocks noChangeAspect="1"/>
          </p:cNvPicPr>
          <p:nvPr/>
        </p:nvPicPr>
        <p:blipFill>
          <a:blip r:embed="rId3"/>
          <a:stretch>
            <a:fillRect/>
          </a:stretch>
        </p:blipFill>
        <p:spPr>
          <a:xfrm>
            <a:off x="479425" y="4843587"/>
            <a:ext cx="4030431" cy="1461963"/>
          </a:xfrm>
          <a:prstGeom prst="rect">
            <a:avLst/>
          </a:prstGeom>
          <a:ln w="12700">
            <a:solidFill>
              <a:srgbClr val="D2D2D2"/>
            </a:solidFill>
          </a:ln>
        </p:spPr>
      </p:pic>
      <p:sp>
        <p:nvSpPr>
          <p:cNvPr id="10" name="正方形/長方形 9">
            <a:extLst>
              <a:ext uri="{FF2B5EF4-FFF2-40B4-BE49-F238E27FC236}">
                <a16:creationId xmlns:a16="http://schemas.microsoft.com/office/drawing/2014/main" id="{5113ACD0-41B2-98A2-5D84-B9CE6C9441E7}"/>
              </a:ext>
            </a:extLst>
          </p:cNvPr>
          <p:cNvSpPr/>
          <p:nvPr/>
        </p:nvSpPr>
        <p:spPr>
          <a:xfrm>
            <a:off x="2710095" y="5947285"/>
            <a:ext cx="454050" cy="18597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044634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29A6F-7977-8A97-46CD-521434113A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990B22-AD48-6757-D846-C85CFB94109E}"/>
              </a:ext>
            </a:extLst>
          </p:cNvPr>
          <p:cNvSpPr>
            <a:spLocks noGrp="1"/>
          </p:cNvSpPr>
          <p:nvPr>
            <p:ph type="title"/>
          </p:nvPr>
        </p:nvSpPr>
        <p:spPr/>
        <p:txBody>
          <a:bodyPr/>
          <a:lstStyle/>
          <a:p>
            <a:r>
              <a:rPr lang="en-US" altLang="ja-JP" dirty="0"/>
              <a:t>7-1. IC</a:t>
            </a:r>
            <a:r>
              <a:rPr lang="ja-JP" altLang="en-US" dirty="0"/>
              <a:t>カード乗車履歴の取込方法</a:t>
            </a:r>
            <a:endParaRPr kumimoji="1" lang="ja-JP" altLang="en-US" dirty="0"/>
          </a:p>
        </p:txBody>
      </p:sp>
      <p:sp>
        <p:nvSpPr>
          <p:cNvPr id="16" name="スライド番号プレースホルダー 15">
            <a:extLst>
              <a:ext uri="{FF2B5EF4-FFF2-40B4-BE49-F238E27FC236}">
                <a16:creationId xmlns:a16="http://schemas.microsoft.com/office/drawing/2014/main" id="{FEA4061C-5734-D3D6-7CFE-2A72613168B0}"/>
              </a:ext>
            </a:extLst>
          </p:cNvPr>
          <p:cNvSpPr>
            <a:spLocks noGrp="1"/>
          </p:cNvSpPr>
          <p:nvPr>
            <p:ph type="sldNum" sz="quarter" idx="12"/>
          </p:nvPr>
        </p:nvSpPr>
        <p:spPr/>
        <p:txBody>
          <a:bodyPr/>
          <a:lstStyle/>
          <a:p>
            <a:fld id="{D8A28372-6A5A-4399-8FC5-CCF396CD4981}" type="slidenum">
              <a:rPr lang="en-GB" smtClean="0"/>
              <a:t>46</a:t>
            </a:fld>
            <a:endParaRPr lang="en-GB"/>
          </a:p>
        </p:txBody>
      </p:sp>
      <p:sp>
        <p:nvSpPr>
          <p:cNvPr id="3" name="コンテンツ プレースホルダー 12">
            <a:extLst>
              <a:ext uri="{FF2B5EF4-FFF2-40B4-BE49-F238E27FC236}">
                <a16:creationId xmlns:a16="http://schemas.microsoft.com/office/drawing/2014/main" id="{19447427-3382-C191-9502-90CE3CB101D1}"/>
              </a:ext>
            </a:extLst>
          </p:cNvPr>
          <p:cNvSpPr txBox="1">
            <a:spLocks/>
          </p:cNvSpPr>
          <p:nvPr/>
        </p:nvSpPr>
        <p:spPr>
          <a:xfrm>
            <a:off x="484189" y="1404938"/>
            <a:ext cx="5432424" cy="490378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b="1" dirty="0">
                <a:solidFill>
                  <a:schemeClr val="tx2"/>
                </a:solidFill>
              </a:rPr>
              <a:t>Android</a:t>
            </a:r>
            <a:r>
              <a:rPr lang="ja-JP" altLang="en-US" b="1" dirty="0">
                <a:solidFill>
                  <a:schemeClr val="tx2"/>
                </a:solidFill>
              </a:rPr>
              <a:t>端末を使用する場合</a:t>
            </a:r>
            <a:endParaRPr lang="en-US" altLang="ja-JP" dirty="0"/>
          </a:p>
          <a:p>
            <a:pPr marL="0" indent="0">
              <a:buFont typeface="BIZ UDPGothic" panose="020B0400000000000000" pitchFamily="34" charset="-128"/>
              <a:buNone/>
            </a:pPr>
            <a:r>
              <a:rPr lang="en-US" altLang="ja-JP" sz="1100" dirty="0"/>
              <a:t>※Google Play</a:t>
            </a:r>
            <a:r>
              <a:rPr lang="ja-JP" altLang="en-US" sz="1100" dirty="0"/>
              <a:t>より </a:t>
            </a:r>
            <a:r>
              <a:rPr lang="en-US" altLang="ja-JP" sz="1100" dirty="0"/>
              <a:t>Android</a:t>
            </a:r>
            <a:r>
              <a:rPr lang="ja-JP" altLang="en-US" sz="1100" dirty="0"/>
              <a:t>版「楽楽精算</a:t>
            </a:r>
            <a:r>
              <a:rPr lang="en-US" altLang="ja-JP" sz="1100" dirty="0"/>
              <a:t>IC</a:t>
            </a:r>
            <a:r>
              <a:rPr lang="ja-JP" altLang="en-US" sz="1100" dirty="0"/>
              <a:t>リーダー」アプリ</a:t>
            </a:r>
            <a:br>
              <a:rPr lang="ja-JP" altLang="en-US" sz="1100" dirty="0"/>
            </a:br>
            <a:r>
              <a:rPr lang="ja-JP" altLang="en-US" sz="1100" dirty="0"/>
              <a:t>　 をインストールしてください。</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b="1" dirty="0">
                <a:solidFill>
                  <a:schemeClr val="tx2"/>
                </a:solidFill>
              </a:rPr>
              <a:t>アプリの初期設定</a:t>
            </a:r>
            <a:endParaRPr lang="en-US" altLang="ja-JP" b="1" dirty="0">
              <a:solidFill>
                <a:schemeClr val="tx2"/>
              </a:solidFill>
            </a:endParaRPr>
          </a:p>
          <a:p>
            <a:pPr marL="0" indent="0">
              <a:buFont typeface="BIZ UDPGothic" panose="020B0400000000000000" pitchFamily="34" charset="-128"/>
              <a:buNone/>
            </a:pPr>
            <a:r>
              <a:rPr lang="ja-JP" altLang="en-US" sz="1100" dirty="0"/>
              <a:t>アプリに「楽楽精算」</a:t>
            </a:r>
            <a:r>
              <a:rPr lang="en-US" altLang="ja-JP" sz="1100" dirty="0"/>
              <a:t>URL</a:t>
            </a:r>
            <a:r>
              <a:rPr lang="ja-JP" altLang="en-US" sz="1100" dirty="0"/>
              <a:t>（パソコン版</a:t>
            </a:r>
            <a:r>
              <a:rPr lang="en-US" altLang="ja-JP" sz="1100" dirty="0"/>
              <a:t>URL</a:t>
            </a:r>
            <a:r>
              <a:rPr lang="ja-JP" altLang="en-US" sz="1100" dirty="0"/>
              <a:t>、末尾</a:t>
            </a:r>
            <a:r>
              <a:rPr lang="en-US" altLang="ja-JP" sz="1100" dirty="0"/>
              <a:t>a</a:t>
            </a:r>
            <a:r>
              <a:rPr lang="ja-JP" altLang="en-US" sz="1100" dirty="0"/>
              <a:t>）を登録します。</a:t>
            </a:r>
            <a:br>
              <a:rPr lang="en-US" altLang="ja-JP" sz="1100" dirty="0"/>
            </a:br>
            <a:r>
              <a:rPr lang="ja-JP" altLang="en-US" sz="1100" dirty="0"/>
              <a:t>（</a:t>
            </a:r>
            <a:r>
              <a:rPr lang="en-US" altLang="ja-JP" sz="1100" dirty="0" err="1"/>
              <a:t>P.9</a:t>
            </a:r>
            <a:r>
              <a:rPr lang="ja-JP" altLang="en-US" sz="1100" dirty="0"/>
              <a:t>参照）</a:t>
            </a:r>
            <a:endParaRPr lang="en-US" altLang="ja-JP" sz="1100" dirty="0"/>
          </a:p>
          <a:p>
            <a:pPr marL="0" indent="0">
              <a:buFont typeface="BIZ UDPGothic" panose="020B0400000000000000" pitchFamily="34" charset="-128"/>
              <a:buNone/>
            </a:pPr>
            <a:br>
              <a:rPr lang="en-US" altLang="ja-JP" sz="1100" dirty="0"/>
            </a:br>
            <a:r>
              <a:rPr lang="en-US" altLang="ja-JP" sz="900" dirty="0"/>
              <a:t>※</a:t>
            </a:r>
            <a:r>
              <a:rPr lang="ja-JP" altLang="en-US" sz="900" dirty="0"/>
              <a:t>スマートフォンブラウザ版</a:t>
            </a:r>
            <a:r>
              <a:rPr lang="en-US" altLang="ja-JP" sz="900" dirty="0"/>
              <a:t>URL</a:t>
            </a:r>
            <a:r>
              <a:rPr lang="ja-JP" altLang="en-US" sz="900" dirty="0"/>
              <a:t>（末尾</a:t>
            </a:r>
            <a:r>
              <a:rPr lang="en-US" altLang="ja-JP" sz="900" dirty="0"/>
              <a:t>m</a:t>
            </a:r>
            <a:r>
              <a:rPr lang="ja-JP" altLang="en-US" sz="900" dirty="0"/>
              <a:t>）は登録できません。</a:t>
            </a:r>
          </a:p>
          <a:p>
            <a:pPr marL="0" indent="0">
              <a:buFont typeface="BIZ UDPGothic" panose="020B0400000000000000" pitchFamily="34" charset="-128"/>
              <a:buNone/>
            </a:pPr>
            <a:r>
              <a:rPr lang="en-US" altLang="ja-JP" sz="900" dirty="0"/>
              <a:t>※URL</a:t>
            </a:r>
            <a:r>
              <a:rPr lang="ja-JP" altLang="en-US" sz="900" dirty="0"/>
              <a:t>は、コピー＆ペーストでの入力や、</a:t>
            </a:r>
            <a:r>
              <a:rPr lang="en-US" altLang="ja-JP" sz="900" dirty="0"/>
              <a:t>QR</a:t>
            </a:r>
            <a:r>
              <a:rPr lang="ja-JP" altLang="en-US" sz="900" dirty="0"/>
              <a:t>コードでの読取も可能です。</a:t>
            </a:r>
            <a:br>
              <a:rPr lang="en-US" altLang="ja-JP" sz="900" dirty="0"/>
            </a:br>
            <a:r>
              <a:rPr lang="ja-JP" altLang="en-US" sz="900" dirty="0"/>
              <a:t>　</a:t>
            </a:r>
            <a:r>
              <a:rPr lang="en-US" altLang="ja-JP" sz="900" dirty="0"/>
              <a:t>QR</a:t>
            </a:r>
            <a:r>
              <a:rPr lang="ja-JP" altLang="en-US" sz="900" dirty="0"/>
              <a:t>コードは、「楽楽精算」ログイン後右上の「</a:t>
            </a:r>
            <a:r>
              <a:rPr lang="en-US" altLang="ja-JP" sz="900" dirty="0"/>
              <a:t>IC</a:t>
            </a:r>
            <a:r>
              <a:rPr lang="ja-JP" altLang="en-US" sz="900" dirty="0"/>
              <a:t>カード取り込み」または、</a:t>
            </a:r>
            <a:br>
              <a:rPr lang="en-US" altLang="ja-JP" sz="900" dirty="0"/>
            </a:br>
            <a:r>
              <a:rPr lang="ja-JP" altLang="en-US" sz="900" dirty="0"/>
              <a:t>　申請画面の「</a:t>
            </a:r>
            <a:r>
              <a:rPr lang="en-US" altLang="ja-JP" sz="900" dirty="0"/>
              <a:t>IC</a:t>
            </a:r>
            <a:r>
              <a:rPr lang="ja-JP" altLang="en-US" sz="900" dirty="0"/>
              <a:t>カード」ボタンをクリックすると、表示されます。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sp>
        <p:nvSpPr>
          <p:cNvPr id="4" name="コンテンツ プレースホルダー 12">
            <a:extLst>
              <a:ext uri="{FF2B5EF4-FFF2-40B4-BE49-F238E27FC236}">
                <a16:creationId xmlns:a16="http://schemas.microsoft.com/office/drawing/2014/main" id="{38727B83-2EB3-B36F-CB65-64047CE7AC45}"/>
              </a:ext>
            </a:extLst>
          </p:cNvPr>
          <p:cNvSpPr txBox="1">
            <a:spLocks/>
          </p:cNvSpPr>
          <p:nvPr/>
        </p:nvSpPr>
        <p:spPr>
          <a:xfrm>
            <a:off x="6299200" y="1404938"/>
            <a:ext cx="5390506" cy="490378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1.</a:t>
            </a:r>
            <a:r>
              <a:rPr lang="ja-JP" altLang="en-US" sz="1100" dirty="0"/>
              <a:t>アプリを起動し、「</a:t>
            </a:r>
            <a:r>
              <a:rPr lang="en-US" altLang="ja-JP" sz="1100" dirty="0"/>
              <a:t>IC</a:t>
            </a:r>
            <a:r>
              <a:rPr lang="ja-JP" altLang="en-US" sz="1100" dirty="0"/>
              <a:t>カード読み取り画面」が表示されたら</a:t>
            </a:r>
            <a:endParaRPr lang="en-US" altLang="ja-JP" sz="1100" dirty="0"/>
          </a:p>
          <a:p>
            <a:pPr marL="0" indent="0">
              <a:buFont typeface="BIZ UDPGothic" panose="020B0400000000000000" pitchFamily="34" charset="-128"/>
              <a:buNone/>
            </a:pPr>
            <a:r>
              <a:rPr lang="ja-JP" altLang="en-US" sz="1100" dirty="0"/>
              <a:t>　 </a:t>
            </a:r>
            <a:r>
              <a:rPr lang="en-US" altLang="ja-JP" sz="1100" dirty="0"/>
              <a:t>IC</a:t>
            </a:r>
            <a:r>
              <a:rPr lang="ja-JP" altLang="en-US" sz="1100" dirty="0"/>
              <a:t>カードを</a:t>
            </a:r>
            <a:r>
              <a:rPr lang="en-US" altLang="ja-JP" sz="1100" dirty="0"/>
              <a:t>Android</a:t>
            </a:r>
            <a:r>
              <a:rPr lang="ja-JP" altLang="en-US" sz="1100" dirty="0"/>
              <a:t>端末の背面の</a:t>
            </a:r>
            <a:r>
              <a:rPr lang="en-US" altLang="ja-JP" sz="1100" dirty="0"/>
              <a:t>NFC</a:t>
            </a:r>
            <a:r>
              <a:rPr lang="ja-JP" altLang="en-US" sz="1100" dirty="0"/>
              <a:t>マークにかざす</a:t>
            </a:r>
            <a:br>
              <a:rPr lang="ja-JP" altLang="en-US" sz="1100" dirty="0"/>
            </a:b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２</a:t>
            </a:r>
            <a:r>
              <a:rPr lang="en-US" altLang="ja-JP" sz="1100" dirty="0"/>
              <a:t>. </a:t>
            </a:r>
            <a:r>
              <a:rPr lang="ja-JP" altLang="en-US" sz="1100" dirty="0"/>
              <a:t>初めて「楽楽精算」に取り込む</a:t>
            </a:r>
            <a:r>
              <a:rPr lang="en-US" altLang="ja-JP" sz="1100" dirty="0"/>
              <a:t>IC</a:t>
            </a:r>
            <a:r>
              <a:rPr lang="ja-JP" altLang="en-US" sz="1100" dirty="0"/>
              <a:t>カードをかざした場合、「初回登録を実行してくだ</a:t>
            </a:r>
            <a:br>
              <a:rPr lang="en-US" altLang="ja-JP" sz="1100" dirty="0"/>
            </a:br>
            <a:r>
              <a:rPr lang="ja-JP" altLang="en-US" sz="1100" dirty="0"/>
              <a:t>　　さい」というメッセージが出ます。</a:t>
            </a:r>
            <a:br>
              <a:rPr lang="en-US" altLang="ja-JP" sz="1100" dirty="0"/>
            </a:br>
            <a:r>
              <a:rPr lang="ja-JP" altLang="en-US" sz="1100" dirty="0"/>
              <a:t>　　</a:t>
            </a:r>
            <a:r>
              <a:rPr lang="en-US" altLang="ja-JP" sz="1100" dirty="0"/>
              <a:t>IC</a:t>
            </a:r>
            <a:r>
              <a:rPr lang="ja-JP" altLang="en-US" sz="1100" dirty="0"/>
              <a:t>カードと紐づけたい</a:t>
            </a:r>
            <a:r>
              <a:rPr lang="en-US" altLang="ja-JP" sz="1100" dirty="0"/>
              <a:t>ID</a:t>
            </a:r>
            <a:r>
              <a:rPr lang="ja-JP" altLang="en-US" sz="1100" dirty="0"/>
              <a:t>・パスワードを入力し、「</a:t>
            </a:r>
            <a:r>
              <a:rPr lang="en-US" altLang="ja-JP" sz="1100" dirty="0"/>
              <a:t>IC</a:t>
            </a:r>
            <a:r>
              <a:rPr lang="ja-JP" altLang="en-US" sz="1100" dirty="0"/>
              <a:t>カードを登録する」をタップ</a:t>
            </a:r>
          </a:p>
          <a:p>
            <a:pPr marL="0" indent="0">
              <a:buFont typeface="BIZ UDPGothic" panose="020B0400000000000000" pitchFamily="34" charset="-128"/>
              <a:buNone/>
            </a:pPr>
            <a:endParaRPr lang="ja-JP" altLang="en-US" sz="1100" dirty="0"/>
          </a:p>
        </p:txBody>
      </p:sp>
      <p:pic>
        <p:nvPicPr>
          <p:cNvPr id="5" name="図 4" descr="アイコン">
            <a:extLst>
              <a:ext uri="{FF2B5EF4-FFF2-40B4-BE49-F238E27FC236}">
                <a16:creationId xmlns:a16="http://schemas.microsoft.com/office/drawing/2014/main" id="{663C7BE4-E471-1611-41DE-2924A0248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037" y="1633687"/>
            <a:ext cx="702000" cy="702000"/>
          </a:xfrm>
          <a:prstGeom prst="rect">
            <a:avLst/>
          </a:prstGeom>
        </p:spPr>
      </p:pic>
      <p:pic>
        <p:nvPicPr>
          <p:cNvPr id="7" name="図 6">
            <a:extLst>
              <a:ext uri="{FF2B5EF4-FFF2-40B4-BE49-F238E27FC236}">
                <a16:creationId xmlns:a16="http://schemas.microsoft.com/office/drawing/2014/main" id="{06227677-759D-8BF4-997E-2FD663CF999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14851" y="2656516"/>
            <a:ext cx="1246188" cy="1498335"/>
          </a:xfrm>
          <a:prstGeom prst="rect">
            <a:avLst/>
          </a:prstGeom>
          <a:ln w="12700">
            <a:solidFill>
              <a:srgbClr val="D2D2D2"/>
            </a:solidFill>
          </a:ln>
        </p:spPr>
      </p:pic>
      <p:grpSp>
        <p:nvGrpSpPr>
          <p:cNvPr id="8" name="グループ化 7">
            <a:extLst>
              <a:ext uri="{FF2B5EF4-FFF2-40B4-BE49-F238E27FC236}">
                <a16:creationId xmlns:a16="http://schemas.microsoft.com/office/drawing/2014/main" id="{E53D693A-1EF6-DBD3-880F-22AF63F863A5}"/>
              </a:ext>
            </a:extLst>
          </p:cNvPr>
          <p:cNvGrpSpPr/>
          <p:nvPr/>
        </p:nvGrpSpPr>
        <p:grpSpPr>
          <a:xfrm>
            <a:off x="6327775" y="1935177"/>
            <a:ext cx="2815602" cy="1439146"/>
            <a:chOff x="931019" y="1672702"/>
            <a:chExt cx="3761753" cy="1922755"/>
          </a:xfrm>
        </p:grpSpPr>
        <p:pic>
          <p:nvPicPr>
            <p:cNvPr id="9" name="図 8">
              <a:extLst>
                <a:ext uri="{FF2B5EF4-FFF2-40B4-BE49-F238E27FC236}">
                  <a16:creationId xmlns:a16="http://schemas.microsoft.com/office/drawing/2014/main" id="{2545C5EF-3B79-7AC6-E5BB-A3E3C7735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019" y="1672702"/>
              <a:ext cx="1261544" cy="1912921"/>
            </a:xfrm>
            <a:prstGeom prst="rect">
              <a:avLst/>
            </a:prstGeom>
            <a:ln w="12700">
              <a:solidFill>
                <a:srgbClr val="D2D2D2"/>
              </a:solidFill>
            </a:ln>
          </p:spPr>
        </p:pic>
        <p:grpSp>
          <p:nvGrpSpPr>
            <p:cNvPr id="10" name="グループ化 9">
              <a:extLst>
                <a:ext uri="{FF2B5EF4-FFF2-40B4-BE49-F238E27FC236}">
                  <a16:creationId xmlns:a16="http://schemas.microsoft.com/office/drawing/2014/main" id="{87A4B535-194A-4442-E16F-FBA4D7EB9E30}"/>
                </a:ext>
              </a:extLst>
            </p:cNvPr>
            <p:cNvGrpSpPr/>
            <p:nvPr/>
          </p:nvGrpSpPr>
          <p:grpSpPr>
            <a:xfrm>
              <a:off x="2308400" y="1672703"/>
              <a:ext cx="1092395" cy="1922754"/>
              <a:chOff x="0" y="0"/>
              <a:chExt cx="1280583" cy="2307165"/>
            </a:xfrm>
          </p:grpSpPr>
          <p:sp>
            <p:nvSpPr>
              <p:cNvPr id="18" name="角丸四角形 2871">
                <a:extLst>
                  <a:ext uri="{FF2B5EF4-FFF2-40B4-BE49-F238E27FC236}">
                    <a16:creationId xmlns:a16="http://schemas.microsoft.com/office/drawing/2014/main" id="{E2DD82E1-E4FC-9242-65A5-AA06F965FF11}"/>
                  </a:ext>
                </a:extLst>
              </p:cNvPr>
              <p:cNvSpPr/>
              <p:nvPr/>
            </p:nvSpPr>
            <p:spPr>
              <a:xfrm>
                <a:off x="42334" y="0"/>
                <a:ext cx="1238249" cy="2307165"/>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9" name="角丸四角形 2872">
                <a:extLst>
                  <a:ext uri="{FF2B5EF4-FFF2-40B4-BE49-F238E27FC236}">
                    <a16:creationId xmlns:a16="http://schemas.microsoft.com/office/drawing/2014/main" id="{D56833AD-09C5-AD85-ECD8-9457B62CF6BB}"/>
                  </a:ext>
                </a:extLst>
              </p:cNvPr>
              <p:cNvSpPr/>
              <p:nvPr/>
            </p:nvSpPr>
            <p:spPr>
              <a:xfrm>
                <a:off x="0" y="211665"/>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20" name="角丸四角形 2873">
                <a:extLst>
                  <a:ext uri="{FF2B5EF4-FFF2-40B4-BE49-F238E27FC236}">
                    <a16:creationId xmlns:a16="http://schemas.microsoft.com/office/drawing/2014/main" id="{F95A7451-0BEA-BD17-179F-751BCC6199F7}"/>
                  </a:ext>
                </a:extLst>
              </p:cNvPr>
              <p:cNvSpPr/>
              <p:nvPr/>
            </p:nvSpPr>
            <p:spPr>
              <a:xfrm>
                <a:off x="0" y="507999"/>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pic>
          <p:nvPicPr>
            <p:cNvPr id="11" name="図 10">
              <a:extLst>
                <a:ext uri="{FF2B5EF4-FFF2-40B4-BE49-F238E27FC236}">
                  <a16:creationId xmlns:a16="http://schemas.microsoft.com/office/drawing/2014/main" id="{854F99A7-8CB3-475B-88F0-838C863CED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9300" y="1960589"/>
              <a:ext cx="318770" cy="318770"/>
            </a:xfrm>
            <a:prstGeom prst="rect">
              <a:avLst/>
            </a:prstGeom>
          </p:spPr>
        </p:pic>
        <p:grpSp>
          <p:nvGrpSpPr>
            <p:cNvPr id="12" name="グループ化 11">
              <a:extLst>
                <a:ext uri="{FF2B5EF4-FFF2-40B4-BE49-F238E27FC236}">
                  <a16:creationId xmlns:a16="http://schemas.microsoft.com/office/drawing/2014/main" id="{CEE920A7-2FEB-6562-C66F-3BE3FE187766}"/>
                </a:ext>
              </a:extLst>
            </p:cNvPr>
            <p:cNvGrpSpPr/>
            <p:nvPr/>
          </p:nvGrpSpPr>
          <p:grpSpPr>
            <a:xfrm>
              <a:off x="3600377" y="1672703"/>
              <a:ext cx="1092395" cy="1922754"/>
              <a:chOff x="0" y="0"/>
              <a:chExt cx="1280583" cy="2307165"/>
            </a:xfrm>
          </p:grpSpPr>
          <p:sp>
            <p:nvSpPr>
              <p:cNvPr id="14" name="角丸四角形 2875">
                <a:extLst>
                  <a:ext uri="{FF2B5EF4-FFF2-40B4-BE49-F238E27FC236}">
                    <a16:creationId xmlns:a16="http://schemas.microsoft.com/office/drawing/2014/main" id="{4F58C598-8205-46CB-3F25-5D84FC14BEFE}"/>
                  </a:ext>
                </a:extLst>
              </p:cNvPr>
              <p:cNvSpPr/>
              <p:nvPr/>
            </p:nvSpPr>
            <p:spPr>
              <a:xfrm>
                <a:off x="42334" y="0"/>
                <a:ext cx="1238249" cy="2307165"/>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5" name="角丸四角形 2876">
                <a:extLst>
                  <a:ext uri="{FF2B5EF4-FFF2-40B4-BE49-F238E27FC236}">
                    <a16:creationId xmlns:a16="http://schemas.microsoft.com/office/drawing/2014/main" id="{2E44CB25-8F29-EA17-774D-794C93DA698F}"/>
                  </a:ext>
                </a:extLst>
              </p:cNvPr>
              <p:cNvSpPr/>
              <p:nvPr/>
            </p:nvSpPr>
            <p:spPr>
              <a:xfrm>
                <a:off x="0" y="211665"/>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7" name="角丸四角形 2877">
                <a:extLst>
                  <a:ext uri="{FF2B5EF4-FFF2-40B4-BE49-F238E27FC236}">
                    <a16:creationId xmlns:a16="http://schemas.microsoft.com/office/drawing/2014/main" id="{AA5EE334-D930-30D1-A0F3-D03D9FDC34FC}"/>
                  </a:ext>
                </a:extLst>
              </p:cNvPr>
              <p:cNvSpPr/>
              <p:nvPr/>
            </p:nvSpPr>
            <p:spPr>
              <a:xfrm>
                <a:off x="0" y="507999"/>
                <a:ext cx="243415" cy="211668"/>
              </a:xfrm>
              <a:prstGeom prst="roundRect">
                <a:avLst>
                  <a:gd name="adj" fmla="val 7178"/>
                </a:avLst>
              </a:prstGeom>
              <a:solidFill>
                <a:srgbClr val="BAC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grpSp>
        <p:pic>
          <p:nvPicPr>
            <p:cNvPr id="13" name="図 12">
              <a:extLst>
                <a:ext uri="{FF2B5EF4-FFF2-40B4-BE49-F238E27FC236}">
                  <a16:creationId xmlns:a16="http://schemas.microsoft.com/office/drawing/2014/main" id="{7BD3FC07-073B-FE62-2D46-C9837402B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1133" y="1966293"/>
              <a:ext cx="284480" cy="284480"/>
            </a:xfrm>
            <a:prstGeom prst="rect">
              <a:avLst/>
            </a:prstGeom>
          </p:spPr>
        </p:pic>
      </p:grpSp>
      <p:pic>
        <p:nvPicPr>
          <p:cNvPr id="21" name="図 20" descr="グラフィカル ユーザー インターフェイス, アプリケーション&#10;&#10;自動的に生成された説明">
            <a:extLst>
              <a:ext uri="{FF2B5EF4-FFF2-40B4-BE49-F238E27FC236}">
                <a16:creationId xmlns:a16="http://schemas.microsoft.com/office/drawing/2014/main" id="{77D818AC-2F49-FCAD-733E-830071FC3E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1941" y="4267359"/>
            <a:ext cx="1368514" cy="1990566"/>
          </a:xfrm>
          <a:prstGeom prst="rect">
            <a:avLst/>
          </a:prstGeom>
          <a:ln w="12700">
            <a:solidFill>
              <a:srgbClr val="D2D2D2"/>
            </a:solidFill>
          </a:ln>
        </p:spPr>
      </p:pic>
      <p:pic>
        <p:nvPicPr>
          <p:cNvPr id="22" name="図 21" descr="グラフィカル ユーザー インターフェイス, アプリケーション&#10;&#10;中程度の精度で自動的に生成された説明">
            <a:extLst>
              <a:ext uri="{FF2B5EF4-FFF2-40B4-BE49-F238E27FC236}">
                <a16:creationId xmlns:a16="http://schemas.microsoft.com/office/drawing/2014/main" id="{1AB971C1-A3A2-70A4-6FEB-30C05BE0BFC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346825" y="4267359"/>
            <a:ext cx="1263650" cy="1990566"/>
          </a:xfrm>
          <a:prstGeom prst="rect">
            <a:avLst/>
          </a:prstGeom>
          <a:ln w="12700">
            <a:solidFill>
              <a:srgbClr val="D2D2D2"/>
            </a:solidFill>
          </a:ln>
        </p:spPr>
      </p:pic>
      <p:sp>
        <p:nvSpPr>
          <p:cNvPr id="23" name="正方形/長方形 22">
            <a:extLst>
              <a:ext uri="{FF2B5EF4-FFF2-40B4-BE49-F238E27FC236}">
                <a16:creationId xmlns:a16="http://schemas.microsoft.com/office/drawing/2014/main" id="{2EFF9D8D-D21B-41B8-D76C-C0B979DD749F}"/>
              </a:ext>
            </a:extLst>
          </p:cNvPr>
          <p:cNvSpPr/>
          <p:nvPr/>
        </p:nvSpPr>
        <p:spPr>
          <a:xfrm>
            <a:off x="7870991" y="4578457"/>
            <a:ext cx="1300961" cy="67913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4" name="正方形/長方形 23">
            <a:extLst>
              <a:ext uri="{FF2B5EF4-FFF2-40B4-BE49-F238E27FC236}">
                <a16:creationId xmlns:a16="http://schemas.microsoft.com/office/drawing/2014/main" id="{47EA7179-2F75-7B30-20FE-3DA80926A36A}"/>
              </a:ext>
            </a:extLst>
          </p:cNvPr>
          <p:cNvSpPr/>
          <p:nvPr/>
        </p:nvSpPr>
        <p:spPr>
          <a:xfrm>
            <a:off x="7212854" y="5521433"/>
            <a:ext cx="273590" cy="17451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6" name="図 25">
            <a:extLst>
              <a:ext uri="{FF2B5EF4-FFF2-40B4-BE49-F238E27FC236}">
                <a16:creationId xmlns:a16="http://schemas.microsoft.com/office/drawing/2014/main" id="{344168AD-0841-CB3D-A10D-672CF83F7BFE}"/>
              </a:ext>
            </a:extLst>
          </p:cNvPr>
          <p:cNvPicPr>
            <a:picLocks noChangeAspect="1"/>
          </p:cNvPicPr>
          <p:nvPr/>
        </p:nvPicPr>
        <p:blipFill>
          <a:blip r:embed="rId9"/>
          <a:stretch>
            <a:fillRect/>
          </a:stretch>
        </p:blipFill>
        <p:spPr>
          <a:xfrm>
            <a:off x="581304" y="4214574"/>
            <a:ext cx="4132357" cy="1998908"/>
          </a:xfrm>
          <a:prstGeom prst="rect">
            <a:avLst/>
          </a:prstGeom>
          <a:ln w="12700">
            <a:solidFill>
              <a:srgbClr val="D2D2D2"/>
            </a:solidFill>
          </a:ln>
        </p:spPr>
      </p:pic>
    </p:spTree>
    <p:extLst>
      <p:ext uri="{BB962C8B-B14F-4D97-AF65-F5344CB8AC3E}">
        <p14:creationId xmlns:p14="http://schemas.microsoft.com/office/powerpoint/2010/main" val="3869107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FFC20-1D30-D63D-9571-CC487A14F49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F77B78-D4E9-7D43-C9FD-E702732992E0}"/>
              </a:ext>
            </a:extLst>
          </p:cNvPr>
          <p:cNvSpPr>
            <a:spLocks noGrp="1"/>
          </p:cNvSpPr>
          <p:nvPr>
            <p:ph type="title"/>
          </p:nvPr>
        </p:nvSpPr>
        <p:spPr/>
        <p:txBody>
          <a:bodyPr/>
          <a:lstStyle/>
          <a:p>
            <a:r>
              <a:rPr lang="en-US" altLang="ja-JP" dirty="0"/>
              <a:t>7-1. IC</a:t>
            </a:r>
            <a:r>
              <a:rPr lang="ja-JP" altLang="en-US" dirty="0"/>
              <a:t>カード乗車履歴の取込方法</a:t>
            </a:r>
            <a:endParaRPr kumimoji="1" lang="ja-JP" altLang="en-US" dirty="0"/>
          </a:p>
        </p:txBody>
      </p:sp>
      <p:sp>
        <p:nvSpPr>
          <p:cNvPr id="16" name="スライド番号プレースホルダー 15">
            <a:extLst>
              <a:ext uri="{FF2B5EF4-FFF2-40B4-BE49-F238E27FC236}">
                <a16:creationId xmlns:a16="http://schemas.microsoft.com/office/drawing/2014/main" id="{D84C9589-5173-9D04-758C-A7E06C6B3043}"/>
              </a:ext>
            </a:extLst>
          </p:cNvPr>
          <p:cNvSpPr>
            <a:spLocks noGrp="1"/>
          </p:cNvSpPr>
          <p:nvPr>
            <p:ph type="sldNum" sz="quarter" idx="12"/>
          </p:nvPr>
        </p:nvSpPr>
        <p:spPr/>
        <p:txBody>
          <a:bodyPr/>
          <a:lstStyle/>
          <a:p>
            <a:fld id="{D8A28372-6A5A-4399-8FC5-CCF396CD4981}" type="slidenum">
              <a:rPr lang="en-GB" smtClean="0"/>
              <a:t>47</a:t>
            </a:fld>
            <a:endParaRPr lang="en-GB"/>
          </a:p>
        </p:txBody>
      </p:sp>
      <p:sp>
        <p:nvSpPr>
          <p:cNvPr id="6" name="コンテンツ プレースホルダー 12">
            <a:extLst>
              <a:ext uri="{FF2B5EF4-FFF2-40B4-BE49-F238E27FC236}">
                <a16:creationId xmlns:a16="http://schemas.microsoft.com/office/drawing/2014/main" id="{BD1183DC-D4FF-6392-066A-E6990E57A3CB}"/>
              </a:ext>
            </a:extLst>
          </p:cNvPr>
          <p:cNvSpPr txBox="1">
            <a:spLocks/>
          </p:cNvSpPr>
          <p:nvPr/>
        </p:nvSpPr>
        <p:spPr>
          <a:xfrm>
            <a:off x="512763" y="1376363"/>
            <a:ext cx="5403849" cy="49323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３．読取結果が表示されたら「送信」をタップ</a:t>
            </a:r>
            <a:br>
              <a:rPr lang="ja-JP" altLang="en-US" sz="1100" dirty="0"/>
            </a:br>
            <a:r>
              <a:rPr lang="ja-JP" altLang="en-US" sz="1100" dirty="0"/>
              <a:t>    </a:t>
            </a:r>
            <a:r>
              <a:rPr lang="en-US" altLang="ja-JP" sz="1100" dirty="0"/>
              <a:t>※</a:t>
            </a:r>
            <a:r>
              <a:rPr lang="ja-JP" altLang="en-US" sz="1100" dirty="0"/>
              <a:t>自動送信設定をしている場合は表示されません。</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E6FA8324-2D4D-4119-0CED-F0DAEEAD2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781" y="1972838"/>
            <a:ext cx="1835176" cy="2961012"/>
          </a:xfrm>
          <a:prstGeom prst="rect">
            <a:avLst/>
          </a:prstGeom>
          <a:ln w="12700">
            <a:solidFill>
              <a:srgbClr val="D2D2D2"/>
            </a:solidFill>
          </a:ln>
        </p:spPr>
      </p:pic>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02B6FA90-07A9-543E-2B33-FFC40D414DF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5427" y="1971675"/>
            <a:ext cx="1903268" cy="3652837"/>
          </a:xfrm>
          <a:prstGeom prst="rect">
            <a:avLst/>
          </a:prstGeom>
          <a:ln w="12700">
            <a:solidFill>
              <a:srgbClr val="D2D2D2"/>
            </a:solidFill>
          </a:ln>
        </p:spPr>
      </p:pic>
      <p:sp>
        <p:nvSpPr>
          <p:cNvPr id="9" name="正方形/長方形 8">
            <a:extLst>
              <a:ext uri="{FF2B5EF4-FFF2-40B4-BE49-F238E27FC236}">
                <a16:creationId xmlns:a16="http://schemas.microsoft.com/office/drawing/2014/main" id="{E6DCA52C-2470-3BAE-7F2F-93027802EE9C}"/>
              </a:ext>
            </a:extLst>
          </p:cNvPr>
          <p:cNvSpPr/>
          <p:nvPr/>
        </p:nvSpPr>
        <p:spPr>
          <a:xfrm>
            <a:off x="545427" y="5251455"/>
            <a:ext cx="1903268" cy="34287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65392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E0706-AA84-E09E-A949-68D2707234A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44A618-192F-698D-933A-51CFF0C8D7FD}"/>
              </a:ext>
            </a:extLst>
          </p:cNvPr>
          <p:cNvSpPr>
            <a:spLocks noGrp="1"/>
          </p:cNvSpPr>
          <p:nvPr>
            <p:ph type="title"/>
          </p:nvPr>
        </p:nvSpPr>
        <p:spPr/>
        <p:txBody>
          <a:bodyPr/>
          <a:lstStyle/>
          <a:p>
            <a:r>
              <a:rPr lang="en-US" altLang="ja-JP" dirty="0"/>
              <a:t>7-1. IC</a:t>
            </a:r>
            <a:r>
              <a:rPr lang="ja-JP" altLang="en-US" dirty="0"/>
              <a:t>カード乗車履歴の取込方法</a:t>
            </a:r>
            <a:endParaRPr kumimoji="1" lang="ja-JP" altLang="en-US" dirty="0"/>
          </a:p>
        </p:txBody>
      </p:sp>
      <p:sp>
        <p:nvSpPr>
          <p:cNvPr id="16" name="スライド番号プレースホルダー 15">
            <a:extLst>
              <a:ext uri="{FF2B5EF4-FFF2-40B4-BE49-F238E27FC236}">
                <a16:creationId xmlns:a16="http://schemas.microsoft.com/office/drawing/2014/main" id="{403AD08D-9D13-2699-4ED5-16867CC65C51}"/>
              </a:ext>
            </a:extLst>
          </p:cNvPr>
          <p:cNvSpPr>
            <a:spLocks noGrp="1"/>
          </p:cNvSpPr>
          <p:nvPr>
            <p:ph type="sldNum" sz="quarter" idx="12"/>
          </p:nvPr>
        </p:nvSpPr>
        <p:spPr/>
        <p:txBody>
          <a:bodyPr/>
          <a:lstStyle/>
          <a:p>
            <a:fld id="{D8A28372-6A5A-4399-8FC5-CCF396CD4981}" type="slidenum">
              <a:rPr lang="en-GB" smtClean="0"/>
              <a:t>48</a:t>
            </a:fld>
            <a:endParaRPr lang="en-GB"/>
          </a:p>
        </p:txBody>
      </p:sp>
      <p:sp>
        <p:nvSpPr>
          <p:cNvPr id="3" name="コンテンツ プレースホルダー 12">
            <a:extLst>
              <a:ext uri="{FF2B5EF4-FFF2-40B4-BE49-F238E27FC236}">
                <a16:creationId xmlns:a16="http://schemas.microsoft.com/office/drawing/2014/main" id="{28D5338A-D3D7-E95F-8419-310E433D5CC1}"/>
              </a:ext>
            </a:extLst>
          </p:cNvPr>
          <p:cNvSpPr txBox="1">
            <a:spLocks/>
          </p:cNvSpPr>
          <p:nvPr/>
        </p:nvSpPr>
        <p:spPr>
          <a:xfrm>
            <a:off x="493713" y="1385888"/>
            <a:ext cx="5422899" cy="492283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b="1" dirty="0">
                <a:solidFill>
                  <a:schemeClr val="tx2"/>
                </a:solidFill>
              </a:rPr>
              <a:t>iPhone</a:t>
            </a:r>
            <a:r>
              <a:rPr lang="ja-JP" altLang="en-US" b="1" dirty="0">
                <a:solidFill>
                  <a:schemeClr val="tx2"/>
                </a:solidFill>
              </a:rPr>
              <a:t>端末を使用する場合</a:t>
            </a:r>
            <a:endParaRPr lang="en-US" altLang="ja-JP" dirty="0"/>
          </a:p>
          <a:p>
            <a:pPr marL="0" indent="0">
              <a:buFont typeface="BIZ UDPGothic" panose="020B0400000000000000" pitchFamily="34" charset="-128"/>
              <a:buNone/>
            </a:pPr>
            <a:r>
              <a:rPr lang="en-US" altLang="ja-JP" sz="1100" dirty="0"/>
              <a:t>※App Store</a:t>
            </a:r>
            <a:r>
              <a:rPr lang="ja-JP" altLang="en-US" sz="1100" dirty="0"/>
              <a:t>より </a:t>
            </a:r>
            <a:r>
              <a:rPr lang="en-US" altLang="ja-JP" sz="1100" dirty="0"/>
              <a:t>iPhone</a:t>
            </a:r>
            <a:r>
              <a:rPr lang="ja-JP" altLang="en-US" sz="1100" dirty="0"/>
              <a:t>版「楽楽精算</a:t>
            </a:r>
            <a:r>
              <a:rPr lang="en-US" altLang="ja-JP" sz="1100" dirty="0"/>
              <a:t>IC</a:t>
            </a:r>
            <a:r>
              <a:rPr lang="ja-JP" altLang="en-US" sz="1100" dirty="0"/>
              <a:t>リーダー」アプリ</a:t>
            </a:r>
            <a:br>
              <a:rPr lang="ja-JP" altLang="en-US" sz="1100" dirty="0"/>
            </a:br>
            <a:r>
              <a:rPr lang="ja-JP" altLang="en-US" sz="1100" dirty="0"/>
              <a:t>　 をインストールしてください。</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b="1" dirty="0">
                <a:solidFill>
                  <a:schemeClr val="tx2"/>
                </a:solidFill>
              </a:rPr>
              <a:t>アプリの初期設定</a:t>
            </a:r>
            <a:endParaRPr lang="en-US" altLang="ja-JP" b="1" dirty="0">
              <a:solidFill>
                <a:schemeClr val="tx2"/>
              </a:solidFill>
            </a:endParaRPr>
          </a:p>
          <a:p>
            <a:pPr marL="0" indent="0">
              <a:buFont typeface="BIZ UDPGothic" panose="020B0400000000000000" pitchFamily="34" charset="-128"/>
              <a:buNone/>
            </a:pPr>
            <a:r>
              <a:rPr lang="ja-JP" altLang="en-US" sz="1100" dirty="0"/>
              <a:t>アプリに「楽楽精算」</a:t>
            </a:r>
            <a:r>
              <a:rPr lang="en-US" altLang="ja-JP" sz="1100" dirty="0"/>
              <a:t>URL</a:t>
            </a:r>
            <a:r>
              <a:rPr lang="ja-JP" altLang="en-US" sz="1100" dirty="0"/>
              <a:t>（パソコン版</a:t>
            </a:r>
            <a:r>
              <a:rPr lang="en-US" altLang="ja-JP" sz="1100" dirty="0"/>
              <a:t>URL</a:t>
            </a:r>
            <a:r>
              <a:rPr lang="ja-JP" altLang="en-US" sz="1100" dirty="0"/>
              <a:t>、末尾</a:t>
            </a:r>
            <a:r>
              <a:rPr lang="en-US" altLang="ja-JP" sz="1100" dirty="0"/>
              <a:t>a</a:t>
            </a:r>
            <a:r>
              <a:rPr lang="ja-JP" altLang="en-US" sz="1100" dirty="0"/>
              <a:t>）を登録します。</a:t>
            </a:r>
            <a:br>
              <a:rPr lang="en-US" altLang="ja-JP" sz="1100" dirty="0"/>
            </a:br>
            <a:r>
              <a:rPr lang="ja-JP" altLang="en-US" sz="1100" dirty="0"/>
              <a:t>（</a:t>
            </a:r>
            <a:r>
              <a:rPr lang="en-US" altLang="ja-JP" sz="1100" dirty="0" err="1"/>
              <a:t>P.9</a:t>
            </a:r>
            <a:r>
              <a:rPr lang="ja-JP" altLang="en-US" sz="1100" dirty="0"/>
              <a:t>参照）</a:t>
            </a:r>
          </a:p>
          <a:p>
            <a:pPr marL="0" indent="0">
              <a:buFont typeface="BIZ UDPGothic" panose="020B0400000000000000" pitchFamily="34" charset="-128"/>
              <a:buNone/>
            </a:pPr>
            <a:br>
              <a:rPr lang="en-US" altLang="ja-JP" sz="1100" dirty="0"/>
            </a:br>
            <a:r>
              <a:rPr lang="en-US" altLang="ja-JP" sz="900" dirty="0"/>
              <a:t>※</a:t>
            </a:r>
            <a:r>
              <a:rPr lang="ja-JP" altLang="en-US" sz="900" dirty="0"/>
              <a:t>スマートフォンブラウザ版</a:t>
            </a:r>
            <a:r>
              <a:rPr lang="en-US" altLang="ja-JP" sz="900" dirty="0"/>
              <a:t>URL</a:t>
            </a:r>
            <a:r>
              <a:rPr lang="ja-JP" altLang="en-US" sz="900" dirty="0"/>
              <a:t>（末尾</a:t>
            </a:r>
            <a:r>
              <a:rPr lang="en-US" altLang="ja-JP" sz="900" dirty="0"/>
              <a:t>m</a:t>
            </a:r>
            <a:r>
              <a:rPr lang="ja-JP" altLang="en-US" sz="900" dirty="0"/>
              <a:t>）は登録できません。</a:t>
            </a:r>
          </a:p>
          <a:p>
            <a:pPr marL="0" indent="0">
              <a:buFont typeface="BIZ UDPGothic" panose="020B0400000000000000" pitchFamily="34" charset="-128"/>
              <a:buNone/>
            </a:pPr>
            <a:r>
              <a:rPr lang="en-US" altLang="ja-JP" sz="900" dirty="0"/>
              <a:t>※URL</a:t>
            </a:r>
            <a:r>
              <a:rPr lang="ja-JP" altLang="en-US" sz="900" dirty="0"/>
              <a:t>は、コピー＆ペーストでの入力や、</a:t>
            </a:r>
            <a:r>
              <a:rPr lang="en-US" altLang="ja-JP" sz="900" dirty="0"/>
              <a:t>QR</a:t>
            </a:r>
            <a:r>
              <a:rPr lang="ja-JP" altLang="en-US" sz="900" dirty="0"/>
              <a:t>コードでの読取も可能です。</a:t>
            </a:r>
            <a:br>
              <a:rPr lang="en-US" altLang="ja-JP" sz="900" dirty="0"/>
            </a:br>
            <a:r>
              <a:rPr lang="ja-JP" altLang="en-US" sz="900" dirty="0"/>
              <a:t>　</a:t>
            </a:r>
            <a:r>
              <a:rPr lang="en-US" altLang="ja-JP" sz="900" dirty="0"/>
              <a:t>QR</a:t>
            </a:r>
            <a:r>
              <a:rPr lang="ja-JP" altLang="en-US" sz="900" dirty="0"/>
              <a:t>コードは、「楽楽精算」ログイン後右上の「</a:t>
            </a:r>
            <a:r>
              <a:rPr lang="en-US" altLang="ja-JP" sz="900" dirty="0"/>
              <a:t>IC</a:t>
            </a:r>
            <a:r>
              <a:rPr lang="ja-JP" altLang="en-US" sz="900" dirty="0"/>
              <a:t>カード取り込み」または、</a:t>
            </a:r>
            <a:br>
              <a:rPr lang="en-US" altLang="ja-JP" sz="900" dirty="0"/>
            </a:br>
            <a:r>
              <a:rPr lang="ja-JP" altLang="en-US" sz="900" dirty="0"/>
              <a:t>　申請画面の「</a:t>
            </a:r>
            <a:r>
              <a:rPr lang="en-US" altLang="ja-JP" sz="900" dirty="0"/>
              <a:t>IC</a:t>
            </a:r>
            <a:r>
              <a:rPr lang="ja-JP" altLang="en-US" sz="900" dirty="0"/>
              <a:t>カード」ボタンをクリックすると、表示されます。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dirty="0"/>
          </a:p>
        </p:txBody>
      </p:sp>
      <p:sp>
        <p:nvSpPr>
          <p:cNvPr id="4" name="コンテンツ プレースホルダー 12">
            <a:extLst>
              <a:ext uri="{FF2B5EF4-FFF2-40B4-BE49-F238E27FC236}">
                <a16:creationId xmlns:a16="http://schemas.microsoft.com/office/drawing/2014/main" id="{B2768513-4DCD-ED7A-755A-FCFE91F81BFB}"/>
              </a:ext>
            </a:extLst>
          </p:cNvPr>
          <p:cNvSpPr txBox="1">
            <a:spLocks/>
          </p:cNvSpPr>
          <p:nvPr/>
        </p:nvSpPr>
        <p:spPr>
          <a:xfrm>
            <a:off x="6289674" y="1385888"/>
            <a:ext cx="5422899" cy="492283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228600" indent="-228600">
              <a:buFont typeface="BIZ UDPGothic" panose="020B0400000000000000" pitchFamily="34" charset="-128"/>
              <a:buAutoNum type="arabicPeriod"/>
            </a:pPr>
            <a:r>
              <a:rPr lang="ja-JP" altLang="en-US" sz="1100" dirty="0"/>
              <a:t>「楽楽精算</a:t>
            </a:r>
            <a:r>
              <a:rPr lang="en-US" altLang="ja-JP" sz="1100" dirty="0"/>
              <a:t>IC</a:t>
            </a:r>
            <a:r>
              <a:rPr lang="ja-JP" altLang="en-US" sz="1100" dirty="0"/>
              <a:t>リーダー」アプリを開く</a:t>
            </a:r>
            <a:endParaRPr lang="en-US" altLang="ja-JP" sz="1100" dirty="0"/>
          </a:p>
          <a:p>
            <a:pPr marL="228600" indent="-228600">
              <a:buFont typeface="BIZ UDPGothic" panose="020B0400000000000000" pitchFamily="34" charset="-128"/>
              <a:buAutoNum type="arabicPeriod"/>
            </a:pPr>
            <a:endParaRPr lang="ja-JP" altLang="en-US" sz="1100" dirty="0"/>
          </a:p>
          <a:p>
            <a:pPr marL="0" indent="0">
              <a:buFont typeface="BIZ UDPGothic" panose="020B0400000000000000" pitchFamily="34" charset="-128"/>
              <a:buNone/>
            </a:pPr>
            <a:r>
              <a:rPr lang="en-US" altLang="ja-JP" sz="1100" dirty="0"/>
              <a:t>2</a:t>
            </a:r>
            <a:r>
              <a:rPr lang="ja-JP" altLang="en-US" sz="1100" dirty="0"/>
              <a:t>．初めて「楽楽精算」に取り込む</a:t>
            </a:r>
            <a:r>
              <a:rPr lang="en-US" altLang="ja-JP" sz="1100" dirty="0"/>
              <a:t>IC</a:t>
            </a:r>
            <a:r>
              <a:rPr lang="ja-JP" altLang="en-US" sz="1100" dirty="0"/>
              <a:t>カードをかざした場合、</a:t>
            </a:r>
            <a:br>
              <a:rPr lang="ja-JP" altLang="en-US" sz="1100" dirty="0"/>
            </a:br>
            <a:r>
              <a:rPr lang="ja-JP" altLang="en-US" sz="1100" dirty="0"/>
              <a:t>　　「初回登録を実行してください」というメッセージが出ます。</a:t>
            </a:r>
            <a:br>
              <a:rPr lang="en-US" altLang="ja-JP" sz="1100" dirty="0"/>
            </a:br>
            <a:r>
              <a:rPr lang="ja-JP" altLang="en-US" sz="1100" dirty="0"/>
              <a:t>　　「</a:t>
            </a:r>
            <a:r>
              <a:rPr lang="en-US" altLang="ja-JP" sz="1100" dirty="0"/>
              <a:t>IC</a:t>
            </a:r>
            <a:r>
              <a:rPr lang="ja-JP" altLang="en-US" sz="1100" dirty="0"/>
              <a:t>カードの初回登録をする」をタップし、</a:t>
            </a:r>
            <a:r>
              <a:rPr lang="en-US" altLang="ja-JP" sz="1100" dirty="0"/>
              <a:t>IC</a:t>
            </a:r>
            <a:r>
              <a:rPr lang="ja-JP" altLang="en-US" sz="1100" dirty="0"/>
              <a:t>カードを登録</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 「</a:t>
            </a:r>
            <a:r>
              <a:rPr lang="en-US" altLang="ja-JP" sz="1100" dirty="0"/>
              <a:t>IC</a:t>
            </a:r>
            <a:r>
              <a:rPr lang="ja-JP" altLang="en-US" sz="1100" dirty="0"/>
              <a:t>カードにスマートフォンをかざして利用履歴を取り込みます。」画面が開くので、</a:t>
            </a:r>
            <a:br>
              <a:rPr lang="en-US" altLang="ja-JP" sz="1100" dirty="0"/>
            </a:br>
            <a:r>
              <a:rPr lang="ja-JP" altLang="en-US" sz="1100" dirty="0"/>
              <a:t>　　 「スキャンを始める」をクリック</a:t>
            </a:r>
            <a:endParaRPr lang="en-US" altLang="ja-JP" sz="1100" dirty="0"/>
          </a:p>
          <a:p>
            <a:pPr marL="0" indent="0">
              <a:buFont typeface="BIZ UDPGothic" panose="020B0400000000000000" pitchFamily="34" charset="-128"/>
              <a:buNone/>
            </a:pPr>
            <a:endParaRPr lang="ja-JP" altLang="en-US" sz="1100" dirty="0"/>
          </a:p>
        </p:txBody>
      </p:sp>
      <p:pic>
        <p:nvPicPr>
          <p:cNvPr id="5" name="図 4" descr="アイコン">
            <a:extLst>
              <a:ext uri="{FF2B5EF4-FFF2-40B4-BE49-F238E27FC236}">
                <a16:creationId xmlns:a16="http://schemas.microsoft.com/office/drawing/2014/main" id="{81DDA3FF-61A7-BFCD-4678-CDFD55117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362" y="1614637"/>
            <a:ext cx="702000" cy="702000"/>
          </a:xfrm>
          <a:prstGeom prst="rect">
            <a:avLst/>
          </a:prstGeom>
        </p:spPr>
      </p:pic>
      <p:pic>
        <p:nvPicPr>
          <p:cNvPr id="7" name="図 6"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8E271C3D-7F6A-97B3-342F-A44A53FBCE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153400" y="2578712"/>
            <a:ext cx="1704975" cy="1595189"/>
          </a:xfrm>
          <a:prstGeom prst="rect">
            <a:avLst/>
          </a:prstGeom>
          <a:ln w="12700">
            <a:solidFill>
              <a:srgbClr val="D2D2D2"/>
            </a:solidFill>
          </a:ln>
        </p:spPr>
      </p:pic>
      <p:pic>
        <p:nvPicPr>
          <p:cNvPr id="8" name="図 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35AC2B7C-15B8-52FB-7598-96A801FE8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2849" y="2523404"/>
            <a:ext cx="1785302" cy="1041426"/>
          </a:xfrm>
          <a:prstGeom prst="rect">
            <a:avLst/>
          </a:prstGeom>
          <a:ln w="12700">
            <a:solidFill>
              <a:srgbClr val="D2D2D2"/>
            </a:solidFill>
          </a:ln>
        </p:spPr>
      </p:pic>
      <p:sp>
        <p:nvSpPr>
          <p:cNvPr id="9" name="正方形/長方形 8">
            <a:extLst>
              <a:ext uri="{FF2B5EF4-FFF2-40B4-BE49-F238E27FC236}">
                <a16:creationId xmlns:a16="http://schemas.microsoft.com/office/drawing/2014/main" id="{FE6673FF-B460-750D-3F39-F6E59DE7C242}"/>
              </a:ext>
            </a:extLst>
          </p:cNvPr>
          <p:cNvSpPr/>
          <p:nvPr/>
        </p:nvSpPr>
        <p:spPr>
          <a:xfrm>
            <a:off x="6495969" y="2997894"/>
            <a:ext cx="1300961" cy="19286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50F21606-9348-C0DB-FBBC-A64136C7C335}"/>
              </a:ext>
            </a:extLst>
          </p:cNvPr>
          <p:cNvSpPr/>
          <p:nvPr/>
        </p:nvSpPr>
        <p:spPr>
          <a:xfrm>
            <a:off x="8153401" y="2838588"/>
            <a:ext cx="1704974" cy="86165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9CB97C03-BF0C-D6C5-7758-7DDAB4B10499}"/>
              </a:ext>
            </a:extLst>
          </p:cNvPr>
          <p:cNvSpPr/>
          <p:nvPr/>
        </p:nvSpPr>
        <p:spPr>
          <a:xfrm>
            <a:off x="8153401" y="3700244"/>
            <a:ext cx="1704974" cy="4050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nvGrpSpPr>
          <p:cNvPr id="12" name="グループ化 11">
            <a:extLst>
              <a:ext uri="{FF2B5EF4-FFF2-40B4-BE49-F238E27FC236}">
                <a16:creationId xmlns:a16="http://schemas.microsoft.com/office/drawing/2014/main" id="{0CCB3A6B-C6F2-0B3E-AFCE-99B90BD90A4D}"/>
              </a:ext>
            </a:extLst>
          </p:cNvPr>
          <p:cNvGrpSpPr/>
          <p:nvPr/>
        </p:nvGrpSpPr>
        <p:grpSpPr>
          <a:xfrm>
            <a:off x="4450273" y="2485304"/>
            <a:ext cx="1389064" cy="1602707"/>
            <a:chOff x="4347650" y="3579195"/>
            <a:chExt cx="1688947" cy="1948713"/>
          </a:xfrm>
        </p:grpSpPr>
        <p:pic>
          <p:nvPicPr>
            <p:cNvPr id="13" name="図 12" descr="グラフィカル ユーザー インターフェイス, Web サイト&#10;&#10;自動的に生成された説明">
              <a:extLst>
                <a:ext uri="{FF2B5EF4-FFF2-40B4-BE49-F238E27FC236}">
                  <a16:creationId xmlns:a16="http://schemas.microsoft.com/office/drawing/2014/main" id="{45BF6C5C-432A-401E-3BA1-FB0453A9567E}"/>
                </a:ext>
              </a:extLst>
            </p:cNvPr>
            <p:cNvPicPr>
              <a:picLocks noChangeAspect="1"/>
            </p:cNvPicPr>
            <p:nvPr/>
          </p:nvPicPr>
          <p:blipFill rotWithShape="1">
            <a:blip r:embed="rId5">
              <a:extLst>
                <a:ext uri="{28A0092B-C50C-407E-A947-70E740481C1C}">
                  <a14:useLocalDpi xmlns:a14="http://schemas.microsoft.com/office/drawing/2010/main" val="0"/>
                </a:ext>
              </a:extLst>
            </a:blip>
            <a:srcRect r="-152"/>
            <a:stretch/>
          </p:blipFill>
          <p:spPr>
            <a:xfrm>
              <a:off x="4347650" y="3579195"/>
              <a:ext cx="1688947" cy="1948713"/>
            </a:xfrm>
            <a:prstGeom prst="rect">
              <a:avLst/>
            </a:prstGeom>
            <a:ln w="12700">
              <a:solidFill>
                <a:srgbClr val="D2D2D2"/>
              </a:solidFill>
            </a:ln>
          </p:spPr>
        </p:pic>
        <p:sp>
          <p:nvSpPr>
            <p:cNvPr id="14" name="正方形/長方形 13">
              <a:extLst>
                <a:ext uri="{FF2B5EF4-FFF2-40B4-BE49-F238E27FC236}">
                  <a16:creationId xmlns:a16="http://schemas.microsoft.com/office/drawing/2014/main" id="{6C62F9C9-E51D-7960-9117-6BACD8384186}"/>
                </a:ext>
              </a:extLst>
            </p:cNvPr>
            <p:cNvSpPr/>
            <p:nvPr/>
          </p:nvSpPr>
          <p:spPr>
            <a:xfrm>
              <a:off x="4414018" y="4638082"/>
              <a:ext cx="1541206"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5" name="正方形/長方形 14">
              <a:extLst>
                <a:ext uri="{FF2B5EF4-FFF2-40B4-BE49-F238E27FC236}">
                  <a16:creationId xmlns:a16="http://schemas.microsoft.com/office/drawing/2014/main" id="{53B170E0-8977-D06F-1348-09207D2D1EA8}"/>
                </a:ext>
              </a:extLst>
            </p:cNvPr>
            <p:cNvSpPr/>
            <p:nvPr/>
          </p:nvSpPr>
          <p:spPr>
            <a:xfrm>
              <a:off x="4414018" y="5017766"/>
              <a:ext cx="1541206" cy="3591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pic>
        <p:nvPicPr>
          <p:cNvPr id="17" name="図 16">
            <a:extLst>
              <a:ext uri="{FF2B5EF4-FFF2-40B4-BE49-F238E27FC236}">
                <a16:creationId xmlns:a16="http://schemas.microsoft.com/office/drawing/2014/main" id="{83917F77-CEEE-40A5-D17E-BD17973202A1}"/>
              </a:ext>
            </a:extLst>
          </p:cNvPr>
          <p:cNvPicPr>
            <a:picLocks noChangeAspect="1"/>
          </p:cNvPicPr>
          <p:nvPr/>
        </p:nvPicPr>
        <p:blipFill>
          <a:blip r:embed="rId6"/>
          <a:stretch>
            <a:fillRect/>
          </a:stretch>
        </p:blipFill>
        <p:spPr>
          <a:xfrm>
            <a:off x="581304" y="4214574"/>
            <a:ext cx="4132357" cy="1998908"/>
          </a:xfrm>
          <a:prstGeom prst="rect">
            <a:avLst/>
          </a:prstGeom>
          <a:ln w="12700">
            <a:solidFill>
              <a:srgbClr val="D2D2D2"/>
            </a:solidFill>
          </a:ln>
        </p:spPr>
      </p:pic>
    </p:spTree>
    <p:extLst>
      <p:ext uri="{BB962C8B-B14F-4D97-AF65-F5344CB8AC3E}">
        <p14:creationId xmlns:p14="http://schemas.microsoft.com/office/powerpoint/2010/main" val="354016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0E163-4C1A-3EF9-411C-FAD054AE5C8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28525F-230C-1B2E-84DC-349E5377CCE6}"/>
              </a:ext>
            </a:extLst>
          </p:cNvPr>
          <p:cNvSpPr>
            <a:spLocks noGrp="1"/>
          </p:cNvSpPr>
          <p:nvPr>
            <p:ph type="title"/>
          </p:nvPr>
        </p:nvSpPr>
        <p:spPr/>
        <p:txBody>
          <a:bodyPr/>
          <a:lstStyle/>
          <a:p>
            <a:r>
              <a:rPr lang="en-US" altLang="ja-JP" dirty="0"/>
              <a:t>7-1. IC</a:t>
            </a:r>
            <a:r>
              <a:rPr lang="ja-JP" altLang="en-US" dirty="0"/>
              <a:t>カード乗車履歴の取込方法</a:t>
            </a:r>
            <a:endParaRPr kumimoji="1" lang="ja-JP" altLang="en-US" dirty="0"/>
          </a:p>
        </p:txBody>
      </p:sp>
      <p:sp>
        <p:nvSpPr>
          <p:cNvPr id="16" name="スライド番号プレースホルダー 15">
            <a:extLst>
              <a:ext uri="{FF2B5EF4-FFF2-40B4-BE49-F238E27FC236}">
                <a16:creationId xmlns:a16="http://schemas.microsoft.com/office/drawing/2014/main" id="{64CA9CE3-976D-8190-3AF4-BB438B704E75}"/>
              </a:ext>
            </a:extLst>
          </p:cNvPr>
          <p:cNvSpPr>
            <a:spLocks noGrp="1"/>
          </p:cNvSpPr>
          <p:nvPr>
            <p:ph type="sldNum" sz="quarter" idx="12"/>
          </p:nvPr>
        </p:nvSpPr>
        <p:spPr/>
        <p:txBody>
          <a:bodyPr/>
          <a:lstStyle/>
          <a:p>
            <a:fld id="{D8A28372-6A5A-4399-8FC5-CCF396CD4981}" type="slidenum">
              <a:rPr lang="en-GB" smtClean="0"/>
              <a:t>49</a:t>
            </a:fld>
            <a:endParaRPr lang="en-GB"/>
          </a:p>
        </p:txBody>
      </p:sp>
      <p:sp>
        <p:nvSpPr>
          <p:cNvPr id="3" name="コンテンツ プレースホルダー 12">
            <a:extLst>
              <a:ext uri="{FF2B5EF4-FFF2-40B4-BE49-F238E27FC236}">
                <a16:creationId xmlns:a16="http://schemas.microsoft.com/office/drawing/2014/main" id="{F3DB3502-0BCD-FAB5-9D2A-570C4B28C767}"/>
              </a:ext>
            </a:extLst>
          </p:cNvPr>
          <p:cNvSpPr txBox="1">
            <a:spLocks/>
          </p:cNvSpPr>
          <p:nvPr/>
        </p:nvSpPr>
        <p:spPr>
          <a:xfrm>
            <a:off x="479425" y="1385888"/>
            <a:ext cx="5437188" cy="50958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４</a:t>
            </a:r>
            <a:r>
              <a:rPr lang="en-US" altLang="ja-JP" sz="1100" dirty="0"/>
              <a:t>. </a:t>
            </a:r>
            <a:r>
              <a:rPr lang="ja-JP" altLang="en-US" sz="1100" dirty="0"/>
              <a:t>「スキャンの準備ができました」画面が表示されるので、</a:t>
            </a:r>
            <a:br>
              <a:rPr lang="en-US" altLang="ja-JP" sz="1100" dirty="0"/>
            </a:br>
            <a:r>
              <a:rPr lang="ja-JP" altLang="en-US" sz="1100" dirty="0"/>
              <a:t>　　</a:t>
            </a:r>
            <a:r>
              <a:rPr lang="en-US" altLang="ja-JP" sz="1100" dirty="0"/>
              <a:t>IC</a:t>
            </a:r>
            <a:r>
              <a:rPr lang="ja-JP" altLang="en-US" sz="1100" dirty="0"/>
              <a:t>カードを端末の背面上部にかざす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p:txBody>
      </p:sp>
      <p:sp>
        <p:nvSpPr>
          <p:cNvPr id="4" name="コンテンツ プレースホルダー 12">
            <a:extLst>
              <a:ext uri="{FF2B5EF4-FFF2-40B4-BE49-F238E27FC236}">
                <a16:creationId xmlns:a16="http://schemas.microsoft.com/office/drawing/2014/main" id="{95BF7F72-2ED1-A866-2202-5BD9138FB3A3}"/>
              </a:ext>
            </a:extLst>
          </p:cNvPr>
          <p:cNvSpPr txBox="1">
            <a:spLocks/>
          </p:cNvSpPr>
          <p:nvPr/>
        </p:nvSpPr>
        <p:spPr>
          <a:xfrm>
            <a:off x="6308608" y="1370013"/>
            <a:ext cx="5437188" cy="51482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5. </a:t>
            </a:r>
            <a:r>
              <a:rPr lang="ja-JP" altLang="en-US" sz="1100" dirty="0"/>
              <a:t>読取結果が表示されたら「送信」をタップ</a:t>
            </a:r>
            <a:br>
              <a:rPr lang="ja-JP" altLang="en-US" sz="1100" dirty="0"/>
            </a:br>
            <a:r>
              <a:rPr lang="ja-JP" altLang="en-US" sz="1100" dirty="0"/>
              <a:t>　</a:t>
            </a:r>
            <a:r>
              <a:rPr lang="en-US" altLang="ja-JP" sz="1100" dirty="0"/>
              <a:t>※</a:t>
            </a:r>
            <a:r>
              <a:rPr lang="ja-JP" altLang="en-US" sz="1100" dirty="0"/>
              <a:t>自動送信設定をしている場合は表示されません。</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11BF473C-5E40-53EF-2BB4-82E7D96D6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65" y="1901825"/>
            <a:ext cx="1857634" cy="3724795"/>
          </a:xfrm>
          <a:prstGeom prst="rect">
            <a:avLst/>
          </a:prstGeom>
          <a:ln w="12700">
            <a:solidFill>
              <a:srgbClr val="D2D2D2"/>
            </a:solidFill>
          </a:ln>
        </p:spPr>
      </p:pic>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F37843FA-154C-3A93-7D67-B74F4A134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726" y="1895475"/>
            <a:ext cx="1921422" cy="2228850"/>
          </a:xfrm>
          <a:prstGeom prst="rect">
            <a:avLst/>
          </a:prstGeom>
          <a:ln w="12700">
            <a:solidFill>
              <a:srgbClr val="D2D2D2"/>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B8FAE9A7-EA03-35ED-B5F6-1A1B732492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309561" y="1943100"/>
            <a:ext cx="1769216" cy="1263726"/>
          </a:xfrm>
          <a:prstGeom prst="rect">
            <a:avLst/>
          </a:prstGeom>
          <a:ln w="12700">
            <a:solidFill>
              <a:srgbClr val="D2D2D2"/>
            </a:solidFill>
          </a:ln>
        </p:spPr>
      </p:pic>
      <p:sp>
        <p:nvSpPr>
          <p:cNvPr id="8" name="正方形/長方形 7">
            <a:extLst>
              <a:ext uri="{FF2B5EF4-FFF2-40B4-BE49-F238E27FC236}">
                <a16:creationId xmlns:a16="http://schemas.microsoft.com/office/drawing/2014/main" id="{A374E691-4F56-5F2E-F80A-AA68A32CCD9B}"/>
              </a:ext>
            </a:extLst>
          </p:cNvPr>
          <p:cNvSpPr/>
          <p:nvPr/>
        </p:nvSpPr>
        <p:spPr>
          <a:xfrm>
            <a:off x="7620499" y="1960902"/>
            <a:ext cx="455979" cy="19286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59668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C1B2B-5B5A-C279-D5D7-8DBA794CBD21}"/>
              </a:ext>
            </a:extLst>
          </p:cNvPr>
          <p:cNvSpPr>
            <a:spLocks noGrp="1"/>
          </p:cNvSpPr>
          <p:nvPr>
            <p:ph type="title"/>
          </p:nvPr>
        </p:nvSpPr>
        <p:spPr/>
        <p:txBody>
          <a:bodyPr/>
          <a:lstStyle/>
          <a:p>
            <a:r>
              <a:rPr lang="en-US" altLang="ja-JP" dirty="0"/>
              <a:t>1.</a:t>
            </a:r>
            <a:r>
              <a:rPr lang="ja-JP" altLang="en-US" dirty="0"/>
              <a:t>「楽楽精算」の動作保証環境</a:t>
            </a:r>
            <a:endParaRPr kumimoji="1" lang="ja-JP" altLang="en-US" dirty="0"/>
          </a:p>
        </p:txBody>
      </p:sp>
      <p:sp>
        <p:nvSpPr>
          <p:cNvPr id="16" name="スライド番号プレースホルダー 15">
            <a:extLst>
              <a:ext uri="{FF2B5EF4-FFF2-40B4-BE49-F238E27FC236}">
                <a16:creationId xmlns:a16="http://schemas.microsoft.com/office/drawing/2014/main" id="{54AC3A0A-8F62-10AE-A9AA-ABC1E33E617B}"/>
              </a:ext>
            </a:extLst>
          </p:cNvPr>
          <p:cNvSpPr>
            <a:spLocks noGrp="1"/>
          </p:cNvSpPr>
          <p:nvPr>
            <p:ph type="sldNum" sz="quarter" idx="12"/>
          </p:nvPr>
        </p:nvSpPr>
        <p:spPr/>
        <p:txBody>
          <a:bodyPr/>
          <a:lstStyle/>
          <a:p>
            <a:fld id="{D8A28372-6A5A-4399-8FC5-CCF396CD4981}" type="slidenum">
              <a:rPr lang="en-GB" smtClean="0"/>
              <a:t>5</a:t>
            </a:fld>
            <a:endParaRPr lang="en-GB"/>
          </a:p>
        </p:txBody>
      </p:sp>
      <p:sp>
        <p:nvSpPr>
          <p:cNvPr id="9" name="コンテンツ プレースホルダー 2">
            <a:extLst>
              <a:ext uri="{FF2B5EF4-FFF2-40B4-BE49-F238E27FC236}">
                <a16:creationId xmlns:a16="http://schemas.microsoft.com/office/drawing/2014/main" id="{5BCD6769-9986-913F-EEC0-79568CA1CC68}"/>
              </a:ext>
            </a:extLst>
          </p:cNvPr>
          <p:cNvSpPr>
            <a:spLocks noGrp="1"/>
          </p:cNvSpPr>
          <p:nvPr>
            <p:ph sz="half" idx="1"/>
          </p:nvPr>
        </p:nvSpPr>
        <p:spPr>
          <a:xfrm>
            <a:off x="498908" y="1381536"/>
            <a:ext cx="8424862" cy="977480"/>
          </a:xfrm>
        </p:spPr>
        <p:txBody>
          <a:bodyPr/>
          <a:lstStyle/>
          <a:p>
            <a:pPr lvl="4" indent="-360000">
              <a:lnSpc>
                <a:spcPct val="120000"/>
              </a:lnSpc>
            </a:pPr>
            <a:r>
              <a:rPr lang="ja-JP" altLang="en-US" sz="1100" dirty="0"/>
              <a:t>「楽楽精算」の動作保証環境は以下からご確認ください。</a:t>
            </a:r>
            <a:endParaRPr lang="en-US" altLang="ja-JP" sz="1100" dirty="0"/>
          </a:p>
          <a:p>
            <a:pPr lvl="4" indent="-360000">
              <a:lnSpc>
                <a:spcPct val="120000"/>
              </a:lnSpc>
            </a:pPr>
            <a:endParaRPr lang="en-US" altLang="ja-JP" sz="1200" dirty="0"/>
          </a:p>
          <a:p>
            <a:pPr lvl="4" indent="-360000">
              <a:lnSpc>
                <a:spcPct val="120000"/>
              </a:lnSpc>
            </a:pPr>
            <a:r>
              <a:rPr lang="ja-JP" altLang="en-US" b="1" dirty="0"/>
              <a:t>公式 製品サイト「楽楽精算」動作保証環境</a:t>
            </a:r>
            <a:br>
              <a:rPr lang="ja-JP" altLang="en-US" sz="1200" b="1" dirty="0"/>
            </a:br>
            <a:r>
              <a:rPr lang="en-US" altLang="ja-JP" dirty="0">
                <a:solidFill>
                  <a:schemeClr val="tx2"/>
                </a:solidFill>
                <a:hlinkClick r:id="rId2">
                  <a:extLst>
                    <a:ext uri="{A12FA001-AC4F-418D-AE19-62706E023703}">
                      <ahyp:hlinkClr xmlns:ahyp="http://schemas.microsoft.com/office/drawing/2018/hyperlinkcolor" val="tx"/>
                    </a:ext>
                  </a:extLst>
                </a:hlinkClick>
              </a:rPr>
              <a:t>https://www.rakurakuseisan.jp/environment/index.php</a:t>
            </a:r>
            <a:endParaRPr lang="en-US" altLang="ja-JP" dirty="0">
              <a:solidFill>
                <a:schemeClr val="tx2"/>
              </a:solidFill>
            </a:endParaRPr>
          </a:p>
        </p:txBody>
      </p:sp>
      <p:graphicFrame>
        <p:nvGraphicFramePr>
          <p:cNvPr id="10" name="表 5">
            <a:extLst>
              <a:ext uri="{FF2B5EF4-FFF2-40B4-BE49-F238E27FC236}">
                <a16:creationId xmlns:a16="http://schemas.microsoft.com/office/drawing/2014/main" id="{44A3BB80-E469-E62D-77B1-19BBE686B705}"/>
              </a:ext>
            </a:extLst>
          </p:cNvPr>
          <p:cNvGraphicFramePr>
            <a:graphicFrameLocks noGrp="1"/>
          </p:cNvGraphicFramePr>
          <p:nvPr>
            <p:extLst>
              <p:ext uri="{D42A27DB-BD31-4B8C-83A1-F6EECF244321}">
                <p14:modId xmlns:p14="http://schemas.microsoft.com/office/powerpoint/2010/main" val="4103308050"/>
              </p:ext>
            </p:extLst>
          </p:nvPr>
        </p:nvGraphicFramePr>
        <p:xfrm>
          <a:off x="499703" y="2535555"/>
          <a:ext cx="5692094" cy="1563068"/>
        </p:xfrm>
        <a:graphic>
          <a:graphicData uri="http://schemas.openxmlformats.org/drawingml/2006/table">
            <a:tbl>
              <a:tblPr firstRow="1" bandRow="1">
                <a:tableStyleId>{5C22544A-7EE6-4342-B048-85BDC9FD1C3A}</a:tableStyleId>
              </a:tblPr>
              <a:tblGrid>
                <a:gridCol w="2310409">
                  <a:extLst>
                    <a:ext uri="{9D8B030D-6E8A-4147-A177-3AD203B41FA5}">
                      <a16:colId xmlns:a16="http://schemas.microsoft.com/office/drawing/2014/main" val="2424528689"/>
                    </a:ext>
                  </a:extLst>
                </a:gridCol>
                <a:gridCol w="3381685">
                  <a:extLst>
                    <a:ext uri="{9D8B030D-6E8A-4147-A177-3AD203B41FA5}">
                      <a16:colId xmlns:a16="http://schemas.microsoft.com/office/drawing/2014/main" val="39508194"/>
                    </a:ext>
                  </a:extLst>
                </a:gridCol>
              </a:tblGrid>
              <a:tr h="246716">
                <a:tc>
                  <a:txBody>
                    <a:bodyPr/>
                    <a:lstStyle/>
                    <a:p>
                      <a:pPr algn="l" rtl="0" fontAlgn="ctr"/>
                      <a:r>
                        <a:rPr lang="zh-TW" altLang="en-US" sz="1100" b="1" i="0" u="none" strike="noStrike" dirty="0">
                          <a:solidFill>
                            <a:srgbClr val="464646"/>
                          </a:solidFill>
                          <a:effectLst/>
                          <a:latin typeface="BIZ UDPゴシック" panose="020B0400000000000000" pitchFamily="50" charset="-128"/>
                          <a:ea typeface="BIZ UDPゴシック" panose="020B0400000000000000" pitchFamily="50" charset="-128"/>
                        </a:rPr>
                        <a:t>動作保証環境 内容</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ja-JP" altLang="en-US" sz="1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1809315"/>
                  </a:ext>
                </a:extLst>
              </a:tr>
              <a:tr h="246716">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パソコン</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対応</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OS</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／ブラウザ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009675"/>
                  </a:ext>
                </a:extLst>
              </a:tr>
              <a:tr h="255230">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スマートフォン　ブラウザ版</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対応</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OS</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／ブラウザ</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4367372"/>
                  </a:ext>
                </a:extLst>
              </a:tr>
              <a:tr h="246716">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スマートフォン　アプリ版</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対応</a:t>
                      </a:r>
                      <a:r>
                        <a:rPr 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OS／</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端末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651502"/>
                  </a:ext>
                </a:extLst>
              </a:tr>
              <a:tr h="246716">
                <a:tc>
                  <a:txBody>
                    <a:bodyPr/>
                    <a:lstStyle/>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「楽楽精算」</a:t>
                      </a:r>
                      <a:r>
                        <a:rPr lang="en-US" altLang="ja-JP" sz="1100" b="0" i="0" u="none" strike="noStrike" dirty="0">
                          <a:solidFill>
                            <a:srgbClr val="464646"/>
                          </a:solidFill>
                          <a:effectLst/>
                          <a:latin typeface="BIZ UDPゴシック" panose="020B0400000000000000" pitchFamily="50" charset="-128"/>
                          <a:ea typeface="BIZ UDPゴシック" panose="020B0400000000000000" pitchFamily="50" charset="-128"/>
                        </a:rPr>
                        <a:t>IC</a:t>
                      </a:r>
                      <a:r>
                        <a:rPr lang="ja-JP" altLang="en-US" sz="1100" b="0" i="0" u="none" strike="noStrike" dirty="0">
                          <a:solidFill>
                            <a:srgbClr val="464646"/>
                          </a:solidFill>
                          <a:effectLst/>
                          <a:latin typeface="BIZ UDPゴシック" panose="020B0400000000000000" pitchFamily="50" charset="-128"/>
                          <a:ea typeface="BIZ UDPゴシック" panose="020B0400000000000000" pitchFamily="50" charset="-128"/>
                        </a:rPr>
                        <a:t>リーダーアプリ　</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ja-JP" altLang="en-US" sz="1100" b="0" i="0" u="none" strike="noStrike">
                          <a:solidFill>
                            <a:srgbClr val="464646"/>
                          </a:solidFill>
                          <a:effectLst/>
                          <a:latin typeface="BIZ UDPゴシック" panose="020B0400000000000000" pitchFamily="50" charset="-128"/>
                          <a:ea typeface="BIZ UDPゴシック" panose="020B0400000000000000" pitchFamily="50" charset="-128"/>
                        </a:rPr>
                        <a:t>対応端末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995539"/>
                  </a:ext>
                </a:extLst>
              </a:tr>
              <a:tr h="246716">
                <a:tc>
                  <a:txBody>
                    <a:bodyPr/>
                    <a:lstStyle/>
                    <a:p>
                      <a:pPr algn="l" rtl="0"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a:solidFill>
                            <a:srgbClr val="464646"/>
                          </a:solidFill>
                          <a:effectLst/>
                          <a:latin typeface="BIZ UDPゴシック" panose="020B0400000000000000" pitchFamily="50" charset="-128"/>
                          <a:ea typeface="BIZ UDPゴシック" panose="020B0400000000000000" pitchFamily="50" charset="-128"/>
                        </a:rPr>
                        <a:t>必要なソフト</a:t>
                      </a:r>
                      <a:endPar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11430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ja-JP" altLang="en-US" sz="18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7548611"/>
                  </a:ext>
                </a:extLst>
              </a:tr>
            </a:tbl>
          </a:graphicData>
        </a:graphic>
      </p:graphicFrame>
      <p:sp>
        <p:nvSpPr>
          <p:cNvPr id="11" name="コンテンツ プレースホルダー 2">
            <a:extLst>
              <a:ext uri="{FF2B5EF4-FFF2-40B4-BE49-F238E27FC236}">
                <a16:creationId xmlns:a16="http://schemas.microsoft.com/office/drawing/2014/main" id="{A204B73D-684E-B412-F90B-E60EE306E4BC}"/>
              </a:ext>
            </a:extLst>
          </p:cNvPr>
          <p:cNvSpPr txBox="1">
            <a:spLocks/>
          </p:cNvSpPr>
          <p:nvPr/>
        </p:nvSpPr>
        <p:spPr>
          <a:xfrm>
            <a:off x="499703" y="4291692"/>
            <a:ext cx="8424862" cy="977480"/>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lvl="4" indent="-360000">
              <a:lnSpc>
                <a:spcPct val="150000"/>
              </a:lnSpc>
            </a:pPr>
            <a:r>
              <a:rPr lang="en-US" altLang="ja-JP" sz="1100" dirty="0"/>
              <a:t>※Windows</a:t>
            </a:r>
            <a:r>
              <a:rPr lang="ja-JP" altLang="en-US" sz="1100" dirty="0"/>
              <a:t>には、最新のサービスパックとアップデートが適用されていることが前提です。</a:t>
            </a:r>
          </a:p>
          <a:p>
            <a:pPr lvl="4" indent="-360000">
              <a:lnSpc>
                <a:spcPct val="150000"/>
              </a:lnSpc>
            </a:pPr>
            <a:r>
              <a:rPr lang="en-US" altLang="ja-JP" sz="1100" dirty="0"/>
              <a:t>※</a:t>
            </a:r>
            <a:r>
              <a:rPr lang="ja-JP" altLang="en-US" sz="1100" dirty="0"/>
              <a:t>ブラウザは最新のバージョンをご利用ください。</a:t>
            </a:r>
          </a:p>
          <a:p>
            <a:pPr lvl="4" indent="-360000">
              <a:lnSpc>
                <a:spcPct val="150000"/>
              </a:lnSpc>
            </a:pPr>
            <a:r>
              <a:rPr lang="en-US" altLang="ja-JP" sz="1100" dirty="0"/>
              <a:t>※</a:t>
            </a:r>
            <a:r>
              <a:rPr lang="ja-JP" altLang="en-US" sz="1100" dirty="0"/>
              <a:t>上記以外の環境でも動作する場合がありますが、動作保証はいたしません。</a:t>
            </a:r>
          </a:p>
          <a:p>
            <a:pPr lvl="4" indent="-360000">
              <a:lnSpc>
                <a:spcPct val="150000"/>
              </a:lnSpc>
            </a:pPr>
            <a:r>
              <a:rPr lang="en-US" altLang="ja-JP" sz="1100" dirty="0"/>
              <a:t>※</a:t>
            </a:r>
            <a:r>
              <a:rPr lang="ja-JP" altLang="en-US" sz="1100" dirty="0"/>
              <a:t>印刷、プレビューに関しては</a:t>
            </a:r>
            <a:r>
              <a:rPr lang="en-US" altLang="ja-JP" sz="1100" dirty="0"/>
              <a:t>Adobe Reader</a:t>
            </a:r>
            <a:r>
              <a:rPr lang="ja-JP" altLang="en-US" sz="1100" dirty="0"/>
              <a:t>の最新版をご利用ください。</a:t>
            </a:r>
          </a:p>
        </p:txBody>
      </p:sp>
    </p:spTree>
    <p:extLst>
      <p:ext uri="{BB962C8B-B14F-4D97-AF65-F5344CB8AC3E}">
        <p14:creationId xmlns:p14="http://schemas.microsoft.com/office/powerpoint/2010/main" val="2338968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698C5-A702-9913-7B74-C2B39BD44D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7879314-A011-CEAD-1D3D-F0E15A4809DF}"/>
              </a:ext>
            </a:extLst>
          </p:cNvPr>
          <p:cNvSpPr>
            <a:spLocks noGrp="1"/>
          </p:cNvSpPr>
          <p:nvPr>
            <p:ph type="title"/>
          </p:nvPr>
        </p:nvSpPr>
        <p:spPr/>
        <p:txBody>
          <a:bodyPr/>
          <a:lstStyle/>
          <a:p>
            <a:r>
              <a:rPr lang="en-US" altLang="ja-JP" dirty="0"/>
              <a:t>7-2. </a:t>
            </a:r>
            <a:r>
              <a:rPr lang="ja-JP" altLang="en-US" dirty="0"/>
              <a:t>取り込んだ</a:t>
            </a:r>
            <a:r>
              <a:rPr lang="en-US" altLang="ja-JP" dirty="0"/>
              <a:t>IC</a:t>
            </a:r>
            <a:r>
              <a:rPr lang="ja-JP" altLang="en-US" dirty="0"/>
              <a:t>カード履歴を利用した伝票作成方法</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4EE49B6C-BAB5-CB4D-7519-16C9A680F24D}"/>
              </a:ext>
            </a:extLst>
          </p:cNvPr>
          <p:cNvSpPr>
            <a:spLocks noGrp="1"/>
          </p:cNvSpPr>
          <p:nvPr>
            <p:ph type="sldNum" sz="quarter" idx="12"/>
          </p:nvPr>
        </p:nvSpPr>
        <p:spPr/>
        <p:txBody>
          <a:bodyPr/>
          <a:lstStyle/>
          <a:p>
            <a:fld id="{D8A28372-6A5A-4399-8FC5-CCF396CD4981}" type="slidenum">
              <a:rPr lang="en-GB" smtClean="0"/>
              <a:t>50</a:t>
            </a:fld>
            <a:endParaRPr lang="en-GB"/>
          </a:p>
        </p:txBody>
      </p:sp>
      <p:sp>
        <p:nvSpPr>
          <p:cNvPr id="3" name="コンテンツ プレースホルダー 12">
            <a:extLst>
              <a:ext uri="{FF2B5EF4-FFF2-40B4-BE49-F238E27FC236}">
                <a16:creationId xmlns:a16="http://schemas.microsoft.com/office/drawing/2014/main" id="{31B69116-7F56-CB83-C86D-F5B3ED984559}"/>
              </a:ext>
            </a:extLst>
          </p:cNvPr>
          <p:cNvSpPr txBox="1">
            <a:spLocks/>
          </p:cNvSpPr>
          <p:nvPr/>
        </p:nvSpPr>
        <p:spPr>
          <a:xfrm>
            <a:off x="6288089" y="1676400"/>
            <a:ext cx="5424486" cy="463232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endParaRPr lang="en-US" altLang="ja-JP" sz="1100" dirty="0"/>
          </a:p>
          <a:p>
            <a:pPr marL="0" indent="0">
              <a:buFont typeface="BIZ UDPGothic" panose="020B0400000000000000" pitchFamily="34" charset="-128"/>
              <a:buNone/>
            </a:pPr>
            <a:r>
              <a:rPr lang="en-US" altLang="ja-JP" sz="1100" dirty="0"/>
              <a:t>4</a:t>
            </a:r>
            <a:r>
              <a:rPr lang="ja-JP" altLang="en-US" sz="1100" dirty="0"/>
              <a:t>．利用年月日と経路、利用金額が取り込まれるので、目的地や</a:t>
            </a:r>
            <a:br>
              <a:rPr lang="ja-JP" altLang="en-US" sz="1100" dirty="0"/>
            </a:br>
            <a:r>
              <a:rPr lang="ja-JP" altLang="en-US" sz="1100" dirty="0"/>
              <a:t>　　交通機関などを入力してから「明細追加」をクリックします。</a:t>
            </a:r>
            <a:br>
              <a:rPr lang="ja-JP" altLang="en-US" sz="1100" dirty="0"/>
            </a:br>
            <a:r>
              <a:rPr lang="ja-JP" altLang="en-US" sz="1100" dirty="0"/>
              <a:t>　　（必須項目以外は、空欄でも明細追加可能です）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900" dirty="0"/>
              <a:t>※</a:t>
            </a:r>
            <a:r>
              <a:rPr lang="ja-JP" altLang="en-US" sz="900" dirty="0"/>
              <a:t>「一括反映」を利用すると、明細を一括で書き換えることができます。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5</a:t>
            </a:r>
            <a:r>
              <a:rPr lang="ja-JP" altLang="en-US" sz="1100" dirty="0"/>
              <a:t>．申請画面の明細行に、</a:t>
            </a:r>
            <a:r>
              <a:rPr lang="en-US" altLang="ja-JP" sz="1100" dirty="0"/>
              <a:t>IC</a:t>
            </a:r>
            <a:r>
              <a:rPr lang="ja-JP" altLang="en-US" sz="1100" dirty="0"/>
              <a:t>カードから取り込んだデータが追加されます。</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p:txBody>
      </p:sp>
      <p:sp>
        <p:nvSpPr>
          <p:cNvPr id="4" name="コンテンツ プレースホルダー 12">
            <a:extLst>
              <a:ext uri="{FF2B5EF4-FFF2-40B4-BE49-F238E27FC236}">
                <a16:creationId xmlns:a16="http://schemas.microsoft.com/office/drawing/2014/main" id="{BCC19579-C39A-B594-BE70-518F0C7DBF64}"/>
              </a:ext>
            </a:extLst>
          </p:cNvPr>
          <p:cNvSpPr>
            <a:spLocks noGrp="1"/>
          </p:cNvSpPr>
          <p:nvPr>
            <p:ph sz="half" idx="1"/>
          </p:nvPr>
        </p:nvSpPr>
        <p:spPr>
          <a:xfrm>
            <a:off x="483394" y="1381126"/>
            <a:ext cx="8425656" cy="161650"/>
          </a:xfrm>
        </p:spPr>
        <p:txBody>
          <a:bodyPr/>
          <a:lstStyle/>
          <a:p>
            <a:pPr marL="0" indent="0">
              <a:buNone/>
            </a:pPr>
            <a:r>
              <a:rPr lang="ja-JP" altLang="en-US" sz="1100" dirty="0"/>
              <a:t>取り込んだ</a:t>
            </a:r>
            <a:r>
              <a:rPr lang="en-US" altLang="ja-JP" sz="1100" dirty="0"/>
              <a:t>IC</a:t>
            </a:r>
            <a:r>
              <a:rPr lang="ja-JP" altLang="en-US" sz="1100" dirty="0"/>
              <a:t>カードの履歴を利用して伝票作成する方法を説明します。</a:t>
            </a:r>
          </a:p>
          <a:p>
            <a:pPr marL="0" indent="0">
              <a:buNone/>
            </a:pPr>
            <a:endParaRPr lang="ja-JP" altLang="en-US" sz="1100" dirty="0"/>
          </a:p>
        </p:txBody>
      </p:sp>
      <p:sp>
        <p:nvSpPr>
          <p:cNvPr id="5" name="コンテンツ プレースホルダー 12">
            <a:extLst>
              <a:ext uri="{FF2B5EF4-FFF2-40B4-BE49-F238E27FC236}">
                <a16:creationId xmlns:a16="http://schemas.microsoft.com/office/drawing/2014/main" id="{3D5335A0-F3C3-2D0B-F4E9-A07BB1B10566}"/>
              </a:ext>
            </a:extLst>
          </p:cNvPr>
          <p:cNvSpPr txBox="1">
            <a:spLocks/>
          </p:cNvSpPr>
          <p:nvPr/>
        </p:nvSpPr>
        <p:spPr>
          <a:xfrm>
            <a:off x="482600" y="1676400"/>
            <a:ext cx="5424486" cy="463232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sz="1400" b="1" dirty="0">
                <a:solidFill>
                  <a:schemeClr val="tx2"/>
                </a:solidFill>
              </a:rPr>
              <a:t>伝票作成方法</a:t>
            </a:r>
            <a:endParaRPr lang="en-US" altLang="ja-JP" sz="1100" dirty="0"/>
          </a:p>
          <a:p>
            <a:pPr marL="0" indent="0">
              <a:buFont typeface="BIZ UDPGothic" panose="020B0400000000000000" pitchFamily="34" charset="-128"/>
              <a:buNone/>
            </a:pPr>
            <a:r>
              <a:rPr lang="ja-JP" altLang="en-US" sz="1100" dirty="0"/>
              <a:t>１．「楽楽精算」にログインして、「交通費精算」など申請したいアイコンをクリック</a:t>
            </a:r>
            <a:br>
              <a:rPr lang="en-US" altLang="ja-JP" sz="1100" dirty="0"/>
            </a:br>
            <a:endParaRPr lang="ja-JP" altLang="en-US" sz="1100" dirty="0"/>
          </a:p>
          <a:p>
            <a:pPr marL="0" indent="0">
              <a:buFont typeface="BIZ UDPGothic" panose="020B0400000000000000" pitchFamily="34" charset="-128"/>
              <a:buNone/>
            </a:pPr>
            <a:r>
              <a:rPr lang="en-US" altLang="ja-JP" sz="1100" dirty="0"/>
              <a:t>2</a:t>
            </a:r>
            <a:r>
              <a:rPr lang="ja-JP" altLang="en-US" sz="1100" dirty="0"/>
              <a:t>．伝票作成画面が表示されたら、「</a:t>
            </a:r>
            <a:r>
              <a:rPr lang="en-US" altLang="ja-JP" sz="1100" dirty="0"/>
              <a:t>IC</a:t>
            </a:r>
            <a:r>
              <a:rPr lang="ja-JP" altLang="en-US" sz="1100" dirty="0"/>
              <a:t>カード」をクリック</a:t>
            </a:r>
            <a:br>
              <a:rPr lang="en-US" altLang="ja-JP" sz="1100" dirty="0"/>
            </a:br>
            <a:endParaRPr lang="ja-JP" altLang="en-US" sz="1100" dirty="0"/>
          </a:p>
          <a:p>
            <a:pPr marL="0" indent="0">
              <a:buFont typeface="BIZ UDPGothic" panose="020B0400000000000000" pitchFamily="34" charset="-128"/>
              <a:buNone/>
            </a:pPr>
            <a:r>
              <a:rPr lang="en-US" altLang="ja-JP" sz="1100" dirty="0"/>
              <a:t>3</a:t>
            </a:r>
            <a:r>
              <a:rPr lang="ja-JP" altLang="en-US" sz="1100" dirty="0"/>
              <a:t>．取込済みの履歴データが表示されるので、</a:t>
            </a:r>
            <a:br>
              <a:rPr lang="en-US" altLang="ja-JP" sz="1100" dirty="0"/>
            </a:br>
            <a:r>
              <a:rPr lang="ja-JP" altLang="en-US" sz="1100" dirty="0"/>
              <a:t>　　精算処理を行うデータにチェックをいれて「次へ」をクリック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br>
              <a:rPr lang="ja-JP" altLang="en-US" sz="1100" dirty="0"/>
            </a:br>
            <a:r>
              <a:rPr lang="ja-JP" altLang="en-US" sz="1100" dirty="0"/>
              <a:t>　</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900" dirty="0"/>
              <a:t>※</a:t>
            </a:r>
            <a:r>
              <a:rPr lang="ja-JP" altLang="en-US" sz="900" dirty="0"/>
              <a:t>すべて「片道」で取込が行われます。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pic>
        <p:nvPicPr>
          <p:cNvPr id="13" name="図 12">
            <a:extLst>
              <a:ext uri="{FF2B5EF4-FFF2-40B4-BE49-F238E27FC236}">
                <a16:creationId xmlns:a16="http://schemas.microsoft.com/office/drawing/2014/main" id="{FE855624-7D69-8C40-9F7B-59BC51AF2F6B}"/>
              </a:ext>
            </a:extLst>
          </p:cNvPr>
          <p:cNvPicPr>
            <a:picLocks noChangeAspect="1"/>
          </p:cNvPicPr>
          <p:nvPr/>
        </p:nvPicPr>
        <p:blipFill>
          <a:blip r:embed="rId2"/>
          <a:stretch>
            <a:fillRect/>
          </a:stretch>
        </p:blipFill>
        <p:spPr>
          <a:xfrm>
            <a:off x="510965" y="3173497"/>
            <a:ext cx="5162350" cy="2578198"/>
          </a:xfrm>
          <a:prstGeom prst="rect">
            <a:avLst/>
          </a:prstGeom>
          <a:ln w="12700">
            <a:solidFill>
              <a:srgbClr val="D2D2D2"/>
            </a:solidFill>
          </a:ln>
        </p:spPr>
      </p:pic>
      <p:sp>
        <p:nvSpPr>
          <p:cNvPr id="7" name="正方形/長方形 6">
            <a:extLst>
              <a:ext uri="{FF2B5EF4-FFF2-40B4-BE49-F238E27FC236}">
                <a16:creationId xmlns:a16="http://schemas.microsoft.com/office/drawing/2014/main" id="{018EFF88-E7D7-118A-0CF5-ABA450BD1430}"/>
              </a:ext>
            </a:extLst>
          </p:cNvPr>
          <p:cNvSpPr/>
          <p:nvPr/>
        </p:nvSpPr>
        <p:spPr>
          <a:xfrm>
            <a:off x="609500" y="4528178"/>
            <a:ext cx="233989" cy="4331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F1425D82-6A4B-F5E5-E1A6-51EDB3A1DCBD}"/>
              </a:ext>
            </a:extLst>
          </p:cNvPr>
          <p:cNvPicPr>
            <a:picLocks noChangeAspect="1"/>
          </p:cNvPicPr>
          <p:nvPr/>
        </p:nvPicPr>
        <p:blipFill>
          <a:blip r:embed="rId3"/>
          <a:stretch>
            <a:fillRect/>
          </a:stretch>
        </p:blipFill>
        <p:spPr>
          <a:xfrm>
            <a:off x="6350133" y="2503371"/>
            <a:ext cx="4574567" cy="1349538"/>
          </a:xfrm>
          <a:prstGeom prst="rect">
            <a:avLst/>
          </a:prstGeom>
          <a:ln w="12700">
            <a:solidFill>
              <a:srgbClr val="D2D2D2"/>
            </a:solidFill>
          </a:ln>
        </p:spPr>
      </p:pic>
      <p:sp>
        <p:nvSpPr>
          <p:cNvPr id="9" name="正方形/長方形 8">
            <a:extLst>
              <a:ext uri="{FF2B5EF4-FFF2-40B4-BE49-F238E27FC236}">
                <a16:creationId xmlns:a16="http://schemas.microsoft.com/office/drawing/2014/main" id="{53D884D5-15E8-83BD-71C0-E1AC8FA85895}"/>
              </a:ext>
            </a:extLst>
          </p:cNvPr>
          <p:cNvSpPr/>
          <p:nvPr/>
        </p:nvSpPr>
        <p:spPr>
          <a:xfrm>
            <a:off x="10501188" y="3664133"/>
            <a:ext cx="422885" cy="21248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84571721-5A36-6135-4C6F-FF7BA1F55A50}"/>
              </a:ext>
            </a:extLst>
          </p:cNvPr>
          <p:cNvPicPr>
            <a:picLocks noChangeAspect="1"/>
          </p:cNvPicPr>
          <p:nvPr/>
        </p:nvPicPr>
        <p:blipFill>
          <a:blip r:embed="rId4"/>
          <a:stretch>
            <a:fillRect/>
          </a:stretch>
        </p:blipFill>
        <p:spPr>
          <a:xfrm>
            <a:off x="6350132" y="4105198"/>
            <a:ext cx="5286363" cy="999461"/>
          </a:xfrm>
          <a:prstGeom prst="rect">
            <a:avLst/>
          </a:prstGeom>
          <a:ln w="12700">
            <a:solidFill>
              <a:srgbClr val="D2D2D2"/>
            </a:solidFill>
          </a:ln>
        </p:spPr>
      </p:pic>
      <p:sp>
        <p:nvSpPr>
          <p:cNvPr id="11" name="正方形/長方形 10">
            <a:extLst>
              <a:ext uri="{FF2B5EF4-FFF2-40B4-BE49-F238E27FC236}">
                <a16:creationId xmlns:a16="http://schemas.microsoft.com/office/drawing/2014/main" id="{9E0DEBAA-7817-8A4B-4BC9-461B5BCF1A06}"/>
              </a:ext>
            </a:extLst>
          </p:cNvPr>
          <p:cNvSpPr/>
          <p:nvPr/>
        </p:nvSpPr>
        <p:spPr>
          <a:xfrm>
            <a:off x="8638727" y="4901778"/>
            <a:ext cx="705452" cy="21126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405416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00B71-D853-CCEC-6128-6C52E744221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BB58AE-ACA6-BBD1-D5BB-7F0DE330D0C9}"/>
              </a:ext>
            </a:extLst>
          </p:cNvPr>
          <p:cNvSpPr>
            <a:spLocks noGrp="1"/>
          </p:cNvSpPr>
          <p:nvPr>
            <p:ph type="title"/>
          </p:nvPr>
        </p:nvSpPr>
        <p:spPr/>
        <p:txBody>
          <a:bodyPr/>
          <a:lstStyle/>
          <a:p>
            <a:r>
              <a:rPr lang="en-US" altLang="ja-JP" dirty="0"/>
              <a:t>7-3. </a:t>
            </a:r>
            <a:r>
              <a:rPr lang="ja-JP" altLang="en-US" dirty="0"/>
              <a:t>業務外の</a:t>
            </a:r>
            <a:r>
              <a:rPr lang="en-US" altLang="ja-JP" dirty="0"/>
              <a:t>IC</a:t>
            </a:r>
            <a:r>
              <a:rPr lang="ja-JP" altLang="en-US" dirty="0"/>
              <a:t>カード履歴が表示されないようにする方法</a:t>
            </a:r>
            <a:endParaRPr kumimoji="1" lang="ja-JP" altLang="en-US" dirty="0"/>
          </a:p>
        </p:txBody>
      </p:sp>
      <p:sp>
        <p:nvSpPr>
          <p:cNvPr id="16" name="スライド番号プレースホルダー 15">
            <a:extLst>
              <a:ext uri="{FF2B5EF4-FFF2-40B4-BE49-F238E27FC236}">
                <a16:creationId xmlns:a16="http://schemas.microsoft.com/office/drawing/2014/main" id="{A5D51CAF-1AE0-7864-0642-81CCA69D3AB4}"/>
              </a:ext>
            </a:extLst>
          </p:cNvPr>
          <p:cNvSpPr>
            <a:spLocks noGrp="1"/>
          </p:cNvSpPr>
          <p:nvPr>
            <p:ph type="sldNum" sz="quarter" idx="12"/>
          </p:nvPr>
        </p:nvSpPr>
        <p:spPr/>
        <p:txBody>
          <a:bodyPr/>
          <a:lstStyle/>
          <a:p>
            <a:fld id="{D8A28372-6A5A-4399-8FC5-CCF396CD4981}" type="slidenum">
              <a:rPr lang="en-GB" smtClean="0"/>
              <a:t>51</a:t>
            </a:fld>
            <a:endParaRPr lang="en-GB"/>
          </a:p>
        </p:txBody>
      </p:sp>
      <p:sp>
        <p:nvSpPr>
          <p:cNvPr id="3" name="コンテンツ プレースホルダー 12">
            <a:extLst>
              <a:ext uri="{FF2B5EF4-FFF2-40B4-BE49-F238E27FC236}">
                <a16:creationId xmlns:a16="http://schemas.microsoft.com/office/drawing/2014/main" id="{ACA58A3F-5464-2BF7-66B6-E6093D0D8368}"/>
              </a:ext>
            </a:extLst>
          </p:cNvPr>
          <p:cNvSpPr>
            <a:spLocks noGrp="1"/>
          </p:cNvSpPr>
          <p:nvPr>
            <p:ph sz="half" idx="1"/>
          </p:nvPr>
        </p:nvSpPr>
        <p:spPr>
          <a:xfrm>
            <a:off x="464343" y="1696300"/>
            <a:ext cx="5452269" cy="4612425"/>
          </a:xfrm>
        </p:spPr>
        <p:txBody>
          <a:bodyPr/>
          <a:lstStyle/>
          <a:p>
            <a:pPr marL="0" indent="0">
              <a:buNone/>
            </a:pPr>
            <a:r>
              <a:rPr lang="ja-JP" altLang="en-US" b="1" dirty="0">
                <a:solidFill>
                  <a:schemeClr val="tx2"/>
                </a:solidFill>
              </a:rPr>
              <a:t>手順</a:t>
            </a:r>
            <a:endParaRPr lang="en-US" altLang="ja-JP" dirty="0"/>
          </a:p>
          <a:p>
            <a:pPr marL="0" indent="0">
              <a:buNone/>
            </a:pPr>
            <a:r>
              <a:rPr lang="en-US" altLang="ja-JP" sz="1100" dirty="0"/>
              <a:t>1</a:t>
            </a:r>
            <a:r>
              <a:rPr lang="ja-JP" altLang="en-US" sz="1100" dirty="0"/>
              <a:t>．メイン画面上部の「</a:t>
            </a:r>
            <a:r>
              <a:rPr lang="en-US" altLang="ja-JP" sz="1100" dirty="0"/>
              <a:t>IC</a:t>
            </a:r>
            <a:r>
              <a:rPr lang="ja-JP" altLang="en-US" sz="1100" dirty="0"/>
              <a:t>カード取り込み」をクリック</a:t>
            </a:r>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r>
              <a:rPr lang="ja-JP" altLang="en-US" sz="1100" dirty="0"/>
              <a:t>２．取込済みのデータが表示されます。</a:t>
            </a:r>
            <a:br>
              <a:rPr lang="en-US" altLang="ja-JP" sz="1100" dirty="0"/>
            </a:br>
            <a:r>
              <a:rPr lang="ja-JP" altLang="en-US" sz="1100" dirty="0"/>
              <a:t>　「対象外」にしたいものにチェックをつけて、　「対象外にする」をクリック</a:t>
            </a:r>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en-US" altLang="ja-JP"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ja-JP" altLang="en-US" sz="1100" dirty="0"/>
              <a:t>≪以上≫</a:t>
            </a:r>
          </a:p>
          <a:p>
            <a:pPr marL="0" indent="0">
              <a:buNone/>
            </a:pPr>
            <a:endParaRPr lang="ja-JP" altLang="en-US" sz="1100" dirty="0"/>
          </a:p>
        </p:txBody>
      </p:sp>
      <p:sp>
        <p:nvSpPr>
          <p:cNvPr id="4" name="コンテンツ プレースホルダー 12">
            <a:extLst>
              <a:ext uri="{FF2B5EF4-FFF2-40B4-BE49-F238E27FC236}">
                <a16:creationId xmlns:a16="http://schemas.microsoft.com/office/drawing/2014/main" id="{B7BD1946-6546-32D6-3671-094AFEEA56B5}"/>
              </a:ext>
            </a:extLst>
          </p:cNvPr>
          <p:cNvSpPr txBox="1">
            <a:spLocks/>
          </p:cNvSpPr>
          <p:nvPr/>
        </p:nvSpPr>
        <p:spPr>
          <a:xfrm>
            <a:off x="464344" y="1400176"/>
            <a:ext cx="8425656" cy="314230"/>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業務に関係ない乗車履歴を「対象外」というステータスにして伝票作成時に表示されないようにします。</a:t>
            </a:r>
          </a:p>
        </p:txBody>
      </p:sp>
      <p:sp>
        <p:nvSpPr>
          <p:cNvPr id="7" name="コンテンツ プレースホルダー 12">
            <a:extLst>
              <a:ext uri="{FF2B5EF4-FFF2-40B4-BE49-F238E27FC236}">
                <a16:creationId xmlns:a16="http://schemas.microsoft.com/office/drawing/2014/main" id="{2AA8391C-EE77-51EA-FD4A-A3DAD7581504}"/>
              </a:ext>
            </a:extLst>
          </p:cNvPr>
          <p:cNvSpPr txBox="1">
            <a:spLocks/>
          </p:cNvSpPr>
          <p:nvPr/>
        </p:nvSpPr>
        <p:spPr>
          <a:xfrm>
            <a:off x="6297612" y="1904528"/>
            <a:ext cx="5452269" cy="4526375"/>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t>※</a:t>
            </a:r>
            <a:r>
              <a:rPr lang="ja-JP" altLang="en-US" sz="1100" dirty="0"/>
              <a:t>誤って「対象外」にしてしまった場合は、もう一度チェックを</a:t>
            </a:r>
            <a:br>
              <a:rPr lang="en-US" altLang="ja-JP" sz="1100" dirty="0"/>
            </a:br>
            <a:r>
              <a:rPr lang="ja-JP" altLang="en-US" sz="1100" dirty="0"/>
              <a:t>　　つけて「未申請に戻す」をクリックしてください。</a:t>
            </a:r>
            <a:endParaRPr lang="en-US" altLang="ja-JP" sz="1100" dirty="0"/>
          </a:p>
          <a:p>
            <a:pPr marL="0" indent="0">
              <a:buFont typeface="BIZ UDPGothic" panose="020B0400000000000000" pitchFamily="34" charset="-128"/>
              <a:buNone/>
            </a:pPr>
            <a:endParaRPr lang="ja-JP" altLang="en-US" sz="1100" dirty="0"/>
          </a:p>
        </p:txBody>
      </p:sp>
      <p:pic>
        <p:nvPicPr>
          <p:cNvPr id="10" name="図 9">
            <a:extLst>
              <a:ext uri="{FF2B5EF4-FFF2-40B4-BE49-F238E27FC236}">
                <a16:creationId xmlns:a16="http://schemas.microsoft.com/office/drawing/2014/main" id="{7A1367CF-2480-D18B-1201-AC056093239E}"/>
              </a:ext>
            </a:extLst>
          </p:cNvPr>
          <p:cNvPicPr>
            <a:picLocks noChangeAspect="1"/>
          </p:cNvPicPr>
          <p:nvPr/>
        </p:nvPicPr>
        <p:blipFill>
          <a:blip r:embed="rId2"/>
          <a:stretch>
            <a:fillRect/>
          </a:stretch>
        </p:blipFill>
        <p:spPr>
          <a:xfrm>
            <a:off x="482422" y="2253286"/>
            <a:ext cx="3833526" cy="279140"/>
          </a:xfrm>
          <a:prstGeom prst="rect">
            <a:avLst/>
          </a:prstGeom>
          <a:ln w="12700">
            <a:solidFill>
              <a:srgbClr val="D2D2D2"/>
            </a:solidFill>
          </a:ln>
        </p:spPr>
      </p:pic>
      <p:sp>
        <p:nvSpPr>
          <p:cNvPr id="11" name="正方形/長方形 10">
            <a:extLst>
              <a:ext uri="{FF2B5EF4-FFF2-40B4-BE49-F238E27FC236}">
                <a16:creationId xmlns:a16="http://schemas.microsoft.com/office/drawing/2014/main" id="{3700B3D6-37E9-1756-AF6A-FBAC5B84CBAF}"/>
              </a:ext>
            </a:extLst>
          </p:cNvPr>
          <p:cNvSpPr/>
          <p:nvPr/>
        </p:nvSpPr>
        <p:spPr>
          <a:xfrm>
            <a:off x="1811354" y="2276173"/>
            <a:ext cx="1312753" cy="23336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4" name="図 13">
            <a:extLst>
              <a:ext uri="{FF2B5EF4-FFF2-40B4-BE49-F238E27FC236}">
                <a16:creationId xmlns:a16="http://schemas.microsoft.com/office/drawing/2014/main" id="{A61B5F44-1D9B-431C-9DEB-748185BA3349}"/>
              </a:ext>
            </a:extLst>
          </p:cNvPr>
          <p:cNvPicPr>
            <a:picLocks noChangeAspect="1"/>
          </p:cNvPicPr>
          <p:nvPr/>
        </p:nvPicPr>
        <p:blipFill>
          <a:blip r:embed="rId3"/>
          <a:stretch>
            <a:fillRect/>
          </a:stretch>
        </p:blipFill>
        <p:spPr>
          <a:xfrm>
            <a:off x="561264" y="3352193"/>
            <a:ext cx="4609944" cy="2444667"/>
          </a:xfrm>
          <a:prstGeom prst="rect">
            <a:avLst/>
          </a:prstGeom>
          <a:ln w="12700">
            <a:solidFill>
              <a:srgbClr val="D2D2D2"/>
            </a:solidFill>
          </a:ln>
        </p:spPr>
      </p:pic>
      <p:sp>
        <p:nvSpPr>
          <p:cNvPr id="6" name="正方形/長方形 5">
            <a:extLst>
              <a:ext uri="{FF2B5EF4-FFF2-40B4-BE49-F238E27FC236}">
                <a16:creationId xmlns:a16="http://schemas.microsoft.com/office/drawing/2014/main" id="{1BF96D93-2713-A1BE-43B5-1D53DE60CD48}"/>
              </a:ext>
            </a:extLst>
          </p:cNvPr>
          <p:cNvSpPr/>
          <p:nvPr/>
        </p:nvSpPr>
        <p:spPr>
          <a:xfrm>
            <a:off x="3835158" y="5557589"/>
            <a:ext cx="630877" cy="21933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99457016-920D-2217-825D-0829FFBDAAFA}"/>
              </a:ext>
            </a:extLst>
          </p:cNvPr>
          <p:cNvPicPr>
            <a:picLocks noChangeAspect="1"/>
          </p:cNvPicPr>
          <p:nvPr/>
        </p:nvPicPr>
        <p:blipFill>
          <a:blip r:embed="rId3"/>
          <a:srcRect t="87323"/>
          <a:stretch>
            <a:fillRect/>
          </a:stretch>
        </p:blipFill>
        <p:spPr>
          <a:xfrm>
            <a:off x="6369161" y="2377471"/>
            <a:ext cx="4609944" cy="309910"/>
          </a:xfrm>
          <a:prstGeom prst="rect">
            <a:avLst/>
          </a:prstGeom>
          <a:ln w="12700">
            <a:solidFill>
              <a:srgbClr val="D2D2D2"/>
            </a:solidFill>
          </a:ln>
        </p:spPr>
      </p:pic>
      <p:sp>
        <p:nvSpPr>
          <p:cNvPr id="9" name="正方形/長方形 8">
            <a:extLst>
              <a:ext uri="{FF2B5EF4-FFF2-40B4-BE49-F238E27FC236}">
                <a16:creationId xmlns:a16="http://schemas.microsoft.com/office/drawing/2014/main" id="{92F255DE-6DAE-27C1-4E2D-329FF639C35D}"/>
              </a:ext>
            </a:extLst>
          </p:cNvPr>
          <p:cNvSpPr/>
          <p:nvPr/>
        </p:nvSpPr>
        <p:spPr>
          <a:xfrm>
            <a:off x="10260209" y="2452089"/>
            <a:ext cx="627856" cy="21753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984810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9639-7E67-0EC9-25D9-BE34A881FC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FC0838-216A-77B5-B9A4-5B04214B9169}"/>
              </a:ext>
            </a:extLst>
          </p:cNvPr>
          <p:cNvSpPr>
            <a:spLocks noGrp="1"/>
          </p:cNvSpPr>
          <p:nvPr>
            <p:ph type="title"/>
          </p:nvPr>
        </p:nvSpPr>
        <p:spPr/>
        <p:txBody>
          <a:bodyPr/>
          <a:lstStyle/>
          <a:p>
            <a:r>
              <a:rPr lang="en-US" altLang="ja-JP" dirty="0"/>
              <a:t>7-4. </a:t>
            </a:r>
            <a:r>
              <a:rPr lang="ja-JP" altLang="en-US" dirty="0"/>
              <a:t>否認処理された伝票に紐づく</a:t>
            </a:r>
            <a:r>
              <a:rPr lang="en-US" altLang="ja-JP" dirty="0"/>
              <a:t>IC</a:t>
            </a:r>
            <a:r>
              <a:rPr lang="ja-JP" altLang="en-US" dirty="0"/>
              <a:t>カード履歴の再利用方法</a:t>
            </a:r>
            <a:endParaRPr kumimoji="1" lang="ja-JP" altLang="en-US" dirty="0"/>
          </a:p>
        </p:txBody>
      </p:sp>
      <p:sp>
        <p:nvSpPr>
          <p:cNvPr id="16" name="スライド番号プレースホルダー 15">
            <a:extLst>
              <a:ext uri="{FF2B5EF4-FFF2-40B4-BE49-F238E27FC236}">
                <a16:creationId xmlns:a16="http://schemas.microsoft.com/office/drawing/2014/main" id="{ACA93A93-C47A-4304-181B-A247FA90E56C}"/>
              </a:ext>
            </a:extLst>
          </p:cNvPr>
          <p:cNvSpPr>
            <a:spLocks noGrp="1"/>
          </p:cNvSpPr>
          <p:nvPr>
            <p:ph type="sldNum" sz="quarter" idx="12"/>
          </p:nvPr>
        </p:nvSpPr>
        <p:spPr/>
        <p:txBody>
          <a:bodyPr/>
          <a:lstStyle/>
          <a:p>
            <a:fld id="{D8A28372-6A5A-4399-8FC5-CCF396CD4981}" type="slidenum">
              <a:rPr lang="en-GB" smtClean="0"/>
              <a:t>52</a:t>
            </a:fld>
            <a:endParaRPr lang="en-GB"/>
          </a:p>
        </p:txBody>
      </p:sp>
      <p:sp>
        <p:nvSpPr>
          <p:cNvPr id="14" name="コンテンツ プレースホルダー 2">
            <a:extLst>
              <a:ext uri="{FF2B5EF4-FFF2-40B4-BE49-F238E27FC236}">
                <a16:creationId xmlns:a16="http://schemas.microsoft.com/office/drawing/2014/main" id="{28A9C8C1-349C-4FFE-EC73-8A494989A446}"/>
              </a:ext>
            </a:extLst>
          </p:cNvPr>
          <p:cNvSpPr txBox="1">
            <a:spLocks/>
          </p:cNvSpPr>
          <p:nvPr/>
        </p:nvSpPr>
        <p:spPr>
          <a:xfrm>
            <a:off x="492446" y="1401531"/>
            <a:ext cx="5508304" cy="4761144"/>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手順</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．メイン画面上部の「</a:t>
            </a:r>
            <a:r>
              <a:rPr lang="en-US" altLang="ja-JP" sz="1100" dirty="0"/>
              <a:t>IC</a:t>
            </a:r>
            <a:r>
              <a:rPr lang="ja-JP" altLang="en-US" sz="1100" dirty="0"/>
              <a:t>カード取り込み」をクリック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2</a:t>
            </a:r>
            <a:r>
              <a:rPr lang="ja-JP" altLang="en-US" sz="1100" dirty="0"/>
              <a:t>．再利用したいものにチェックをつけて、「未申請に戻す」をクリック</a:t>
            </a:r>
          </a:p>
          <a:p>
            <a:pPr marL="0" indent="0">
              <a:buFont typeface="BIZ UDPGothic" panose="020B0400000000000000" pitchFamily="34" charset="-128"/>
              <a:buNone/>
            </a:pPr>
            <a:br>
              <a:rPr lang="ja-JP" altLang="en-US" sz="1100" dirty="0"/>
            </a:b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a:t>
            </a:r>
            <a:r>
              <a:rPr lang="ja-JP" altLang="en-US" sz="1100" dirty="0"/>
              <a:t>ステータスが「未申請」になっていれば再利用可能です。</a:t>
            </a:r>
            <a:endParaRPr lang="en-US" altLang="ja-JP" sz="1100" dirty="0"/>
          </a:p>
        </p:txBody>
      </p:sp>
      <p:pic>
        <p:nvPicPr>
          <p:cNvPr id="17" name="図 16">
            <a:extLst>
              <a:ext uri="{FF2B5EF4-FFF2-40B4-BE49-F238E27FC236}">
                <a16:creationId xmlns:a16="http://schemas.microsoft.com/office/drawing/2014/main" id="{DC173E0E-1F5A-6EF8-16F9-8107A9779B8B}"/>
              </a:ext>
            </a:extLst>
          </p:cNvPr>
          <p:cNvPicPr>
            <a:picLocks noChangeAspect="1"/>
          </p:cNvPicPr>
          <p:nvPr/>
        </p:nvPicPr>
        <p:blipFill>
          <a:blip r:embed="rId2"/>
          <a:stretch>
            <a:fillRect/>
          </a:stretch>
        </p:blipFill>
        <p:spPr>
          <a:xfrm>
            <a:off x="501499" y="2017582"/>
            <a:ext cx="3833526" cy="279140"/>
          </a:xfrm>
          <a:prstGeom prst="rect">
            <a:avLst/>
          </a:prstGeom>
          <a:ln w="12700">
            <a:solidFill>
              <a:srgbClr val="D2D2D2"/>
            </a:solidFill>
          </a:ln>
        </p:spPr>
      </p:pic>
      <p:sp>
        <p:nvSpPr>
          <p:cNvPr id="18" name="正方形/長方形 17">
            <a:extLst>
              <a:ext uri="{FF2B5EF4-FFF2-40B4-BE49-F238E27FC236}">
                <a16:creationId xmlns:a16="http://schemas.microsoft.com/office/drawing/2014/main" id="{FBB39B87-33BC-2D8F-FCAA-B4E944F7FE75}"/>
              </a:ext>
            </a:extLst>
          </p:cNvPr>
          <p:cNvSpPr/>
          <p:nvPr/>
        </p:nvSpPr>
        <p:spPr>
          <a:xfrm>
            <a:off x="1834925" y="2040470"/>
            <a:ext cx="1312753" cy="23336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4" name="図 3">
            <a:extLst>
              <a:ext uri="{FF2B5EF4-FFF2-40B4-BE49-F238E27FC236}">
                <a16:creationId xmlns:a16="http://schemas.microsoft.com/office/drawing/2014/main" id="{36D64280-3DA7-5DC6-8EF3-F90E42E6AD2F}"/>
              </a:ext>
            </a:extLst>
          </p:cNvPr>
          <p:cNvPicPr>
            <a:picLocks noChangeAspect="1"/>
          </p:cNvPicPr>
          <p:nvPr/>
        </p:nvPicPr>
        <p:blipFill>
          <a:blip r:embed="rId3"/>
          <a:stretch>
            <a:fillRect/>
          </a:stretch>
        </p:blipFill>
        <p:spPr>
          <a:xfrm>
            <a:off x="508620" y="2812536"/>
            <a:ext cx="4525020" cy="2404084"/>
          </a:xfrm>
          <a:prstGeom prst="rect">
            <a:avLst/>
          </a:prstGeom>
          <a:ln w="12700">
            <a:solidFill>
              <a:srgbClr val="D2D2D2"/>
            </a:solidFill>
          </a:ln>
        </p:spPr>
      </p:pic>
      <p:sp>
        <p:nvSpPr>
          <p:cNvPr id="19" name="正方形/長方形 18">
            <a:extLst>
              <a:ext uri="{FF2B5EF4-FFF2-40B4-BE49-F238E27FC236}">
                <a16:creationId xmlns:a16="http://schemas.microsoft.com/office/drawing/2014/main" id="{59CB6A34-89D2-153D-E43E-C20F9322895B}"/>
              </a:ext>
            </a:extLst>
          </p:cNvPr>
          <p:cNvSpPr/>
          <p:nvPr/>
        </p:nvSpPr>
        <p:spPr>
          <a:xfrm>
            <a:off x="602416" y="4414715"/>
            <a:ext cx="240231" cy="40586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0" name="正方形/長方形 19">
            <a:extLst>
              <a:ext uri="{FF2B5EF4-FFF2-40B4-BE49-F238E27FC236}">
                <a16:creationId xmlns:a16="http://schemas.microsoft.com/office/drawing/2014/main" id="{03C9409A-EEA5-AB69-E6FB-36FC06579028}"/>
              </a:ext>
            </a:extLst>
          </p:cNvPr>
          <p:cNvSpPr/>
          <p:nvPr/>
        </p:nvSpPr>
        <p:spPr>
          <a:xfrm>
            <a:off x="4366862" y="5002225"/>
            <a:ext cx="613137" cy="2170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4190450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1616F-4E02-C561-2AE4-A44911057455}"/>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0F7ED8F-A292-C444-6903-2F4FF7F0EA0B}"/>
              </a:ext>
            </a:extLst>
          </p:cNvPr>
          <p:cNvSpPr>
            <a:spLocks noGrp="1"/>
          </p:cNvSpPr>
          <p:nvPr>
            <p:ph type="sldNum" sz="quarter" idx="12"/>
          </p:nvPr>
        </p:nvSpPr>
        <p:spPr/>
        <p:txBody>
          <a:bodyPr/>
          <a:lstStyle/>
          <a:p>
            <a:fld id="{D8A28372-6A5A-4399-8FC5-CCF396CD4981}" type="slidenum">
              <a:rPr lang="en-GB" smtClean="0"/>
              <a:t>53</a:t>
            </a:fld>
            <a:endParaRPr lang="en-GB"/>
          </a:p>
        </p:txBody>
      </p:sp>
      <p:sp>
        <p:nvSpPr>
          <p:cNvPr id="11" name="テキスト プレースホルダー 2">
            <a:extLst>
              <a:ext uri="{FF2B5EF4-FFF2-40B4-BE49-F238E27FC236}">
                <a16:creationId xmlns:a16="http://schemas.microsoft.com/office/drawing/2014/main" id="{68C9C3B4-5BD0-35EF-A07E-2312E3189770}"/>
              </a:ext>
            </a:extLst>
          </p:cNvPr>
          <p:cNvSpPr>
            <a:spLocks noGrp="1"/>
          </p:cNvSpPr>
          <p:nvPr>
            <p:ph type="body" sz="quarter" idx="13"/>
          </p:nvPr>
        </p:nvSpPr>
        <p:spPr>
          <a:xfrm>
            <a:off x="483855" y="1634391"/>
            <a:ext cx="7136145" cy="4171097"/>
          </a:xfrm>
        </p:spPr>
        <p:txBody>
          <a:bodyPr anchor="ctr"/>
          <a:lstStyle/>
          <a:p>
            <a:pPr>
              <a:lnSpc>
                <a:spcPct val="150000"/>
              </a:lnSpc>
              <a:buFont typeface="+mj-lt"/>
              <a:buAutoNum type="arabicPeriod" startAt="8"/>
            </a:pPr>
            <a:r>
              <a:rPr lang="ja-JP" altLang="en-US" dirty="0"/>
              <a:t>電子帳簿保存法オプション</a:t>
            </a:r>
            <a:br>
              <a:rPr lang="en-US" altLang="ja-JP" sz="2800" dirty="0"/>
            </a:br>
            <a:r>
              <a:rPr lang="en-US" altLang="ja-JP" sz="1800" dirty="0"/>
              <a:t>8-1. </a:t>
            </a:r>
            <a:r>
              <a:rPr lang="ja-JP" altLang="en-US" sz="1800" dirty="0"/>
              <a:t>スマートフォンアプリからの取込</a:t>
            </a:r>
            <a:br>
              <a:rPr lang="en-US" altLang="ja-JP" sz="1800" dirty="0"/>
            </a:br>
            <a:r>
              <a:rPr lang="en-US" altLang="ja-JP" sz="1800" dirty="0"/>
              <a:t>8-2. </a:t>
            </a:r>
            <a:r>
              <a:rPr lang="ja-JP" altLang="en-US" sz="1800" dirty="0"/>
              <a:t>スマートフォンアプリ</a:t>
            </a:r>
            <a:r>
              <a:rPr lang="en-US" altLang="ja-JP" sz="1800" dirty="0"/>
              <a:t>:</a:t>
            </a:r>
            <a:r>
              <a:rPr lang="ja-JP" altLang="en-US" sz="1800" dirty="0"/>
              <a:t>複数明細に分けて登録する方法</a:t>
            </a:r>
            <a:br>
              <a:rPr lang="en-US" altLang="ja-JP" sz="1800" dirty="0"/>
            </a:br>
            <a:r>
              <a:rPr lang="en-US" altLang="ja-JP" sz="1800" dirty="0"/>
              <a:t>8-3. </a:t>
            </a:r>
            <a:r>
              <a:rPr lang="ja-JP" altLang="en-US" sz="1800" dirty="0"/>
              <a:t>スマートフォンアプリ：伝票への紐づけ</a:t>
            </a:r>
            <a:br>
              <a:rPr lang="en-US" altLang="ja-JP" sz="1800" dirty="0"/>
            </a:br>
            <a:r>
              <a:rPr lang="en-US" altLang="ja-JP" sz="1800" dirty="0"/>
              <a:t>8-4. </a:t>
            </a:r>
            <a:r>
              <a:rPr lang="ja-JP" altLang="en-US" sz="1800" dirty="0"/>
              <a:t>パソコンからのアップロード</a:t>
            </a:r>
            <a:br>
              <a:rPr lang="en-US" altLang="ja-JP" sz="1800" dirty="0"/>
            </a:br>
            <a:r>
              <a:rPr lang="en-US" altLang="ja-JP" sz="1800" dirty="0"/>
              <a:t>8-5. </a:t>
            </a:r>
            <a:r>
              <a:rPr lang="ja-JP" altLang="en-US" sz="1800" dirty="0"/>
              <a:t>パソコン：複数明細に分けて登録する方法</a:t>
            </a:r>
            <a:br>
              <a:rPr lang="en-US" altLang="ja-JP" sz="1800" dirty="0"/>
            </a:br>
            <a:r>
              <a:rPr lang="en-US" altLang="ja-JP" sz="1800" dirty="0"/>
              <a:t>8-6. </a:t>
            </a:r>
            <a:r>
              <a:rPr lang="ja-JP" altLang="en-US" sz="1800" dirty="0"/>
              <a:t>パソコン：伝票への紐づけ</a:t>
            </a:r>
            <a:br>
              <a:rPr lang="en-US" altLang="ja-JP" sz="1800" dirty="0"/>
            </a:br>
            <a:r>
              <a:rPr lang="en-US" altLang="ja-JP" sz="1800" dirty="0"/>
              <a:t>8-7. </a:t>
            </a:r>
            <a:r>
              <a:rPr lang="ja-JP" altLang="en-US" sz="1800" dirty="0"/>
              <a:t>領収書／請求書データの削除・修正</a:t>
            </a:r>
            <a:br>
              <a:rPr lang="en-US" altLang="ja-JP" sz="1800" dirty="0"/>
            </a:br>
            <a:r>
              <a:rPr lang="en-US" altLang="ja-JP" sz="1800" dirty="0"/>
              <a:t>8-8.</a:t>
            </a:r>
            <a:r>
              <a:rPr lang="ja-JP" altLang="en-US" sz="1800" dirty="0"/>
              <a:t> 否認処理された伝票に紐づく領収書／請求書データの</a:t>
            </a:r>
            <a:br>
              <a:rPr lang="en-US" altLang="ja-JP" sz="1800" dirty="0"/>
            </a:br>
            <a:r>
              <a:rPr lang="en-US" altLang="ja-JP" sz="1800" dirty="0"/>
              <a:t>        </a:t>
            </a:r>
            <a:r>
              <a:rPr lang="ja-JP" altLang="en-US" sz="1800" dirty="0"/>
              <a:t>再利用方法</a:t>
            </a:r>
          </a:p>
        </p:txBody>
      </p:sp>
      <p:sp>
        <p:nvSpPr>
          <p:cNvPr id="2" name="正方形/長方形 1">
            <a:extLst>
              <a:ext uri="{FF2B5EF4-FFF2-40B4-BE49-F238E27FC236}">
                <a16:creationId xmlns:a16="http://schemas.microsoft.com/office/drawing/2014/main" id="{21FF5E26-43DB-A9D0-2963-EE07D2E0F5C4}"/>
              </a:ext>
            </a:extLst>
          </p:cNvPr>
          <p:cNvSpPr/>
          <p:nvPr/>
        </p:nvSpPr>
        <p:spPr>
          <a:xfrm>
            <a:off x="472733" y="403677"/>
            <a:ext cx="5308565"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オプションをご契約いただいていない場合は削除してください。</a:t>
            </a:r>
          </a:p>
        </p:txBody>
      </p:sp>
    </p:spTree>
    <p:extLst>
      <p:ext uri="{BB962C8B-B14F-4D97-AF65-F5344CB8AC3E}">
        <p14:creationId xmlns:p14="http://schemas.microsoft.com/office/powerpoint/2010/main" val="1575099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70DB6-5EDB-D0A4-A055-78754C3C5E0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4AC56C8-74D5-517E-DB97-5437354E4959}"/>
              </a:ext>
            </a:extLst>
          </p:cNvPr>
          <p:cNvSpPr>
            <a:spLocks noGrp="1"/>
          </p:cNvSpPr>
          <p:nvPr>
            <p:ph type="title"/>
          </p:nvPr>
        </p:nvSpPr>
        <p:spPr/>
        <p:txBody>
          <a:bodyPr/>
          <a:lstStyle/>
          <a:p>
            <a:r>
              <a:rPr lang="en-US" altLang="ja-JP" dirty="0"/>
              <a:t>8-1. </a:t>
            </a:r>
            <a:r>
              <a:rPr lang="ja-JP" altLang="en-US" dirty="0"/>
              <a:t>スマートフォンアプリからの取込</a:t>
            </a:r>
            <a:br>
              <a:rPr lang="ja-JP" altLang="en-US" dirty="0"/>
            </a:br>
            <a:endParaRPr kumimoji="1" lang="ja-JP" altLang="en-US" dirty="0"/>
          </a:p>
        </p:txBody>
      </p:sp>
      <p:sp>
        <p:nvSpPr>
          <p:cNvPr id="16" name="スライド番号プレースホルダー 15">
            <a:extLst>
              <a:ext uri="{FF2B5EF4-FFF2-40B4-BE49-F238E27FC236}">
                <a16:creationId xmlns:a16="http://schemas.microsoft.com/office/drawing/2014/main" id="{E57288FF-CDAC-627C-0D19-33F5AA7594B3}"/>
              </a:ext>
            </a:extLst>
          </p:cNvPr>
          <p:cNvSpPr>
            <a:spLocks noGrp="1"/>
          </p:cNvSpPr>
          <p:nvPr>
            <p:ph type="sldNum" sz="quarter" idx="12"/>
          </p:nvPr>
        </p:nvSpPr>
        <p:spPr/>
        <p:txBody>
          <a:bodyPr/>
          <a:lstStyle/>
          <a:p>
            <a:fld id="{D8A28372-6A5A-4399-8FC5-CCF396CD4981}" type="slidenum">
              <a:rPr lang="en-GB" smtClean="0"/>
              <a:t>54</a:t>
            </a:fld>
            <a:endParaRPr lang="en-GB"/>
          </a:p>
        </p:txBody>
      </p:sp>
      <p:grpSp>
        <p:nvGrpSpPr>
          <p:cNvPr id="3" name="グループ化 2">
            <a:extLst>
              <a:ext uri="{FF2B5EF4-FFF2-40B4-BE49-F238E27FC236}">
                <a16:creationId xmlns:a16="http://schemas.microsoft.com/office/drawing/2014/main" id="{D3AFDF8C-114B-5796-BF92-28FD2F0588D9}"/>
              </a:ext>
            </a:extLst>
          </p:cNvPr>
          <p:cNvGrpSpPr/>
          <p:nvPr/>
        </p:nvGrpSpPr>
        <p:grpSpPr>
          <a:xfrm>
            <a:off x="6406253" y="3379651"/>
            <a:ext cx="1671263" cy="2897223"/>
            <a:chOff x="4967978" y="3474901"/>
            <a:chExt cx="1671263" cy="2897223"/>
          </a:xfrm>
        </p:grpSpPr>
        <p:pic>
          <p:nvPicPr>
            <p:cNvPr id="4" name="図 3">
              <a:extLst>
                <a:ext uri="{FF2B5EF4-FFF2-40B4-BE49-F238E27FC236}">
                  <a16:creationId xmlns:a16="http://schemas.microsoft.com/office/drawing/2014/main" id="{93E61735-DB3F-BDD8-BFBE-DFE334CA022D}"/>
                </a:ext>
              </a:extLst>
            </p:cNvPr>
            <p:cNvPicPr>
              <a:picLocks noChangeAspect="1"/>
            </p:cNvPicPr>
            <p:nvPr/>
          </p:nvPicPr>
          <p:blipFill>
            <a:blip r:embed="rId2"/>
            <a:stretch>
              <a:fillRect/>
            </a:stretch>
          </p:blipFill>
          <p:spPr>
            <a:xfrm>
              <a:off x="4967978" y="3474901"/>
              <a:ext cx="1671263" cy="2897223"/>
            </a:xfrm>
            <a:prstGeom prst="rect">
              <a:avLst/>
            </a:prstGeom>
            <a:ln w="12700">
              <a:solidFill>
                <a:srgbClr val="D2D2D2"/>
              </a:solidFill>
            </a:ln>
          </p:spPr>
        </p:pic>
        <p:pic>
          <p:nvPicPr>
            <p:cNvPr id="5" name="図 4">
              <a:extLst>
                <a:ext uri="{FF2B5EF4-FFF2-40B4-BE49-F238E27FC236}">
                  <a16:creationId xmlns:a16="http://schemas.microsoft.com/office/drawing/2014/main" id="{64D60D04-E362-76B9-833C-0E4EE8A8D82B}"/>
                </a:ext>
              </a:extLst>
            </p:cNvPr>
            <p:cNvPicPr>
              <a:picLocks noChangeAspect="1"/>
            </p:cNvPicPr>
            <p:nvPr/>
          </p:nvPicPr>
          <p:blipFill>
            <a:blip r:embed="rId3"/>
            <a:stretch>
              <a:fillRect/>
            </a:stretch>
          </p:blipFill>
          <p:spPr>
            <a:xfrm>
              <a:off x="4967978" y="3474902"/>
              <a:ext cx="1671263" cy="360052"/>
            </a:xfrm>
            <a:prstGeom prst="rect">
              <a:avLst/>
            </a:prstGeom>
          </p:spPr>
        </p:pic>
      </p:grpSp>
      <p:sp>
        <p:nvSpPr>
          <p:cNvPr id="6" name="コンテンツ プレースホルダー 12">
            <a:extLst>
              <a:ext uri="{FF2B5EF4-FFF2-40B4-BE49-F238E27FC236}">
                <a16:creationId xmlns:a16="http://schemas.microsoft.com/office/drawing/2014/main" id="{B2D48C17-C4CE-2CBB-3719-F206FC742EA2}"/>
              </a:ext>
            </a:extLst>
          </p:cNvPr>
          <p:cNvSpPr txBox="1">
            <a:spLocks/>
          </p:cNvSpPr>
          <p:nvPr/>
        </p:nvSpPr>
        <p:spPr>
          <a:xfrm>
            <a:off x="6297612" y="2923591"/>
            <a:ext cx="5297037" cy="332226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２．カメラで領収書を正面に捉え、シャッターボタンをタップして撮影する</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sp>
        <p:nvSpPr>
          <p:cNvPr id="8" name="コンテンツ プレースホルダー 12">
            <a:extLst>
              <a:ext uri="{FF2B5EF4-FFF2-40B4-BE49-F238E27FC236}">
                <a16:creationId xmlns:a16="http://schemas.microsoft.com/office/drawing/2014/main" id="{2ED6DFA9-3512-F099-49E5-836211AC333C}"/>
              </a:ext>
            </a:extLst>
          </p:cNvPr>
          <p:cNvSpPr txBox="1">
            <a:spLocks/>
          </p:cNvSpPr>
          <p:nvPr/>
        </p:nvSpPr>
        <p:spPr>
          <a:xfrm>
            <a:off x="502443" y="1403672"/>
            <a:ext cx="11279981" cy="236313"/>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領収書／請求書の画像データを「楽楽精算」にアップロードする方法を説明します。領収書／請求書は受領後すみやかにアップロードをお願いいたします。</a:t>
            </a:r>
          </a:p>
        </p:txBody>
      </p:sp>
      <p:sp>
        <p:nvSpPr>
          <p:cNvPr id="9" name="コンテンツ プレースホルダー 12">
            <a:extLst>
              <a:ext uri="{FF2B5EF4-FFF2-40B4-BE49-F238E27FC236}">
                <a16:creationId xmlns:a16="http://schemas.microsoft.com/office/drawing/2014/main" id="{966FC848-A687-DB03-EA41-AB6B47EE37CA}"/>
              </a:ext>
            </a:extLst>
          </p:cNvPr>
          <p:cNvSpPr>
            <a:spLocks noGrp="1"/>
          </p:cNvSpPr>
          <p:nvPr>
            <p:ph sz="half" idx="1"/>
          </p:nvPr>
        </p:nvSpPr>
        <p:spPr>
          <a:xfrm>
            <a:off x="511497" y="2174018"/>
            <a:ext cx="5405116" cy="3943737"/>
          </a:xfrm>
        </p:spPr>
        <p:txBody>
          <a:bodyPr/>
          <a:lstStyle/>
          <a:p>
            <a:pPr marL="0" indent="0">
              <a:buNone/>
            </a:pPr>
            <a:r>
              <a:rPr lang="en-US" altLang="ja-JP" sz="900" dirty="0"/>
              <a:t>※iPhone</a:t>
            </a:r>
            <a:r>
              <a:rPr lang="ja-JP" altLang="en-US" sz="900" dirty="0"/>
              <a:t>の場合：</a:t>
            </a:r>
            <a:r>
              <a:rPr lang="en-US" altLang="ja-JP" sz="900" dirty="0"/>
              <a:t>iOS</a:t>
            </a:r>
            <a:r>
              <a:rPr lang="ja-JP" altLang="en-US" sz="900" dirty="0"/>
              <a:t>アプリ「楽楽精算」のダウンロードが必要です。</a:t>
            </a:r>
            <a:br>
              <a:rPr lang="ja-JP" altLang="en-US" sz="900" dirty="0"/>
            </a:br>
            <a:r>
              <a:rPr lang="en-US" altLang="ja-JP" sz="900" dirty="0"/>
              <a:t>※Android</a:t>
            </a:r>
            <a:r>
              <a:rPr lang="ja-JP" altLang="en-US" sz="900" dirty="0"/>
              <a:t>の場合：</a:t>
            </a:r>
            <a:r>
              <a:rPr lang="en-US" altLang="ja-JP" sz="900" dirty="0"/>
              <a:t>Android</a:t>
            </a:r>
            <a:r>
              <a:rPr lang="ja-JP" altLang="en-US" sz="900" dirty="0"/>
              <a:t>アプリ「楽楽精算」のダウンロードが必要です。</a:t>
            </a:r>
          </a:p>
          <a:p>
            <a:pPr marL="0" indent="0">
              <a:buNone/>
            </a:pPr>
            <a:r>
              <a:rPr lang="en-US" altLang="ja-JP" sz="900" dirty="0"/>
              <a:t>※</a:t>
            </a:r>
            <a:r>
              <a:rPr lang="ja-JP" altLang="en-US" sz="900" dirty="0"/>
              <a:t>端末設定でアプリのカメラへのアクセスを許可してください。</a:t>
            </a:r>
          </a:p>
          <a:p>
            <a:pPr marL="0" indent="0">
              <a:buNone/>
            </a:pPr>
            <a:endParaRPr lang="en-US" altLang="ja-JP" sz="1100" dirty="0"/>
          </a:p>
          <a:p>
            <a:pPr marL="0" indent="0">
              <a:buNone/>
            </a:pPr>
            <a:r>
              <a:rPr lang="ja-JP" altLang="en-US" sz="1100" dirty="0"/>
              <a:t>１．アプリにログインし、「書類」タブ </a:t>
            </a:r>
            <a:r>
              <a:rPr lang="en-US" altLang="ja-JP" sz="1100" dirty="0"/>
              <a:t>&gt;</a:t>
            </a:r>
            <a:r>
              <a:rPr lang="ja-JP" altLang="en-US" sz="1100" dirty="0"/>
              <a:t> 「領収書の読み取り（</a:t>
            </a:r>
            <a:r>
              <a:rPr lang="en-US" altLang="ja-JP" sz="1100" dirty="0"/>
              <a:t>1</a:t>
            </a:r>
            <a:r>
              <a:rPr lang="ja-JP" altLang="en-US" sz="1100" dirty="0"/>
              <a:t>枚）」をタップ</a:t>
            </a:r>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p:txBody>
      </p:sp>
      <p:sp>
        <p:nvSpPr>
          <p:cNvPr id="10" name="正方形/長方形 9">
            <a:extLst>
              <a:ext uri="{FF2B5EF4-FFF2-40B4-BE49-F238E27FC236}">
                <a16:creationId xmlns:a16="http://schemas.microsoft.com/office/drawing/2014/main" id="{CD1103DC-65E6-6A56-10D5-D96CA2DC8FC5}"/>
              </a:ext>
            </a:extLst>
          </p:cNvPr>
          <p:cNvSpPr/>
          <p:nvPr/>
        </p:nvSpPr>
        <p:spPr>
          <a:xfrm>
            <a:off x="7043423" y="5898420"/>
            <a:ext cx="396921" cy="3530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テキスト ボックス 10">
            <a:extLst>
              <a:ext uri="{FF2B5EF4-FFF2-40B4-BE49-F238E27FC236}">
                <a16:creationId xmlns:a16="http://schemas.microsoft.com/office/drawing/2014/main" id="{A038B734-83D5-65C7-DDA3-297B89178C82}"/>
              </a:ext>
            </a:extLst>
          </p:cNvPr>
          <p:cNvSpPr txBox="1"/>
          <p:nvPr/>
        </p:nvSpPr>
        <p:spPr>
          <a:xfrm>
            <a:off x="503237" y="1699978"/>
            <a:ext cx="5413375" cy="400110"/>
          </a:xfrm>
          <a:prstGeom prst="rect">
            <a:avLst/>
          </a:prstGeom>
          <a:noFill/>
        </p:spPr>
        <p:txBody>
          <a:bodyPr wrap="square" lIns="0" tIns="0" rIns="0" bIns="0">
            <a:spAutoFit/>
          </a:bodyPr>
          <a:lstStyle/>
          <a:p>
            <a:pPr marL="0" indent="0">
              <a:buNone/>
            </a:pPr>
            <a:r>
              <a:rPr lang="en-US" altLang="ja-JP" sz="1300" b="1" dirty="0">
                <a:solidFill>
                  <a:schemeClr val="tx2"/>
                </a:solidFill>
              </a:rPr>
              <a:t>【iPhone</a:t>
            </a:r>
            <a:r>
              <a:rPr lang="ja-JP" altLang="en-US" sz="1300" b="1" dirty="0">
                <a:solidFill>
                  <a:schemeClr val="tx2"/>
                </a:solidFill>
              </a:rPr>
              <a:t>／</a:t>
            </a:r>
            <a:r>
              <a:rPr lang="en-US" altLang="ja-JP" sz="1300" b="1" dirty="0">
                <a:solidFill>
                  <a:schemeClr val="tx2"/>
                </a:solidFill>
              </a:rPr>
              <a:t>Android】</a:t>
            </a:r>
          </a:p>
          <a:p>
            <a:pPr marL="0" indent="0">
              <a:buNone/>
            </a:pPr>
            <a:r>
              <a:rPr lang="ja-JP" altLang="en-US" sz="1300" b="1" dirty="0">
                <a:solidFill>
                  <a:schemeClr val="tx2"/>
                </a:solidFill>
              </a:rPr>
              <a:t>スマートフォンアプリからのアップロード方法（</a:t>
            </a:r>
            <a:r>
              <a:rPr lang="en-US" altLang="ja-JP" sz="1300" b="1" dirty="0">
                <a:solidFill>
                  <a:schemeClr val="tx2"/>
                </a:solidFill>
              </a:rPr>
              <a:t>1</a:t>
            </a:r>
            <a:r>
              <a:rPr lang="ja-JP" altLang="en-US" sz="1300" b="1" dirty="0">
                <a:solidFill>
                  <a:schemeClr val="tx2"/>
                </a:solidFill>
              </a:rPr>
              <a:t>枚ずつ撮影する場合）</a:t>
            </a:r>
            <a:endParaRPr lang="ja-JP" altLang="en-US" sz="1300" dirty="0"/>
          </a:p>
        </p:txBody>
      </p:sp>
      <p:grpSp>
        <p:nvGrpSpPr>
          <p:cNvPr id="12" name="グループ化 11">
            <a:extLst>
              <a:ext uri="{FF2B5EF4-FFF2-40B4-BE49-F238E27FC236}">
                <a16:creationId xmlns:a16="http://schemas.microsoft.com/office/drawing/2014/main" id="{50092411-2F98-22AC-BED8-87B9C2A95821}"/>
              </a:ext>
            </a:extLst>
          </p:cNvPr>
          <p:cNvGrpSpPr/>
          <p:nvPr/>
        </p:nvGrpSpPr>
        <p:grpSpPr>
          <a:xfrm>
            <a:off x="597349" y="3361401"/>
            <a:ext cx="1429344" cy="2877909"/>
            <a:chOff x="454474" y="3342351"/>
            <a:chExt cx="1429344" cy="2877909"/>
          </a:xfrm>
        </p:grpSpPr>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3186AAC4-D089-C1E9-DFCD-28C3B775DD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54475" y="3342351"/>
              <a:ext cx="1429343" cy="2872800"/>
            </a:xfrm>
            <a:prstGeom prst="rect">
              <a:avLst/>
            </a:prstGeom>
            <a:ln w="12700">
              <a:solidFill>
                <a:srgbClr val="D2D2D2"/>
              </a:solidFill>
            </a:ln>
          </p:spPr>
        </p:pic>
        <p:sp>
          <p:nvSpPr>
            <p:cNvPr id="14" name="正方形/長方形 13">
              <a:extLst>
                <a:ext uri="{FF2B5EF4-FFF2-40B4-BE49-F238E27FC236}">
                  <a16:creationId xmlns:a16="http://schemas.microsoft.com/office/drawing/2014/main" id="{5D035740-382F-C426-7409-2DCE42A55955}"/>
                </a:ext>
              </a:extLst>
            </p:cNvPr>
            <p:cNvSpPr/>
            <p:nvPr/>
          </p:nvSpPr>
          <p:spPr>
            <a:xfrm>
              <a:off x="454474" y="3606295"/>
              <a:ext cx="1429342" cy="20439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7C022D50-BAE2-4604-3715-0885E6A91E54}"/>
                </a:ext>
              </a:extLst>
            </p:cNvPr>
            <p:cNvSpPr/>
            <p:nvPr/>
          </p:nvSpPr>
          <p:spPr>
            <a:xfrm>
              <a:off x="462734" y="5965989"/>
              <a:ext cx="319442" cy="2542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spTree>
    <p:extLst>
      <p:ext uri="{BB962C8B-B14F-4D97-AF65-F5344CB8AC3E}">
        <p14:creationId xmlns:p14="http://schemas.microsoft.com/office/powerpoint/2010/main" val="3693610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8B54E-ACA1-9DB1-28A8-185282F9381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B01C3B5-E27F-4CB6-3D2D-2B4CCAE50CB5}"/>
              </a:ext>
            </a:extLst>
          </p:cNvPr>
          <p:cNvSpPr>
            <a:spLocks noGrp="1"/>
          </p:cNvSpPr>
          <p:nvPr>
            <p:ph type="title"/>
          </p:nvPr>
        </p:nvSpPr>
        <p:spPr/>
        <p:txBody>
          <a:bodyPr/>
          <a:lstStyle/>
          <a:p>
            <a:r>
              <a:rPr lang="en-US" altLang="ja-JP" dirty="0"/>
              <a:t>8-1. </a:t>
            </a:r>
            <a:r>
              <a:rPr lang="ja-JP" altLang="en-US" dirty="0"/>
              <a:t>スマートフォンアプリからの取込</a:t>
            </a:r>
            <a:br>
              <a:rPr lang="ja-JP" altLang="en-US" dirty="0"/>
            </a:br>
            <a:br>
              <a:rPr lang="ja-JP" altLang="en-US" dirty="0"/>
            </a:br>
            <a:endParaRPr kumimoji="1" lang="ja-JP" altLang="en-US" dirty="0"/>
          </a:p>
        </p:txBody>
      </p:sp>
      <p:sp>
        <p:nvSpPr>
          <p:cNvPr id="16" name="スライド番号プレースホルダー 15">
            <a:extLst>
              <a:ext uri="{FF2B5EF4-FFF2-40B4-BE49-F238E27FC236}">
                <a16:creationId xmlns:a16="http://schemas.microsoft.com/office/drawing/2014/main" id="{758D805C-EF9D-B0E7-A516-DDF3D4378541}"/>
              </a:ext>
            </a:extLst>
          </p:cNvPr>
          <p:cNvSpPr>
            <a:spLocks noGrp="1"/>
          </p:cNvSpPr>
          <p:nvPr>
            <p:ph type="sldNum" sz="quarter" idx="12"/>
          </p:nvPr>
        </p:nvSpPr>
        <p:spPr/>
        <p:txBody>
          <a:bodyPr/>
          <a:lstStyle/>
          <a:p>
            <a:fld id="{D8A28372-6A5A-4399-8FC5-CCF396CD4981}" type="slidenum">
              <a:rPr lang="en-GB" smtClean="0"/>
              <a:t>55</a:t>
            </a:fld>
            <a:endParaRPr lang="en-GB"/>
          </a:p>
        </p:txBody>
      </p:sp>
      <p:sp>
        <p:nvSpPr>
          <p:cNvPr id="3" name="正方形/長方形 2">
            <a:extLst>
              <a:ext uri="{FF2B5EF4-FFF2-40B4-BE49-F238E27FC236}">
                <a16:creationId xmlns:a16="http://schemas.microsoft.com/office/drawing/2014/main" id="{43CE7ED5-5A49-0D6E-4BA9-80C00D71579F}"/>
              </a:ext>
            </a:extLst>
          </p:cNvPr>
          <p:cNvSpPr/>
          <p:nvPr/>
        </p:nvSpPr>
        <p:spPr>
          <a:xfrm>
            <a:off x="6298709" y="5032423"/>
            <a:ext cx="5442744" cy="1273127"/>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ja-JP" altLang="en-US" sz="1100" b="1" dirty="0">
                <a:solidFill>
                  <a:schemeClr val="tx2"/>
                </a:solidFill>
              </a:rPr>
              <a:t>▼確認点</a:t>
            </a:r>
            <a:endParaRPr lang="en-US" altLang="ja-JP" sz="1100" b="1" dirty="0">
              <a:solidFill>
                <a:schemeClr val="tx2"/>
              </a:solidFill>
            </a:endParaRPr>
          </a:p>
          <a:p>
            <a:pPr fontAlgn="t">
              <a:lnSpc>
                <a:spcPts val="1500"/>
              </a:lnSpc>
            </a:pP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・「取引先」「受領日」「取引日」「金額」</a:t>
            </a:r>
            <a:r>
              <a:rPr kumimoji="1" lang="ja-JP" altLang="en-US" sz="1050" kern="100" dirty="0">
                <a:solidFill>
                  <a:srgbClr val="464646"/>
                </a:solidFill>
                <a:latin typeface="BIZ UDPゴシック" panose="020B0400000000000000" pitchFamily="50" charset="-128"/>
                <a:ea typeface="BIZ UDPゴシック" panose="020B0400000000000000" pitchFamily="50" charset="-128"/>
              </a:rPr>
              <a:t>「事業者登録番号」</a:t>
            </a: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の入力がすべて正しく</a:t>
            </a:r>
            <a:endParaRPr kumimoji="1" lang="en-US" altLang="ja-JP" sz="1050" kern="100" dirty="0">
              <a:solidFill>
                <a:srgbClr val="464646"/>
              </a:solidFill>
              <a:latin typeface="BIZ UDPゴシック" panose="020B0400000000000000" pitchFamily="50" charset="-128"/>
              <a:ea typeface="BIZ UDPゴシック" panose="020B0400000000000000" pitchFamily="50" charset="-128"/>
            </a:endParaRPr>
          </a:p>
          <a:p>
            <a:pPr fontAlgn="t">
              <a:lnSpc>
                <a:spcPts val="1500"/>
              </a:lnSpc>
            </a:pPr>
            <a:r>
              <a:rPr lang="ja-JP" altLang="en-US" sz="1050" kern="100" dirty="0">
                <a:solidFill>
                  <a:srgbClr val="464646"/>
                </a:solidFill>
                <a:latin typeface="BIZ UDPゴシック" panose="020B0400000000000000" pitchFamily="50" charset="-128"/>
                <a:ea typeface="BIZ UDPゴシック" panose="020B0400000000000000" pitchFamily="50" charset="-128"/>
              </a:rPr>
              <a:t>　</a:t>
            </a: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入力されているか</a:t>
            </a:r>
            <a:endParaRPr lang="ja-JP" altLang="ja-JP" sz="1050" dirty="0">
              <a:latin typeface="BIZ UDPゴシック" panose="020B0400000000000000" pitchFamily="50" charset="-128"/>
              <a:ea typeface="BIZ UDPゴシック" panose="020B0400000000000000" pitchFamily="50" charset="-128"/>
            </a:endParaRPr>
          </a:p>
          <a:p>
            <a:pPr fontAlgn="t">
              <a:lnSpc>
                <a:spcPts val="1500"/>
              </a:lnSpc>
            </a:pP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・「受領日」「取引日」の日付が正しく入力されているか</a:t>
            </a:r>
            <a:endParaRPr lang="ja-JP" altLang="ja-JP" sz="1050" dirty="0">
              <a:latin typeface="BIZ UDPゴシック" panose="020B0400000000000000" pitchFamily="50" charset="-128"/>
              <a:ea typeface="BIZ UDPゴシック" panose="020B0400000000000000" pitchFamily="50" charset="-128"/>
            </a:endParaRPr>
          </a:p>
          <a:p>
            <a:pPr fontAlgn="t">
              <a:lnSpc>
                <a:spcPts val="1500"/>
              </a:lnSpc>
            </a:pP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・「取引先」の文字数が半角</a:t>
            </a:r>
            <a:r>
              <a:rPr kumimoji="1" lang="en-US" altLang="ja-JP" sz="1050" kern="100" dirty="0">
                <a:solidFill>
                  <a:srgbClr val="464646"/>
                </a:solidFill>
                <a:latin typeface="BIZ UDPゴシック" panose="020B0400000000000000" pitchFamily="50" charset="-128"/>
                <a:ea typeface="BIZ UDPゴシック" panose="020B0400000000000000" pitchFamily="50" charset="-128"/>
              </a:rPr>
              <a:t>100</a:t>
            </a: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文字以内に収まっているか</a:t>
            </a:r>
            <a:endParaRPr lang="ja-JP" altLang="ja-JP" sz="1050" dirty="0">
              <a:latin typeface="BIZ UDPゴシック" panose="020B0400000000000000" pitchFamily="50" charset="-128"/>
              <a:ea typeface="BIZ UDPゴシック" panose="020B0400000000000000" pitchFamily="50" charset="-128"/>
            </a:endParaRPr>
          </a:p>
          <a:p>
            <a:pPr fontAlgn="t">
              <a:lnSpc>
                <a:spcPts val="1500"/>
              </a:lnSpc>
            </a:pP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・「備考」の文字数が半角</a:t>
            </a:r>
            <a:r>
              <a:rPr kumimoji="1" lang="en-US" altLang="ja-JP" sz="1050" kern="100" dirty="0">
                <a:solidFill>
                  <a:srgbClr val="464646"/>
                </a:solidFill>
                <a:latin typeface="BIZ UDPゴシック" panose="020B0400000000000000" pitchFamily="50" charset="-128"/>
                <a:ea typeface="BIZ UDPゴシック" panose="020B0400000000000000" pitchFamily="50" charset="-128"/>
              </a:rPr>
              <a:t>400</a:t>
            </a:r>
            <a:r>
              <a:rPr kumimoji="1" lang="ja-JP" altLang="ja-JP" sz="1050" kern="100" dirty="0">
                <a:solidFill>
                  <a:srgbClr val="464646"/>
                </a:solidFill>
                <a:latin typeface="BIZ UDPゴシック" panose="020B0400000000000000" pitchFamily="50" charset="-128"/>
                <a:ea typeface="BIZ UDPゴシック" panose="020B0400000000000000" pitchFamily="50" charset="-128"/>
              </a:rPr>
              <a:t>文字以内に収まっているか</a:t>
            </a:r>
            <a:endParaRPr lang="ja-JP" altLang="en-US" sz="1050" b="1" dirty="0">
              <a:solidFill>
                <a:schemeClr val="tx1"/>
              </a:solidFill>
            </a:endParaRPr>
          </a:p>
        </p:txBody>
      </p:sp>
      <p:sp>
        <p:nvSpPr>
          <p:cNvPr id="4" name="コンテンツ プレースホルダー 12">
            <a:extLst>
              <a:ext uri="{FF2B5EF4-FFF2-40B4-BE49-F238E27FC236}">
                <a16:creationId xmlns:a16="http://schemas.microsoft.com/office/drawing/2014/main" id="{78B46227-B0E0-D189-2614-2DFCE523D0F3}"/>
              </a:ext>
            </a:extLst>
          </p:cNvPr>
          <p:cNvSpPr txBox="1">
            <a:spLocks/>
          </p:cNvSpPr>
          <p:nvPr/>
        </p:nvSpPr>
        <p:spPr>
          <a:xfrm>
            <a:off x="6299500" y="1396599"/>
            <a:ext cx="5442744" cy="4908951"/>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４．確認・修正が完了したら「登録する」をタップするとアップロード完了です。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br>
              <a:rPr lang="ja-JP" altLang="en-US" sz="1100" dirty="0"/>
            </a:b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アプリから写真を撮って登録した場合、</a:t>
            </a:r>
            <a:endParaRPr lang="en-US" altLang="ja-JP" sz="1100" dirty="0"/>
          </a:p>
          <a:p>
            <a:pPr marL="0" indent="0">
              <a:buFont typeface="BIZ UDPGothic" panose="020B0400000000000000" pitchFamily="34" charset="-128"/>
              <a:buNone/>
            </a:pPr>
            <a:r>
              <a:rPr lang="ja-JP" altLang="en-US" sz="1100" dirty="0"/>
              <a:t>保存形式は自動的に「スキャナ保存」として保存されます。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900" dirty="0"/>
              <a:t>※</a:t>
            </a:r>
            <a:r>
              <a:rPr lang="ja-JP" altLang="en-US" sz="900" dirty="0"/>
              <a:t>「</a:t>
            </a:r>
            <a:r>
              <a:rPr lang="ja-JP" altLang="en-US" sz="900" b="1" dirty="0"/>
              <a:t>送信失敗入力内容に不備があります</a:t>
            </a:r>
            <a:r>
              <a:rPr lang="ja-JP" altLang="en-US" sz="900" dirty="0"/>
              <a:t>」というエラーが表示された場合は、以下の点をご確認ください。</a:t>
            </a:r>
            <a:endParaRPr lang="en-US" altLang="ja-JP" sz="900" dirty="0"/>
          </a:p>
          <a:p>
            <a:pPr marL="0" indent="0">
              <a:buFont typeface="BIZ UDPGothic" panose="020B0400000000000000" pitchFamily="34" charset="-128"/>
              <a:buNone/>
            </a:pPr>
            <a:endParaRPr lang="en-US" altLang="ja-JP" sz="900" dirty="0"/>
          </a:p>
          <a:p>
            <a:pPr marL="0" indent="0">
              <a:buFont typeface="BIZ UDPGothic" panose="020B0400000000000000" pitchFamily="34" charset="-128"/>
              <a:buNone/>
            </a:pPr>
            <a:endParaRPr lang="ja-JP" altLang="en-US" sz="1100" dirty="0"/>
          </a:p>
        </p:txBody>
      </p:sp>
      <p:sp>
        <p:nvSpPr>
          <p:cNvPr id="5" name="コンテンツ プレースホルダー 12">
            <a:extLst>
              <a:ext uri="{FF2B5EF4-FFF2-40B4-BE49-F238E27FC236}">
                <a16:creationId xmlns:a16="http://schemas.microsoft.com/office/drawing/2014/main" id="{75AA8645-2DD4-20CD-3B52-992F56125517}"/>
              </a:ext>
            </a:extLst>
          </p:cNvPr>
          <p:cNvSpPr>
            <a:spLocks noGrp="1"/>
          </p:cNvSpPr>
          <p:nvPr>
            <p:ph sz="half" idx="1"/>
          </p:nvPr>
        </p:nvSpPr>
        <p:spPr>
          <a:xfrm>
            <a:off x="473869" y="1392261"/>
            <a:ext cx="5442744" cy="4916464"/>
          </a:xfrm>
        </p:spPr>
        <p:txBody>
          <a:bodyPr/>
          <a:lstStyle/>
          <a:p>
            <a:pPr marL="0" indent="0">
              <a:buNone/>
            </a:pPr>
            <a:r>
              <a:rPr lang="ja-JP" altLang="en-US" sz="1100" dirty="0"/>
              <a:t>３．読み取った結果が表示されるので内容を確認します。</a:t>
            </a:r>
            <a:br>
              <a:rPr lang="ja-JP" altLang="en-US" sz="1100" dirty="0"/>
            </a:br>
            <a:r>
              <a:rPr lang="ja-JP" altLang="en-US" sz="1100" dirty="0"/>
              <a:t>　　必要に応じて該当項目をタップして修正してください。</a:t>
            </a:r>
          </a:p>
          <a:p>
            <a:pPr marL="0" indent="0">
              <a:buNone/>
            </a:pPr>
            <a:endParaRPr lang="ja-JP" altLang="en-US" sz="1100" dirty="0"/>
          </a:p>
          <a:p>
            <a:pPr marL="0" indent="0">
              <a:buNone/>
            </a:pPr>
            <a:endParaRPr lang="ja-JP" altLang="en-US"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Font typeface="BIZ UDPGothic" panose="020B0400000000000000" pitchFamily="34" charset="-128"/>
              <a:buNone/>
            </a:pPr>
            <a:endParaRPr lang="en-US" altLang="ja-JP" sz="1100" dirty="0"/>
          </a:p>
          <a:p>
            <a:r>
              <a:rPr lang="ja-JP" altLang="en-US" sz="900" dirty="0"/>
              <a:t>「受領日」「取引日」を正しく読み取れなかった場合は、撮影した日付が自動で入力されます。</a:t>
            </a:r>
            <a:br>
              <a:rPr lang="en-US" altLang="ja-JP" sz="900" dirty="0"/>
            </a:br>
            <a:endParaRPr lang="en-US" altLang="ja-JP" sz="900" dirty="0"/>
          </a:p>
          <a:p>
            <a:r>
              <a:rPr lang="en-US" altLang="ja-JP" sz="900" dirty="0"/>
              <a:t>1</a:t>
            </a:r>
            <a:r>
              <a:rPr lang="ja-JP" altLang="en-US" sz="900" dirty="0"/>
              <a:t>枚の領収書の中で、伝票申請時に会計情報（勘定科目や税区分）が異なる場合は、登録時に複数明細に分けて登録することで、異なる会計情報で精算することができます。</a:t>
            </a:r>
            <a:br>
              <a:rPr lang="en-US" altLang="ja-JP" sz="900" dirty="0"/>
            </a:br>
            <a:endParaRPr lang="en-US" altLang="ja-JP" sz="900" dirty="0"/>
          </a:p>
          <a:p>
            <a:r>
              <a:rPr lang="ja-JP" altLang="en-US" sz="900" dirty="0"/>
              <a:t>税率が異なる場合（</a:t>
            </a:r>
            <a:r>
              <a:rPr lang="en-US" altLang="ja-JP" sz="900" dirty="0"/>
              <a:t>10%</a:t>
            </a:r>
            <a:r>
              <a:rPr lang="ja-JP" altLang="en-US" sz="900" dirty="0"/>
              <a:t>と軽減税率</a:t>
            </a:r>
            <a:r>
              <a:rPr lang="en-US" altLang="ja-JP" sz="900" dirty="0"/>
              <a:t>8%</a:t>
            </a:r>
            <a:r>
              <a:rPr lang="ja-JP" altLang="en-US" sz="900" dirty="0"/>
              <a:t>）は、金額が自動的に分かれて入力されます。</a:t>
            </a:r>
            <a:br>
              <a:rPr lang="en-US" altLang="ja-JP" sz="900" dirty="0"/>
            </a:br>
            <a:endParaRPr lang="en-US" altLang="ja-JP" sz="900" dirty="0"/>
          </a:p>
          <a:p>
            <a:r>
              <a:rPr lang="ja-JP" altLang="en-US" sz="900" dirty="0"/>
              <a:t>税率は同じでも勘定科目や負担部門が異なる、などで明細を分けて精算したい場合、読取時に自動で分けることはできませんので、手修正いただき金額を分けてください。</a:t>
            </a:r>
            <a:br>
              <a:rPr lang="en-US" altLang="ja-JP" sz="900" dirty="0"/>
            </a:br>
            <a:endParaRPr lang="en-US" altLang="ja-JP" sz="900" dirty="0"/>
          </a:p>
          <a:p>
            <a:r>
              <a:rPr lang="ja-JP" altLang="en-US" sz="900" dirty="0"/>
              <a:t>読取後の画面は上記の画面の通り、</a:t>
            </a:r>
            <a:r>
              <a:rPr lang="en-US" altLang="ja-JP" sz="900" dirty="0"/>
              <a:t>2</a:t>
            </a:r>
            <a:r>
              <a:rPr lang="ja-JP" altLang="en-US" sz="900" dirty="0"/>
              <a:t>行しか分けることができません。</a:t>
            </a:r>
            <a:br>
              <a:rPr lang="en-US" altLang="ja-JP" sz="900" dirty="0"/>
            </a:br>
            <a:r>
              <a:rPr lang="ja-JP" altLang="en-US" sz="900" dirty="0"/>
              <a:t>その後、アプリの「閲覧・編集する」をタップし、該当の領収書の「編集」から</a:t>
            </a:r>
            <a:br>
              <a:rPr lang="en-US" altLang="ja-JP" sz="900" dirty="0"/>
            </a:br>
            <a:r>
              <a:rPr lang="ja-JP" altLang="en-US" sz="900" dirty="0"/>
              <a:t>複数明細に分けて登録をしてください。</a:t>
            </a:r>
            <a:endParaRPr lang="en-US" altLang="ja-JP" sz="900" dirty="0"/>
          </a:p>
        </p:txBody>
      </p:sp>
      <p:pic>
        <p:nvPicPr>
          <p:cNvPr id="6" name="図 5">
            <a:extLst>
              <a:ext uri="{FF2B5EF4-FFF2-40B4-BE49-F238E27FC236}">
                <a16:creationId xmlns:a16="http://schemas.microsoft.com/office/drawing/2014/main" id="{0BB1B465-D8EF-C67D-7FFF-51E79666BD84}"/>
              </a:ext>
            </a:extLst>
          </p:cNvPr>
          <p:cNvPicPr>
            <a:picLocks noChangeAspect="1"/>
          </p:cNvPicPr>
          <p:nvPr/>
        </p:nvPicPr>
        <p:blipFill rotWithShape="1">
          <a:blip r:embed="rId2"/>
          <a:srcRect t="19169"/>
          <a:stretch/>
        </p:blipFill>
        <p:spPr>
          <a:xfrm>
            <a:off x="8203493" y="1642758"/>
            <a:ext cx="1350082" cy="2115934"/>
          </a:xfrm>
          <a:prstGeom prst="rect">
            <a:avLst/>
          </a:prstGeom>
          <a:ln w="12700">
            <a:solidFill>
              <a:srgbClr val="D2D2D2"/>
            </a:solidFill>
          </a:ln>
        </p:spPr>
      </p:pic>
      <p:pic>
        <p:nvPicPr>
          <p:cNvPr id="7" name="図 6">
            <a:extLst>
              <a:ext uri="{FF2B5EF4-FFF2-40B4-BE49-F238E27FC236}">
                <a16:creationId xmlns:a16="http://schemas.microsoft.com/office/drawing/2014/main" id="{27B99082-5DC6-17B7-DE99-CC3C3CC88603}"/>
              </a:ext>
            </a:extLst>
          </p:cNvPr>
          <p:cNvPicPr>
            <a:picLocks noChangeAspect="1"/>
          </p:cNvPicPr>
          <p:nvPr/>
        </p:nvPicPr>
        <p:blipFill rotWithShape="1">
          <a:blip r:embed="rId3"/>
          <a:srcRect t="3246" b="5631"/>
          <a:stretch/>
        </p:blipFill>
        <p:spPr>
          <a:xfrm>
            <a:off x="697090" y="1833059"/>
            <a:ext cx="1112659" cy="2015179"/>
          </a:xfrm>
          <a:prstGeom prst="rect">
            <a:avLst/>
          </a:prstGeom>
          <a:ln w="12700">
            <a:solidFill>
              <a:srgbClr val="D2D2D2"/>
            </a:solidFill>
          </a:ln>
        </p:spPr>
      </p:pic>
      <p:pic>
        <p:nvPicPr>
          <p:cNvPr id="8" name="図 7">
            <a:extLst>
              <a:ext uri="{FF2B5EF4-FFF2-40B4-BE49-F238E27FC236}">
                <a16:creationId xmlns:a16="http://schemas.microsoft.com/office/drawing/2014/main" id="{C54AC77C-5641-7C2C-9539-6CFE4616D13B}"/>
              </a:ext>
            </a:extLst>
          </p:cNvPr>
          <p:cNvPicPr>
            <a:picLocks noChangeAspect="1"/>
          </p:cNvPicPr>
          <p:nvPr/>
        </p:nvPicPr>
        <p:blipFill>
          <a:blip r:embed="rId4"/>
          <a:stretch>
            <a:fillRect/>
          </a:stretch>
        </p:blipFill>
        <p:spPr>
          <a:xfrm>
            <a:off x="6506973" y="1648969"/>
            <a:ext cx="1122263" cy="2108836"/>
          </a:xfrm>
          <a:prstGeom prst="rect">
            <a:avLst/>
          </a:prstGeom>
          <a:ln w="12700">
            <a:solidFill>
              <a:srgbClr val="D2D2D2"/>
            </a:solidFill>
          </a:ln>
        </p:spPr>
      </p:pic>
      <p:sp>
        <p:nvSpPr>
          <p:cNvPr id="9" name="正方形/長方形 8">
            <a:extLst>
              <a:ext uri="{FF2B5EF4-FFF2-40B4-BE49-F238E27FC236}">
                <a16:creationId xmlns:a16="http://schemas.microsoft.com/office/drawing/2014/main" id="{B7641D13-BAA6-5CBC-80D4-351B04FA065D}"/>
              </a:ext>
            </a:extLst>
          </p:cNvPr>
          <p:cNvSpPr/>
          <p:nvPr/>
        </p:nvSpPr>
        <p:spPr>
          <a:xfrm>
            <a:off x="7025470" y="2738441"/>
            <a:ext cx="563006" cy="17816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829488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E9A7E-F538-50BF-9895-CEAFE266F4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F17B5B-6864-8AA3-346D-B056A15AEB4B}"/>
              </a:ext>
            </a:extLst>
          </p:cNvPr>
          <p:cNvSpPr>
            <a:spLocks noGrp="1"/>
          </p:cNvSpPr>
          <p:nvPr>
            <p:ph type="title"/>
          </p:nvPr>
        </p:nvSpPr>
        <p:spPr/>
        <p:txBody>
          <a:bodyPr/>
          <a:lstStyle/>
          <a:p>
            <a:r>
              <a:rPr lang="en-US" altLang="ja-JP" dirty="0"/>
              <a:t>8-1. </a:t>
            </a:r>
            <a:r>
              <a:rPr lang="ja-JP" altLang="en-US" dirty="0"/>
              <a:t>スマートフォンアプリからの取込</a:t>
            </a:r>
            <a:br>
              <a:rPr lang="ja-JP" altLang="en-US" dirty="0"/>
            </a:br>
            <a:br>
              <a:rPr lang="ja-JP" altLang="en-US" dirty="0"/>
            </a:br>
            <a:endParaRPr kumimoji="1" lang="ja-JP" altLang="en-US" dirty="0"/>
          </a:p>
        </p:txBody>
      </p:sp>
      <p:sp>
        <p:nvSpPr>
          <p:cNvPr id="16" name="スライド番号プレースホルダー 15">
            <a:extLst>
              <a:ext uri="{FF2B5EF4-FFF2-40B4-BE49-F238E27FC236}">
                <a16:creationId xmlns:a16="http://schemas.microsoft.com/office/drawing/2014/main" id="{F7F8BD60-630F-43C6-FE7C-5B93AD0FC253}"/>
              </a:ext>
            </a:extLst>
          </p:cNvPr>
          <p:cNvSpPr>
            <a:spLocks noGrp="1"/>
          </p:cNvSpPr>
          <p:nvPr>
            <p:ph type="sldNum" sz="quarter" idx="12"/>
          </p:nvPr>
        </p:nvSpPr>
        <p:spPr/>
        <p:txBody>
          <a:bodyPr/>
          <a:lstStyle/>
          <a:p>
            <a:fld id="{D8A28372-6A5A-4399-8FC5-CCF396CD4981}" type="slidenum">
              <a:rPr lang="en-GB" smtClean="0"/>
              <a:t>56</a:t>
            </a:fld>
            <a:endParaRPr lang="en-GB"/>
          </a:p>
        </p:txBody>
      </p:sp>
      <p:sp>
        <p:nvSpPr>
          <p:cNvPr id="3" name="コンテンツ プレースホルダー 12">
            <a:extLst>
              <a:ext uri="{FF2B5EF4-FFF2-40B4-BE49-F238E27FC236}">
                <a16:creationId xmlns:a16="http://schemas.microsoft.com/office/drawing/2014/main" id="{92D00575-A178-3D21-9610-2AAF014740E3}"/>
              </a:ext>
            </a:extLst>
          </p:cNvPr>
          <p:cNvSpPr txBox="1">
            <a:spLocks/>
          </p:cNvSpPr>
          <p:nvPr/>
        </p:nvSpPr>
        <p:spPr>
          <a:xfrm>
            <a:off x="6337600" y="2650375"/>
            <a:ext cx="5352430" cy="3325543"/>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２．カメラで領収書を正面に捉え、シャッターボタンをタップして撮影する</a:t>
            </a:r>
            <a:endParaRPr lang="en-US" altLang="ja-JP" sz="1100" dirty="0"/>
          </a:p>
          <a:p>
            <a:pPr marL="0" indent="0">
              <a:buFont typeface="BIZ UDPGothic" panose="020B0400000000000000" pitchFamily="34" charset="-128"/>
              <a:buNone/>
            </a:pPr>
            <a:r>
              <a:rPr lang="ja-JP" altLang="en-US" sz="1100" dirty="0"/>
              <a:t>　　（最大</a:t>
            </a:r>
            <a:r>
              <a:rPr lang="en-US" altLang="ja-JP" sz="1100" dirty="0"/>
              <a:t>10</a:t>
            </a:r>
            <a:r>
              <a:rPr lang="ja-JP" altLang="en-US" sz="1100" dirty="0"/>
              <a:t>枚まで連続撮影することができます）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p:txBody>
      </p:sp>
      <p:sp>
        <p:nvSpPr>
          <p:cNvPr id="4" name="スライド番号プレースホルダー 4">
            <a:extLst>
              <a:ext uri="{FF2B5EF4-FFF2-40B4-BE49-F238E27FC236}">
                <a16:creationId xmlns:a16="http://schemas.microsoft.com/office/drawing/2014/main" id="{26AB4B9B-3C2E-86F6-7B43-66AA4F50DF90}"/>
              </a:ext>
            </a:extLst>
          </p:cNvPr>
          <p:cNvSpPr txBox="1">
            <a:spLocks/>
          </p:cNvSpPr>
          <p:nvPr/>
        </p:nvSpPr>
        <p:spPr>
          <a:xfrm>
            <a:off x="9602339" y="6653540"/>
            <a:ext cx="658468" cy="161649"/>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A28372-6A5A-4399-8FC5-CCF396CD4981}" type="slidenum">
              <a:rPr lang="en-GB" smtClean="0"/>
              <a:pPr/>
              <a:t>56</a:t>
            </a:fld>
            <a:endParaRPr lang="en-GB" dirty="0"/>
          </a:p>
        </p:txBody>
      </p:sp>
      <p:sp>
        <p:nvSpPr>
          <p:cNvPr id="5" name="コンテンツ プレースホルダー 12">
            <a:extLst>
              <a:ext uri="{FF2B5EF4-FFF2-40B4-BE49-F238E27FC236}">
                <a16:creationId xmlns:a16="http://schemas.microsoft.com/office/drawing/2014/main" id="{D6FA0443-40A8-E6EB-93E4-CF4A8081CF9E}"/>
              </a:ext>
            </a:extLst>
          </p:cNvPr>
          <p:cNvSpPr txBox="1">
            <a:spLocks/>
          </p:cNvSpPr>
          <p:nvPr/>
        </p:nvSpPr>
        <p:spPr>
          <a:xfrm>
            <a:off x="492919" y="1394147"/>
            <a:ext cx="8425656" cy="43192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領収書／請求書の画像データを「楽楽精算」にアップロードする方法を説明します。</a:t>
            </a:r>
            <a:endParaRPr lang="en-US" altLang="ja-JP" sz="1100" dirty="0"/>
          </a:p>
          <a:p>
            <a:pPr marL="0" indent="0">
              <a:buFont typeface="BIZ UDPGothic" panose="020B0400000000000000" pitchFamily="34" charset="-128"/>
              <a:buNone/>
            </a:pPr>
            <a:r>
              <a:rPr lang="ja-JP" altLang="en-US" sz="1100" dirty="0"/>
              <a:t>領収書／請求書は受領後すみやかにアップロードをお願いいたします。</a:t>
            </a:r>
          </a:p>
        </p:txBody>
      </p:sp>
      <p:sp>
        <p:nvSpPr>
          <p:cNvPr id="6" name="コンテンツ プレースホルダー 12">
            <a:extLst>
              <a:ext uri="{FF2B5EF4-FFF2-40B4-BE49-F238E27FC236}">
                <a16:creationId xmlns:a16="http://schemas.microsoft.com/office/drawing/2014/main" id="{E692813F-3943-6225-B8C8-9C4898C5413D}"/>
              </a:ext>
            </a:extLst>
          </p:cNvPr>
          <p:cNvSpPr>
            <a:spLocks noGrp="1"/>
          </p:cNvSpPr>
          <p:nvPr>
            <p:ph sz="half" idx="1"/>
          </p:nvPr>
        </p:nvSpPr>
        <p:spPr>
          <a:xfrm>
            <a:off x="501971" y="2450244"/>
            <a:ext cx="5414641" cy="3858482"/>
          </a:xfrm>
        </p:spPr>
        <p:txBody>
          <a:bodyPr/>
          <a:lstStyle/>
          <a:p>
            <a:pPr marL="0" indent="0">
              <a:buNone/>
            </a:pPr>
            <a:endParaRPr lang="en-US" altLang="ja-JP" sz="1100" dirty="0"/>
          </a:p>
          <a:p>
            <a:pPr marL="0" indent="0">
              <a:buNone/>
            </a:pPr>
            <a:r>
              <a:rPr lang="ja-JP" altLang="en-US" sz="1100" dirty="0"/>
              <a:t>１．アプリにログインし、「書類」タブ </a:t>
            </a:r>
            <a:r>
              <a:rPr lang="en-US" altLang="ja-JP" sz="1100" dirty="0"/>
              <a:t>&gt;</a:t>
            </a:r>
            <a:r>
              <a:rPr lang="ja-JP" altLang="en-US" sz="1100" dirty="0"/>
              <a:t> 「領収書の読み取り（連続）」をタップ</a:t>
            </a:r>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ja-JP" altLang="en-US" sz="1100" dirty="0"/>
          </a:p>
        </p:txBody>
      </p:sp>
      <p:grpSp>
        <p:nvGrpSpPr>
          <p:cNvPr id="7" name="グループ化 6">
            <a:extLst>
              <a:ext uri="{FF2B5EF4-FFF2-40B4-BE49-F238E27FC236}">
                <a16:creationId xmlns:a16="http://schemas.microsoft.com/office/drawing/2014/main" id="{811ABB5C-3E7B-E875-BA62-FE7BBC35AF62}"/>
              </a:ext>
            </a:extLst>
          </p:cNvPr>
          <p:cNvGrpSpPr/>
          <p:nvPr/>
        </p:nvGrpSpPr>
        <p:grpSpPr>
          <a:xfrm>
            <a:off x="6527852" y="3162516"/>
            <a:ext cx="1539824" cy="3110412"/>
            <a:chOff x="4918127" y="3253235"/>
            <a:chExt cx="1546070" cy="2876818"/>
          </a:xfrm>
        </p:grpSpPr>
        <p:pic>
          <p:nvPicPr>
            <p:cNvPr id="8" name="図 7" descr="テキスト&#10;&#10;AI 生成コンテンツは誤りを含む可能性があります。">
              <a:extLst>
                <a:ext uri="{FF2B5EF4-FFF2-40B4-BE49-F238E27FC236}">
                  <a16:creationId xmlns:a16="http://schemas.microsoft.com/office/drawing/2014/main" id="{2E5510E7-0228-9420-DE62-1BC771C06D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918127" y="3253235"/>
              <a:ext cx="1546070" cy="2872800"/>
            </a:xfrm>
            <a:prstGeom prst="rect">
              <a:avLst/>
            </a:prstGeom>
            <a:ln w="12700">
              <a:solidFill>
                <a:srgbClr val="D2D2D2"/>
              </a:solidFill>
            </a:ln>
          </p:spPr>
        </p:pic>
        <p:sp>
          <p:nvSpPr>
            <p:cNvPr id="9" name="正方形/長方形 8">
              <a:extLst>
                <a:ext uri="{FF2B5EF4-FFF2-40B4-BE49-F238E27FC236}">
                  <a16:creationId xmlns:a16="http://schemas.microsoft.com/office/drawing/2014/main" id="{93873301-38EF-5172-1B42-11EAB59C5BFF}"/>
                </a:ext>
              </a:extLst>
            </p:cNvPr>
            <p:cNvSpPr/>
            <p:nvPr/>
          </p:nvSpPr>
          <p:spPr>
            <a:xfrm>
              <a:off x="5492701" y="5776967"/>
              <a:ext cx="396921" cy="35308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sp>
        <p:nvSpPr>
          <p:cNvPr id="10" name="テキスト ボックス 9">
            <a:extLst>
              <a:ext uri="{FF2B5EF4-FFF2-40B4-BE49-F238E27FC236}">
                <a16:creationId xmlns:a16="http://schemas.microsoft.com/office/drawing/2014/main" id="{CB4E08E2-7BD3-D157-C0BB-93C205247A8D}"/>
              </a:ext>
            </a:extLst>
          </p:cNvPr>
          <p:cNvSpPr txBox="1"/>
          <p:nvPr/>
        </p:nvSpPr>
        <p:spPr>
          <a:xfrm>
            <a:off x="493712" y="1938103"/>
            <a:ext cx="6002337" cy="400110"/>
          </a:xfrm>
          <a:prstGeom prst="rect">
            <a:avLst/>
          </a:prstGeom>
          <a:noFill/>
        </p:spPr>
        <p:txBody>
          <a:bodyPr wrap="square" lIns="0" tIns="0" rIns="0" bIns="0">
            <a:spAutoFit/>
          </a:bodyPr>
          <a:lstStyle/>
          <a:p>
            <a:pPr marL="0" indent="0">
              <a:buNone/>
            </a:pPr>
            <a:r>
              <a:rPr lang="en-US" altLang="ja-JP" sz="1300" b="1" dirty="0">
                <a:solidFill>
                  <a:schemeClr val="tx2"/>
                </a:solidFill>
              </a:rPr>
              <a:t>【iPhone</a:t>
            </a:r>
            <a:r>
              <a:rPr lang="ja-JP" altLang="en-US" sz="1300" b="1" dirty="0">
                <a:solidFill>
                  <a:schemeClr val="tx2"/>
                </a:solidFill>
              </a:rPr>
              <a:t>／</a:t>
            </a:r>
            <a:r>
              <a:rPr lang="en-US" altLang="ja-JP" sz="1300" b="1" dirty="0">
                <a:solidFill>
                  <a:schemeClr val="tx2"/>
                </a:solidFill>
              </a:rPr>
              <a:t>Android】</a:t>
            </a:r>
          </a:p>
          <a:p>
            <a:pPr marL="0" indent="0">
              <a:buNone/>
            </a:pPr>
            <a:r>
              <a:rPr lang="ja-JP" altLang="en-US" sz="1300" b="1" dirty="0">
                <a:solidFill>
                  <a:schemeClr val="tx2"/>
                </a:solidFill>
              </a:rPr>
              <a:t>スマートフォンアプリからのアップロード方法（複数枚をまとめて撮影する場合）</a:t>
            </a:r>
            <a:endParaRPr lang="ja-JP" altLang="en-US" sz="1300" dirty="0"/>
          </a:p>
        </p:txBody>
      </p:sp>
      <p:grpSp>
        <p:nvGrpSpPr>
          <p:cNvPr id="12" name="グループ化 11">
            <a:extLst>
              <a:ext uri="{FF2B5EF4-FFF2-40B4-BE49-F238E27FC236}">
                <a16:creationId xmlns:a16="http://schemas.microsoft.com/office/drawing/2014/main" id="{CCD6C191-8618-26F1-5A6F-31290BB0A9BA}"/>
              </a:ext>
            </a:extLst>
          </p:cNvPr>
          <p:cNvGrpSpPr/>
          <p:nvPr/>
        </p:nvGrpSpPr>
        <p:grpSpPr>
          <a:xfrm>
            <a:off x="668726" y="2952751"/>
            <a:ext cx="1722049" cy="3316160"/>
            <a:chOff x="454475" y="3485226"/>
            <a:chExt cx="1429343" cy="2877909"/>
          </a:xfrm>
        </p:grpSpPr>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929851AF-62DE-C9DE-C951-C2F7836787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4475" y="3485226"/>
              <a:ext cx="1429343" cy="2872800"/>
            </a:xfrm>
            <a:prstGeom prst="rect">
              <a:avLst/>
            </a:prstGeom>
            <a:ln w="12700">
              <a:solidFill>
                <a:srgbClr val="D2D2D2"/>
              </a:solidFill>
            </a:ln>
          </p:spPr>
        </p:pic>
        <p:sp>
          <p:nvSpPr>
            <p:cNvPr id="14" name="正方形/長方形 13">
              <a:extLst>
                <a:ext uri="{FF2B5EF4-FFF2-40B4-BE49-F238E27FC236}">
                  <a16:creationId xmlns:a16="http://schemas.microsoft.com/office/drawing/2014/main" id="{3783CF09-E7F5-F50D-A621-8C5718534FC0}"/>
                </a:ext>
              </a:extLst>
            </p:cNvPr>
            <p:cNvSpPr/>
            <p:nvPr/>
          </p:nvSpPr>
          <p:spPr>
            <a:xfrm>
              <a:off x="454475" y="3840222"/>
              <a:ext cx="1429342" cy="20439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1B864FC0-8427-8BAE-9955-6636596961CA}"/>
                </a:ext>
              </a:extLst>
            </p:cNvPr>
            <p:cNvSpPr/>
            <p:nvPr/>
          </p:nvSpPr>
          <p:spPr>
            <a:xfrm>
              <a:off x="462734" y="6108864"/>
              <a:ext cx="319442" cy="2542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spTree>
    <p:extLst>
      <p:ext uri="{BB962C8B-B14F-4D97-AF65-F5344CB8AC3E}">
        <p14:creationId xmlns:p14="http://schemas.microsoft.com/office/powerpoint/2010/main" val="2131999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AC08D-748C-F1A4-FF56-0302E118706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74D4DF0-3365-496E-7936-1FB1237A43B5}"/>
              </a:ext>
            </a:extLst>
          </p:cNvPr>
          <p:cNvSpPr>
            <a:spLocks noGrp="1"/>
          </p:cNvSpPr>
          <p:nvPr>
            <p:ph type="title"/>
          </p:nvPr>
        </p:nvSpPr>
        <p:spPr/>
        <p:txBody>
          <a:bodyPr/>
          <a:lstStyle/>
          <a:p>
            <a:r>
              <a:rPr lang="en-US" altLang="ja-JP" dirty="0"/>
              <a:t>8-1. </a:t>
            </a:r>
            <a:r>
              <a:rPr lang="ja-JP" altLang="en-US" dirty="0"/>
              <a:t>スマートフォンアプリからの取込</a:t>
            </a:r>
            <a:br>
              <a:rPr lang="ja-JP" altLang="en-US" dirty="0"/>
            </a:br>
            <a:br>
              <a:rPr lang="ja-JP" altLang="en-US" dirty="0"/>
            </a:br>
            <a:endParaRPr kumimoji="1" lang="ja-JP" altLang="en-US" dirty="0"/>
          </a:p>
        </p:txBody>
      </p:sp>
      <p:sp>
        <p:nvSpPr>
          <p:cNvPr id="16" name="スライド番号プレースホルダー 15">
            <a:extLst>
              <a:ext uri="{FF2B5EF4-FFF2-40B4-BE49-F238E27FC236}">
                <a16:creationId xmlns:a16="http://schemas.microsoft.com/office/drawing/2014/main" id="{AB0DEBED-45F3-ECFB-D9C2-7536DC015D5C}"/>
              </a:ext>
            </a:extLst>
          </p:cNvPr>
          <p:cNvSpPr>
            <a:spLocks noGrp="1"/>
          </p:cNvSpPr>
          <p:nvPr>
            <p:ph type="sldNum" sz="quarter" idx="12"/>
          </p:nvPr>
        </p:nvSpPr>
        <p:spPr/>
        <p:txBody>
          <a:bodyPr/>
          <a:lstStyle/>
          <a:p>
            <a:fld id="{D8A28372-6A5A-4399-8FC5-CCF396CD4981}" type="slidenum">
              <a:rPr lang="en-GB" smtClean="0"/>
              <a:t>57</a:t>
            </a:fld>
            <a:endParaRPr lang="en-GB"/>
          </a:p>
        </p:txBody>
      </p:sp>
      <p:sp>
        <p:nvSpPr>
          <p:cNvPr id="3" name="コンテンツ プレースホルダー 12">
            <a:extLst>
              <a:ext uri="{FF2B5EF4-FFF2-40B4-BE49-F238E27FC236}">
                <a16:creationId xmlns:a16="http://schemas.microsoft.com/office/drawing/2014/main" id="{9B48DD90-9295-053B-D7EE-12A19D5279A8}"/>
              </a:ext>
            </a:extLst>
          </p:cNvPr>
          <p:cNvSpPr txBox="1">
            <a:spLocks/>
          </p:cNvSpPr>
          <p:nvPr/>
        </p:nvSpPr>
        <p:spPr>
          <a:xfrm>
            <a:off x="6275388" y="1376363"/>
            <a:ext cx="5413075" cy="49323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t>4.</a:t>
            </a:r>
            <a:r>
              <a:rPr lang="ja-JP" altLang="en-US" sz="1100" dirty="0"/>
              <a:t> 画面右下の「撮影完了」をタップすると、「撮影した領収書」画面にて読み取り結果の</a:t>
            </a:r>
            <a:endParaRPr lang="en-US" altLang="ja-JP" sz="1100" dirty="0"/>
          </a:p>
          <a:p>
            <a:pPr marL="0" indent="0">
              <a:buNone/>
            </a:pPr>
            <a:r>
              <a:rPr lang="ja-JP" altLang="en-US" sz="1100" dirty="0"/>
              <a:t>　　一覧が表示されます。</a:t>
            </a:r>
            <a:br>
              <a:rPr lang="en-US" altLang="ja-JP" sz="1100" dirty="0"/>
            </a:br>
            <a:br>
              <a:rPr lang="en-US" altLang="ja-JP" sz="1100" dirty="0"/>
            </a:br>
            <a:r>
              <a:rPr lang="ja-JP" altLang="en-US" sz="1100" dirty="0"/>
              <a:t>　　内容が問題ないか確認し、「一括登録」をタップするとアップロード完了です。</a:t>
            </a:r>
            <a:endParaRPr lang="en-US" altLang="ja-JP" sz="1100" dirty="0"/>
          </a:p>
          <a:p>
            <a:pPr marL="0" indent="0">
              <a:buNone/>
            </a:pPr>
            <a:r>
              <a:rPr lang="ja-JP" altLang="en-US" sz="1100" dirty="0"/>
              <a:t>　　</a:t>
            </a:r>
            <a:r>
              <a:rPr lang="en-US" altLang="ja-JP" sz="1100" dirty="0"/>
              <a:t>※1</a:t>
            </a:r>
            <a:r>
              <a:rPr lang="ja-JP" altLang="en-US" sz="1100" dirty="0"/>
              <a:t>件ずつ確認・修正する方法は、手順</a:t>
            </a:r>
            <a:r>
              <a:rPr lang="en-US" altLang="ja-JP" sz="1100" dirty="0"/>
              <a:t>5.</a:t>
            </a:r>
            <a:r>
              <a:rPr lang="ja-JP" altLang="en-US" sz="1100" dirty="0"/>
              <a:t>をご確認ください。</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500" dirty="0"/>
          </a:p>
        </p:txBody>
      </p:sp>
      <p:sp>
        <p:nvSpPr>
          <p:cNvPr id="5" name="コンテンツ プレースホルダー 12">
            <a:extLst>
              <a:ext uri="{FF2B5EF4-FFF2-40B4-BE49-F238E27FC236}">
                <a16:creationId xmlns:a16="http://schemas.microsoft.com/office/drawing/2014/main" id="{F929B9CB-1F56-2D5B-8DE8-9ACD00C89AC1}"/>
              </a:ext>
            </a:extLst>
          </p:cNvPr>
          <p:cNvSpPr>
            <a:spLocks noGrp="1"/>
          </p:cNvSpPr>
          <p:nvPr>
            <p:ph sz="half" idx="1"/>
          </p:nvPr>
        </p:nvSpPr>
        <p:spPr>
          <a:xfrm>
            <a:off x="483393" y="1382736"/>
            <a:ext cx="5413075" cy="4932362"/>
          </a:xfrm>
        </p:spPr>
        <p:txBody>
          <a:bodyPr/>
          <a:lstStyle/>
          <a:p>
            <a:pPr marL="0" indent="0">
              <a:buNone/>
            </a:pPr>
            <a:r>
              <a:rPr lang="ja-JP" altLang="en-US" sz="1100" dirty="0"/>
              <a:t>３．撮影画面左下の画像部分をタップすると、　　連続撮影した領収書が</a:t>
            </a:r>
            <a:br>
              <a:rPr lang="en-US" altLang="ja-JP" sz="1100" dirty="0"/>
            </a:br>
            <a:r>
              <a:rPr lang="ja-JP" altLang="en-US" sz="1100" dirty="0"/>
              <a:t>　　プレビュー表示されます。</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p:txBody>
      </p:sp>
      <p:pic>
        <p:nvPicPr>
          <p:cNvPr id="6" name="図 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62EC680-BED5-09A7-C8E1-7EEBF99A76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31219" y="1965429"/>
            <a:ext cx="1774181" cy="3546491"/>
          </a:xfrm>
          <a:prstGeom prst="rect">
            <a:avLst/>
          </a:prstGeom>
          <a:ln w="12700">
            <a:solidFill>
              <a:srgbClr val="D2D2D2"/>
            </a:solidFill>
          </a:ln>
        </p:spPr>
      </p:pic>
      <p:pic>
        <p:nvPicPr>
          <p:cNvPr id="7" name="図 6" descr="テキスト&#10;&#10;AI 生成コンテンツは誤りを含む可能性があります。">
            <a:extLst>
              <a:ext uri="{FF2B5EF4-FFF2-40B4-BE49-F238E27FC236}">
                <a16:creationId xmlns:a16="http://schemas.microsoft.com/office/drawing/2014/main" id="{10D92C1F-636F-BE57-9707-64E5225CF5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92850" y="1965429"/>
            <a:ext cx="1811272" cy="3546492"/>
          </a:xfrm>
          <a:prstGeom prst="rect">
            <a:avLst/>
          </a:prstGeom>
          <a:ln w="12700">
            <a:solidFill>
              <a:srgbClr val="D2D2D2"/>
            </a:solidFill>
          </a:ln>
        </p:spPr>
      </p:pic>
      <p:sp>
        <p:nvSpPr>
          <p:cNvPr id="8" name="正方形/長方形 7">
            <a:extLst>
              <a:ext uri="{FF2B5EF4-FFF2-40B4-BE49-F238E27FC236}">
                <a16:creationId xmlns:a16="http://schemas.microsoft.com/office/drawing/2014/main" id="{FEAB98D5-7894-37C6-E86E-ECDE98FC442F}"/>
              </a:ext>
            </a:extLst>
          </p:cNvPr>
          <p:cNvSpPr/>
          <p:nvPr/>
        </p:nvSpPr>
        <p:spPr>
          <a:xfrm>
            <a:off x="889819" y="4953000"/>
            <a:ext cx="405581" cy="47539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9" name="図 8" descr="テキスト&#10;&#10;AI 生成コンテンツは誤りを含む可能性があります。">
            <a:extLst>
              <a:ext uri="{FF2B5EF4-FFF2-40B4-BE49-F238E27FC236}">
                <a16:creationId xmlns:a16="http://schemas.microsoft.com/office/drawing/2014/main" id="{C9BB3738-80DD-B890-B790-0A3B81CBFD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306267" y="2762250"/>
            <a:ext cx="1716180" cy="3360300"/>
          </a:xfrm>
          <a:prstGeom prst="rect">
            <a:avLst/>
          </a:prstGeom>
          <a:ln w="12700">
            <a:solidFill>
              <a:srgbClr val="D2D2D2"/>
            </a:solidFill>
          </a:ln>
        </p:spPr>
      </p:pic>
      <p:sp>
        <p:nvSpPr>
          <p:cNvPr id="10" name="正方形/長方形 9">
            <a:extLst>
              <a:ext uri="{FF2B5EF4-FFF2-40B4-BE49-F238E27FC236}">
                <a16:creationId xmlns:a16="http://schemas.microsoft.com/office/drawing/2014/main" id="{F9B7E47D-689C-9C9F-EAC9-4DE94B4D4CB1}"/>
              </a:ext>
            </a:extLst>
          </p:cNvPr>
          <p:cNvSpPr/>
          <p:nvPr/>
        </p:nvSpPr>
        <p:spPr>
          <a:xfrm>
            <a:off x="7554845" y="5715000"/>
            <a:ext cx="458077" cy="2813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1" name="図 10" descr="テキスト&#10;&#10;AI 生成コンテンツは誤りを含む可能性があります。">
            <a:extLst>
              <a:ext uri="{FF2B5EF4-FFF2-40B4-BE49-F238E27FC236}">
                <a16:creationId xmlns:a16="http://schemas.microsoft.com/office/drawing/2014/main" id="{AB2100B5-4E6F-476E-00DF-257542EDA1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8173877" y="2762250"/>
            <a:ext cx="1736349" cy="3360300"/>
          </a:xfrm>
          <a:prstGeom prst="rect">
            <a:avLst/>
          </a:prstGeom>
          <a:ln w="12700">
            <a:solidFill>
              <a:srgbClr val="D2D2D2"/>
            </a:solidFill>
          </a:ln>
        </p:spPr>
      </p:pic>
      <p:pic>
        <p:nvPicPr>
          <p:cNvPr id="12" name="図 11" descr="テキスト&#10;&#10;AI 生成コンテンツは誤りを含む可能性があります。">
            <a:extLst>
              <a:ext uri="{FF2B5EF4-FFF2-40B4-BE49-F238E27FC236}">
                <a16:creationId xmlns:a16="http://schemas.microsoft.com/office/drawing/2014/main" id="{1F7DAD61-BDED-C65F-9186-8DC79E8BA8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9996422" y="2762250"/>
            <a:ext cx="1712911" cy="3360300"/>
          </a:xfrm>
          <a:prstGeom prst="rect">
            <a:avLst/>
          </a:prstGeom>
          <a:ln w="12700">
            <a:solidFill>
              <a:srgbClr val="D2D2D2"/>
            </a:solidFill>
          </a:ln>
        </p:spPr>
      </p:pic>
      <p:sp>
        <p:nvSpPr>
          <p:cNvPr id="13" name="正方形/長方形 12">
            <a:extLst>
              <a:ext uri="{FF2B5EF4-FFF2-40B4-BE49-F238E27FC236}">
                <a16:creationId xmlns:a16="http://schemas.microsoft.com/office/drawing/2014/main" id="{35D1BF09-CC9C-59B8-F641-0D340E6B7D03}"/>
              </a:ext>
            </a:extLst>
          </p:cNvPr>
          <p:cNvSpPr/>
          <p:nvPr/>
        </p:nvSpPr>
        <p:spPr>
          <a:xfrm>
            <a:off x="8175318" y="5660908"/>
            <a:ext cx="1736348" cy="35448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cxnSp>
        <p:nvCxnSpPr>
          <p:cNvPr id="15" name="コネクタ: カギ線 14">
            <a:extLst>
              <a:ext uri="{FF2B5EF4-FFF2-40B4-BE49-F238E27FC236}">
                <a16:creationId xmlns:a16="http://schemas.microsoft.com/office/drawing/2014/main" id="{B4BB7AF8-C026-88BD-37A3-84921BCDEAE1}"/>
              </a:ext>
            </a:extLst>
          </p:cNvPr>
          <p:cNvCxnSpPr>
            <a:cxnSpLocks/>
            <a:stCxn id="8" idx="3"/>
          </p:cNvCxnSpPr>
          <p:nvPr/>
        </p:nvCxnSpPr>
        <p:spPr>
          <a:xfrm flipV="1">
            <a:off x="1295400" y="3802691"/>
            <a:ext cx="2035819" cy="1388004"/>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コネクタ: カギ線 17">
            <a:extLst>
              <a:ext uri="{FF2B5EF4-FFF2-40B4-BE49-F238E27FC236}">
                <a16:creationId xmlns:a16="http://schemas.microsoft.com/office/drawing/2014/main" id="{BB553158-6F67-6019-EA32-93882B6B0D9E}"/>
              </a:ext>
            </a:extLst>
          </p:cNvPr>
          <p:cNvCxnSpPr>
            <a:cxnSpLocks/>
            <a:stCxn id="10" idx="2"/>
            <a:endCxn id="13" idx="2"/>
          </p:cNvCxnSpPr>
          <p:nvPr/>
        </p:nvCxnSpPr>
        <p:spPr>
          <a:xfrm rot="16200000" flipH="1">
            <a:off x="8404164" y="5376064"/>
            <a:ext cx="19049" cy="1259608"/>
          </a:xfrm>
          <a:prstGeom prst="bentConnector3">
            <a:avLst>
              <a:gd name="adj1" fmla="val 130006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2C48EB6F-AC64-85E4-9E4B-0177849F25FE}"/>
              </a:ext>
            </a:extLst>
          </p:cNvPr>
          <p:cNvSpPr/>
          <p:nvPr/>
        </p:nvSpPr>
        <p:spPr>
          <a:xfrm>
            <a:off x="3331219" y="2337613"/>
            <a:ext cx="1774181" cy="248296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2386760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C7D5E-3C80-1C87-6AC7-8179EBFD1BDB}"/>
            </a:ext>
          </a:extLst>
        </p:cNvPr>
        <p:cNvGrpSpPr/>
        <p:nvPr/>
      </p:nvGrpSpPr>
      <p:grpSpPr>
        <a:xfrm>
          <a:off x="0" y="0"/>
          <a:ext cx="0" cy="0"/>
          <a:chOff x="0" y="0"/>
          <a:chExt cx="0" cy="0"/>
        </a:xfrm>
      </p:grpSpPr>
      <p:sp>
        <p:nvSpPr>
          <p:cNvPr id="4" name="コンテンツ プレースホルダー 12">
            <a:extLst>
              <a:ext uri="{FF2B5EF4-FFF2-40B4-BE49-F238E27FC236}">
                <a16:creationId xmlns:a16="http://schemas.microsoft.com/office/drawing/2014/main" id="{80E2BE9C-2851-9173-47CC-E3D181F7C182}"/>
              </a:ext>
            </a:extLst>
          </p:cNvPr>
          <p:cNvSpPr txBox="1">
            <a:spLocks/>
          </p:cNvSpPr>
          <p:nvPr/>
        </p:nvSpPr>
        <p:spPr>
          <a:xfrm>
            <a:off x="6289975" y="1382638"/>
            <a:ext cx="5409898" cy="362751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t>6</a:t>
            </a:r>
            <a:r>
              <a:rPr lang="ja-JP" altLang="en-US" sz="1100" dirty="0"/>
              <a:t>．確認・修正が完了したら「登録」をタップすると、</a:t>
            </a:r>
            <a:r>
              <a:rPr lang="en-US" altLang="ja-JP" sz="1100" dirty="0"/>
              <a:t>1</a:t>
            </a:r>
            <a:r>
              <a:rPr lang="ja-JP" altLang="en-US" sz="1100" dirty="0"/>
              <a:t>枚ずつアップロードが完了します。</a:t>
            </a:r>
            <a:endParaRPr lang="en-US" altLang="ja-JP" sz="1100" dirty="0"/>
          </a:p>
          <a:p>
            <a:pPr marL="0" indent="0">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None/>
            </a:pPr>
            <a:r>
              <a:rPr lang="ja-JP" altLang="en-US" sz="1100" dirty="0"/>
              <a:t>≪以上≫</a:t>
            </a:r>
            <a:br>
              <a:rPr lang="ja-JP" altLang="en-US" sz="1100" dirty="0"/>
            </a:br>
            <a:endParaRPr lang="ja-JP" altLang="en-US" sz="1100" dirty="0"/>
          </a:p>
          <a:p>
            <a:pPr marL="0" indent="0">
              <a:buFont typeface="BIZ UDPGothic" panose="020B0400000000000000" pitchFamily="34" charset="-128"/>
              <a:buNone/>
            </a:pPr>
            <a:r>
              <a:rPr lang="ja-JP" altLang="en-US" sz="1100" dirty="0"/>
              <a:t>アプリから写真を撮って登録した場合、</a:t>
            </a:r>
            <a:endParaRPr lang="en-US" altLang="ja-JP" sz="1100" dirty="0"/>
          </a:p>
          <a:p>
            <a:pPr marL="0" indent="0">
              <a:buFont typeface="BIZ UDPGothic" panose="020B0400000000000000" pitchFamily="34" charset="-128"/>
              <a:buNone/>
            </a:pPr>
            <a:r>
              <a:rPr lang="ja-JP" altLang="en-US" sz="1100" dirty="0"/>
              <a:t>保存形式は自動的に「スキャナ保存」として保存されます。</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900" dirty="0"/>
              <a:t>※</a:t>
            </a:r>
            <a:r>
              <a:rPr lang="ja-JP" altLang="en-US" sz="900" dirty="0"/>
              <a:t>「</a:t>
            </a:r>
            <a:r>
              <a:rPr lang="ja-JP" altLang="en-US" sz="900" b="1" dirty="0"/>
              <a:t>送信失敗入力内容に不備があります</a:t>
            </a:r>
            <a:r>
              <a:rPr lang="ja-JP" altLang="en-US" sz="900" dirty="0"/>
              <a:t>」というエラーが表示された場合は、以下の点をご確認ください。</a:t>
            </a:r>
            <a:endParaRPr lang="en-US" altLang="ja-JP" sz="900" dirty="0"/>
          </a:p>
          <a:p>
            <a:pPr marL="0" indent="0">
              <a:buFont typeface="BIZ UDPGothic" panose="020B0400000000000000" pitchFamily="34" charset="-128"/>
              <a:buNone/>
            </a:pPr>
            <a:endParaRPr lang="en-US" altLang="ja-JP" sz="900" dirty="0"/>
          </a:p>
          <a:p>
            <a:pPr marL="0" indent="0">
              <a:buFont typeface="BIZ UDPGothic" panose="020B0400000000000000" pitchFamily="34" charset="-128"/>
              <a:buNone/>
            </a:pPr>
            <a:endParaRPr lang="ja-JP" altLang="en-US" sz="1100" dirty="0"/>
          </a:p>
        </p:txBody>
      </p:sp>
      <p:pic>
        <p:nvPicPr>
          <p:cNvPr id="26" name="図 25"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008B1A1D-2330-0583-40CE-759D6AB9B93C}"/>
              </a:ext>
            </a:extLst>
          </p:cNvPr>
          <p:cNvPicPr>
            <a:picLocks noChangeAspect="1"/>
          </p:cNvPicPr>
          <p:nvPr/>
        </p:nvPicPr>
        <p:blipFill>
          <a:blip r:embed="rId2"/>
          <a:stretch>
            <a:fillRect/>
          </a:stretch>
        </p:blipFill>
        <p:spPr>
          <a:xfrm>
            <a:off x="6418611" y="1640722"/>
            <a:ext cx="1019317" cy="2133898"/>
          </a:xfrm>
          <a:prstGeom prst="rect">
            <a:avLst/>
          </a:prstGeom>
          <a:ln w="12700">
            <a:solidFill>
              <a:srgbClr val="D2D2D2"/>
            </a:solidFill>
          </a:ln>
        </p:spPr>
      </p:pic>
      <p:sp>
        <p:nvSpPr>
          <p:cNvPr id="2" name="タイトル 1">
            <a:extLst>
              <a:ext uri="{FF2B5EF4-FFF2-40B4-BE49-F238E27FC236}">
                <a16:creationId xmlns:a16="http://schemas.microsoft.com/office/drawing/2014/main" id="{B4886B64-BEE2-7290-BB73-7C8BEE3D3834}"/>
              </a:ext>
            </a:extLst>
          </p:cNvPr>
          <p:cNvSpPr>
            <a:spLocks noGrp="1"/>
          </p:cNvSpPr>
          <p:nvPr>
            <p:ph type="title"/>
          </p:nvPr>
        </p:nvSpPr>
        <p:spPr/>
        <p:txBody>
          <a:bodyPr/>
          <a:lstStyle/>
          <a:p>
            <a:r>
              <a:rPr lang="en-US" altLang="ja-JP" dirty="0"/>
              <a:t>8-1. </a:t>
            </a:r>
            <a:r>
              <a:rPr lang="ja-JP" altLang="en-US" dirty="0"/>
              <a:t>スマートフォンアプリからの取込</a:t>
            </a:r>
            <a:br>
              <a:rPr lang="ja-JP" altLang="en-US" dirty="0"/>
            </a:br>
            <a:br>
              <a:rPr lang="ja-JP" altLang="en-US" dirty="0"/>
            </a:br>
            <a:endParaRPr kumimoji="1" lang="ja-JP" altLang="en-US" dirty="0"/>
          </a:p>
        </p:txBody>
      </p:sp>
      <p:sp>
        <p:nvSpPr>
          <p:cNvPr id="16" name="スライド番号プレースホルダー 15">
            <a:extLst>
              <a:ext uri="{FF2B5EF4-FFF2-40B4-BE49-F238E27FC236}">
                <a16:creationId xmlns:a16="http://schemas.microsoft.com/office/drawing/2014/main" id="{E8A8299F-3876-768D-B5AE-D978AB4B4588}"/>
              </a:ext>
            </a:extLst>
          </p:cNvPr>
          <p:cNvSpPr>
            <a:spLocks noGrp="1"/>
          </p:cNvSpPr>
          <p:nvPr>
            <p:ph type="sldNum" sz="quarter" idx="12"/>
          </p:nvPr>
        </p:nvSpPr>
        <p:spPr/>
        <p:txBody>
          <a:bodyPr/>
          <a:lstStyle/>
          <a:p>
            <a:fld id="{D8A28372-6A5A-4399-8FC5-CCF396CD4981}" type="slidenum">
              <a:rPr lang="en-GB" smtClean="0"/>
              <a:t>58</a:t>
            </a:fld>
            <a:endParaRPr lang="en-GB"/>
          </a:p>
        </p:txBody>
      </p:sp>
      <p:sp>
        <p:nvSpPr>
          <p:cNvPr id="3" name="正方形/長方形 2">
            <a:extLst>
              <a:ext uri="{FF2B5EF4-FFF2-40B4-BE49-F238E27FC236}">
                <a16:creationId xmlns:a16="http://schemas.microsoft.com/office/drawing/2014/main" id="{6BA99988-1BF2-D2FD-9972-A7C65CCF4718}"/>
              </a:ext>
            </a:extLst>
          </p:cNvPr>
          <p:cNvSpPr/>
          <p:nvPr/>
        </p:nvSpPr>
        <p:spPr>
          <a:xfrm>
            <a:off x="6289185" y="5224873"/>
            <a:ext cx="5423391" cy="1083852"/>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ja-JP" altLang="en-US" sz="1000" b="1" dirty="0">
                <a:solidFill>
                  <a:schemeClr val="tx2"/>
                </a:solidFill>
              </a:rPr>
              <a:t>▼確認点</a:t>
            </a:r>
            <a:endParaRPr lang="en-US" altLang="ja-JP" sz="1000" b="1" dirty="0">
              <a:solidFill>
                <a:schemeClr val="tx2"/>
              </a:solidFill>
            </a:endParaRPr>
          </a:p>
          <a:p>
            <a:pPr fontAlgn="t">
              <a:lnSpc>
                <a:spcPts val="1500"/>
              </a:lnSpc>
            </a:pP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・「取引先」「受領日」「取引日」「金額」</a:t>
            </a:r>
            <a:r>
              <a:rPr kumimoji="1" lang="ja-JP" altLang="en-US" sz="900" kern="100" dirty="0">
                <a:solidFill>
                  <a:srgbClr val="464646"/>
                </a:solidFill>
                <a:latin typeface="BIZ UDPゴシック" panose="020B0400000000000000" pitchFamily="50" charset="-128"/>
                <a:ea typeface="BIZ UDPゴシック" panose="020B0400000000000000" pitchFamily="50" charset="-128"/>
              </a:rPr>
              <a:t>「事業者登録番号」</a:t>
            </a: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の入力がすべて正し</a:t>
            </a:r>
            <a:r>
              <a:rPr kumimoji="1" lang="ja-JP" altLang="en-US" sz="900" kern="100" dirty="0">
                <a:solidFill>
                  <a:srgbClr val="464646"/>
                </a:solidFill>
                <a:latin typeface="BIZ UDPゴシック" panose="020B0400000000000000" pitchFamily="50" charset="-128"/>
                <a:ea typeface="BIZ UDPゴシック" panose="020B0400000000000000" pitchFamily="50" charset="-128"/>
              </a:rPr>
              <a:t>く</a:t>
            </a: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入力されているか</a:t>
            </a:r>
            <a:endParaRPr lang="ja-JP" altLang="ja-JP" sz="900" dirty="0">
              <a:latin typeface="BIZ UDPゴシック" panose="020B0400000000000000" pitchFamily="50" charset="-128"/>
              <a:ea typeface="BIZ UDPゴシック" panose="020B0400000000000000" pitchFamily="50" charset="-128"/>
            </a:endParaRPr>
          </a:p>
          <a:p>
            <a:pPr fontAlgn="t">
              <a:lnSpc>
                <a:spcPts val="1500"/>
              </a:lnSpc>
            </a:pP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・「受領日」「取引日」の日付が正しく入力されているか</a:t>
            </a:r>
            <a:endParaRPr lang="ja-JP" altLang="ja-JP" sz="900" dirty="0">
              <a:latin typeface="BIZ UDPゴシック" panose="020B0400000000000000" pitchFamily="50" charset="-128"/>
              <a:ea typeface="BIZ UDPゴシック" panose="020B0400000000000000" pitchFamily="50" charset="-128"/>
            </a:endParaRPr>
          </a:p>
          <a:p>
            <a:pPr fontAlgn="t">
              <a:lnSpc>
                <a:spcPts val="1500"/>
              </a:lnSpc>
            </a:pP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・「取引先」の文字数が半角</a:t>
            </a:r>
            <a:r>
              <a:rPr kumimoji="1" lang="en-US" altLang="ja-JP" sz="900" kern="100" dirty="0">
                <a:solidFill>
                  <a:srgbClr val="464646"/>
                </a:solidFill>
                <a:latin typeface="BIZ UDPゴシック" panose="020B0400000000000000" pitchFamily="50" charset="-128"/>
                <a:ea typeface="BIZ UDPゴシック" panose="020B0400000000000000" pitchFamily="50" charset="-128"/>
              </a:rPr>
              <a:t>100</a:t>
            </a: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文字以内に収まっているか</a:t>
            </a:r>
            <a:endParaRPr lang="ja-JP" altLang="ja-JP" sz="900" dirty="0">
              <a:latin typeface="BIZ UDPゴシック" panose="020B0400000000000000" pitchFamily="50" charset="-128"/>
              <a:ea typeface="BIZ UDPゴシック" panose="020B0400000000000000" pitchFamily="50" charset="-128"/>
            </a:endParaRPr>
          </a:p>
          <a:p>
            <a:pPr fontAlgn="t">
              <a:lnSpc>
                <a:spcPts val="1500"/>
              </a:lnSpc>
            </a:pP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・「備考」の文字数が半角</a:t>
            </a:r>
            <a:r>
              <a:rPr kumimoji="1" lang="en-US" altLang="ja-JP" sz="900" kern="100" dirty="0">
                <a:solidFill>
                  <a:srgbClr val="464646"/>
                </a:solidFill>
                <a:latin typeface="BIZ UDPゴシック" panose="020B0400000000000000" pitchFamily="50" charset="-128"/>
                <a:ea typeface="BIZ UDPゴシック" panose="020B0400000000000000" pitchFamily="50" charset="-128"/>
              </a:rPr>
              <a:t>400</a:t>
            </a:r>
            <a:r>
              <a:rPr kumimoji="1" lang="ja-JP" altLang="ja-JP" sz="900" kern="100" dirty="0">
                <a:solidFill>
                  <a:srgbClr val="464646"/>
                </a:solidFill>
                <a:latin typeface="BIZ UDPゴシック" panose="020B0400000000000000" pitchFamily="50" charset="-128"/>
                <a:ea typeface="BIZ UDPゴシック" panose="020B0400000000000000" pitchFamily="50" charset="-128"/>
              </a:rPr>
              <a:t>文字以内に収まっているか</a:t>
            </a:r>
            <a:endParaRPr lang="ja-JP" altLang="en-US" sz="900" b="1" dirty="0">
              <a:solidFill>
                <a:schemeClr val="tx1"/>
              </a:solidFill>
            </a:endParaRPr>
          </a:p>
        </p:txBody>
      </p:sp>
      <p:sp>
        <p:nvSpPr>
          <p:cNvPr id="5" name="コンテンツ プレースホルダー 12">
            <a:extLst>
              <a:ext uri="{FF2B5EF4-FFF2-40B4-BE49-F238E27FC236}">
                <a16:creationId xmlns:a16="http://schemas.microsoft.com/office/drawing/2014/main" id="{6C73A192-5964-22DF-87C7-ED37A43B39B6}"/>
              </a:ext>
            </a:extLst>
          </p:cNvPr>
          <p:cNvSpPr>
            <a:spLocks noGrp="1"/>
          </p:cNvSpPr>
          <p:nvPr>
            <p:ph sz="half" idx="1"/>
          </p:nvPr>
        </p:nvSpPr>
        <p:spPr>
          <a:xfrm>
            <a:off x="492919" y="1378300"/>
            <a:ext cx="5409898" cy="4930425"/>
          </a:xfrm>
        </p:spPr>
        <p:txBody>
          <a:bodyPr/>
          <a:lstStyle/>
          <a:p>
            <a:pPr marL="0" indent="0">
              <a:buNone/>
            </a:pPr>
            <a:r>
              <a:rPr lang="en-US" altLang="ja-JP" sz="1100" dirty="0"/>
              <a:t>5</a:t>
            </a:r>
            <a:r>
              <a:rPr lang="ja-JP" altLang="en-US" sz="1100" dirty="0"/>
              <a:t>．「撮影した領収書」画面にて領収書をタップすると、詳細画面が開き、読み取り結果を</a:t>
            </a:r>
            <a:br>
              <a:rPr lang="en-US" altLang="ja-JP" sz="1100" dirty="0"/>
            </a:br>
            <a:r>
              <a:rPr lang="ja-JP" altLang="en-US" sz="1100" dirty="0"/>
              <a:t>　　</a:t>
            </a:r>
            <a:r>
              <a:rPr lang="en-US" altLang="ja-JP" sz="1100" dirty="0"/>
              <a:t>1</a:t>
            </a:r>
            <a:r>
              <a:rPr lang="ja-JP" altLang="en-US" sz="1100" dirty="0"/>
              <a:t>枚ずつ確認可能です。必要に応じて該当項目をタップして修正してください。</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900" dirty="0"/>
          </a:p>
          <a:p>
            <a:pPr marL="0" indent="0">
              <a:buNone/>
            </a:pPr>
            <a:endParaRPr lang="en-US" altLang="ja-JP" sz="1100" dirty="0"/>
          </a:p>
          <a:p>
            <a:pPr marL="0" indent="0">
              <a:buNone/>
            </a:pPr>
            <a:endParaRPr lang="en-US" altLang="ja-JP" sz="900" dirty="0"/>
          </a:p>
          <a:p>
            <a:pPr marL="0" indent="0">
              <a:buNone/>
            </a:pPr>
            <a:endParaRPr lang="en-US" altLang="ja-JP" sz="900" dirty="0"/>
          </a:p>
          <a:p>
            <a:pPr>
              <a:lnSpc>
                <a:spcPts val="1600"/>
              </a:lnSpc>
            </a:pPr>
            <a:r>
              <a:rPr lang="ja-JP" altLang="en-US" sz="900" dirty="0"/>
              <a:t>「受領日」「取引日」を正しく読み取れなかった場合は、撮影した日付が自動で入力されます。</a:t>
            </a:r>
            <a:endParaRPr lang="en-US" altLang="ja-JP" sz="900" dirty="0"/>
          </a:p>
          <a:p>
            <a:pPr>
              <a:lnSpc>
                <a:spcPts val="1600"/>
              </a:lnSpc>
            </a:pPr>
            <a:r>
              <a:rPr lang="en-US" altLang="ja-JP" sz="900" dirty="0"/>
              <a:t>1</a:t>
            </a:r>
            <a:r>
              <a:rPr lang="ja-JP" altLang="en-US" sz="900" dirty="0"/>
              <a:t>枚の領収書の中で、伝票申請時に会計情報（勘定科目や税区分）が異なる場合は、登録時に複数明細に分けて登録することで、異なる会計情報で精算することができます。</a:t>
            </a:r>
            <a:endParaRPr lang="en-US" altLang="ja-JP" sz="900" dirty="0"/>
          </a:p>
          <a:p>
            <a:pPr>
              <a:lnSpc>
                <a:spcPts val="1600"/>
              </a:lnSpc>
            </a:pPr>
            <a:r>
              <a:rPr lang="ja-JP" altLang="en-US" sz="900" dirty="0"/>
              <a:t>税率が異なる場合（</a:t>
            </a:r>
            <a:r>
              <a:rPr lang="en-US" altLang="ja-JP" sz="900" dirty="0"/>
              <a:t>10%</a:t>
            </a:r>
            <a:r>
              <a:rPr lang="ja-JP" altLang="en-US" sz="900" dirty="0"/>
              <a:t>と軽減税率</a:t>
            </a:r>
            <a:r>
              <a:rPr lang="en-US" altLang="ja-JP" sz="900" dirty="0"/>
              <a:t>8%</a:t>
            </a:r>
            <a:r>
              <a:rPr lang="ja-JP" altLang="en-US" sz="900" dirty="0"/>
              <a:t>）は、金額が自動的に分かれて入力されます。</a:t>
            </a:r>
            <a:endParaRPr lang="en-US" altLang="ja-JP" sz="900" dirty="0"/>
          </a:p>
          <a:p>
            <a:pPr>
              <a:lnSpc>
                <a:spcPts val="1600"/>
              </a:lnSpc>
            </a:pPr>
            <a:r>
              <a:rPr lang="ja-JP" altLang="en-US" sz="900" dirty="0"/>
              <a:t>税率は同じでも勘定科目や負担部門が異なる、などで明細を分けて精算したい場合、読取時に自動で分けることはできませんので、手修正いただき金額を分けてください。</a:t>
            </a:r>
            <a:endParaRPr lang="en-US" altLang="ja-JP" sz="900" dirty="0"/>
          </a:p>
          <a:p>
            <a:pPr>
              <a:lnSpc>
                <a:spcPts val="1600"/>
              </a:lnSpc>
            </a:pPr>
            <a:r>
              <a:rPr lang="ja-JP" altLang="en-US" sz="900" dirty="0"/>
              <a:t>読取後の画面は上記の画面の通り、</a:t>
            </a:r>
            <a:r>
              <a:rPr lang="en-US" altLang="ja-JP" sz="900" dirty="0"/>
              <a:t>2</a:t>
            </a:r>
            <a:r>
              <a:rPr lang="ja-JP" altLang="en-US" sz="900" dirty="0"/>
              <a:t>行しか分けることができません。</a:t>
            </a:r>
            <a:br>
              <a:rPr lang="en-US" altLang="ja-JP" sz="900" dirty="0"/>
            </a:br>
            <a:r>
              <a:rPr lang="ja-JP" altLang="en-US" sz="900" dirty="0"/>
              <a:t>その後、アプリの「閲覧・編集する」をタップし、該当の領収書の「編集」から</a:t>
            </a:r>
            <a:br>
              <a:rPr lang="en-US" altLang="ja-JP" sz="900" dirty="0"/>
            </a:br>
            <a:r>
              <a:rPr lang="ja-JP" altLang="en-US" sz="900" dirty="0"/>
              <a:t>複数明細に分けて登録をしてください。</a:t>
            </a:r>
            <a:endParaRPr lang="en-US" altLang="ja-JP" sz="900" dirty="0"/>
          </a:p>
        </p:txBody>
      </p:sp>
      <p:sp>
        <p:nvSpPr>
          <p:cNvPr id="7" name="正方形/長方形 6">
            <a:extLst>
              <a:ext uri="{FF2B5EF4-FFF2-40B4-BE49-F238E27FC236}">
                <a16:creationId xmlns:a16="http://schemas.microsoft.com/office/drawing/2014/main" id="{93D30EF6-1CFC-B5EF-3AA0-48D727E12912}"/>
              </a:ext>
            </a:extLst>
          </p:cNvPr>
          <p:cNvSpPr/>
          <p:nvPr/>
        </p:nvSpPr>
        <p:spPr>
          <a:xfrm>
            <a:off x="6409558" y="3585173"/>
            <a:ext cx="1019316" cy="17599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8" name="図 7" descr="コンピューターのスクリーンショット&#10;&#10;AI 生成コンテンツは誤りを含む可能性があります。">
            <a:extLst>
              <a:ext uri="{FF2B5EF4-FFF2-40B4-BE49-F238E27FC236}">
                <a16:creationId xmlns:a16="http://schemas.microsoft.com/office/drawing/2014/main" id="{C7082A01-EDA5-D26C-1CE7-BFF8EEF638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7585111" y="1629097"/>
            <a:ext cx="1044539" cy="2053630"/>
          </a:xfrm>
          <a:prstGeom prst="rect">
            <a:avLst/>
          </a:prstGeom>
          <a:ln w="12700">
            <a:solidFill>
              <a:srgbClr val="D2D2D2"/>
            </a:solidFill>
          </a:ln>
        </p:spPr>
      </p:pic>
      <p:pic>
        <p:nvPicPr>
          <p:cNvPr id="10" name="図 9" descr="テキスト&#10;&#10;AI 生成コンテンツは誤りを含む可能性があります。">
            <a:extLst>
              <a:ext uri="{FF2B5EF4-FFF2-40B4-BE49-F238E27FC236}">
                <a16:creationId xmlns:a16="http://schemas.microsoft.com/office/drawing/2014/main" id="{13F1711D-0498-F28C-9612-EBA9BEAEFE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689189" y="1900205"/>
            <a:ext cx="1291990" cy="2500346"/>
          </a:xfrm>
          <a:prstGeom prst="rect">
            <a:avLst/>
          </a:prstGeom>
          <a:ln w="12700">
            <a:solidFill>
              <a:srgbClr val="D2D2D2"/>
            </a:solidFill>
          </a:ln>
        </p:spPr>
      </p:pic>
      <p:sp>
        <p:nvSpPr>
          <p:cNvPr id="11" name="正方形/長方形 10">
            <a:extLst>
              <a:ext uri="{FF2B5EF4-FFF2-40B4-BE49-F238E27FC236}">
                <a16:creationId xmlns:a16="http://schemas.microsoft.com/office/drawing/2014/main" id="{1DC00015-E2B4-3439-039D-FB2EE7263B62}"/>
              </a:ext>
            </a:extLst>
          </p:cNvPr>
          <p:cNvSpPr/>
          <p:nvPr/>
        </p:nvSpPr>
        <p:spPr>
          <a:xfrm>
            <a:off x="689188" y="2707671"/>
            <a:ext cx="1291990" cy="59750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4" name="図 23" descr="グラフィカル ユーザー インターフェイス, テキスト, アプリケーション, チャットまたはテキスト メッセージ&#10;&#10;AI 生成コンテンツは誤りを含む可能性があります。">
            <a:extLst>
              <a:ext uri="{FF2B5EF4-FFF2-40B4-BE49-F238E27FC236}">
                <a16:creationId xmlns:a16="http://schemas.microsoft.com/office/drawing/2014/main" id="{CA95AD51-E7F2-E3B7-F68A-D322F24E3252}"/>
              </a:ext>
            </a:extLst>
          </p:cNvPr>
          <p:cNvPicPr>
            <a:picLocks noChangeAspect="1"/>
          </p:cNvPicPr>
          <p:nvPr/>
        </p:nvPicPr>
        <p:blipFill>
          <a:blip r:embed="rId5"/>
          <a:stretch>
            <a:fillRect/>
          </a:stretch>
        </p:blipFill>
        <p:spPr>
          <a:xfrm>
            <a:off x="2703573" y="1892504"/>
            <a:ext cx="1185623" cy="2508048"/>
          </a:xfrm>
          <a:prstGeom prst="rect">
            <a:avLst/>
          </a:prstGeom>
          <a:ln w="12700">
            <a:solidFill>
              <a:srgbClr val="D2D2D2"/>
            </a:solidFill>
          </a:ln>
        </p:spPr>
      </p:pic>
      <p:grpSp>
        <p:nvGrpSpPr>
          <p:cNvPr id="30" name="グループ化 29">
            <a:extLst>
              <a:ext uri="{FF2B5EF4-FFF2-40B4-BE49-F238E27FC236}">
                <a16:creationId xmlns:a16="http://schemas.microsoft.com/office/drawing/2014/main" id="{70930D2E-4D60-F5DC-0BBC-BDE192114B59}"/>
              </a:ext>
            </a:extLst>
          </p:cNvPr>
          <p:cNvGrpSpPr/>
          <p:nvPr/>
        </p:nvGrpSpPr>
        <p:grpSpPr>
          <a:xfrm>
            <a:off x="7618938" y="3241358"/>
            <a:ext cx="739172" cy="217412"/>
            <a:chOff x="8733064" y="3273089"/>
            <a:chExt cx="1456412" cy="400082"/>
          </a:xfrm>
        </p:grpSpPr>
        <p:pic>
          <p:nvPicPr>
            <p:cNvPr id="28" name="図 27" descr="グラフィカル ユーザー インターフェイス&#10;&#10;AI 生成コンテンツは誤りを含む可能性があります。">
              <a:extLst>
                <a:ext uri="{FF2B5EF4-FFF2-40B4-BE49-F238E27FC236}">
                  <a16:creationId xmlns:a16="http://schemas.microsoft.com/office/drawing/2014/main" id="{F75D67B8-A05F-F020-3DD3-D6E495F0E3D5}"/>
                </a:ext>
              </a:extLst>
            </p:cNvPr>
            <p:cNvPicPr>
              <a:picLocks noChangeAspect="1"/>
            </p:cNvPicPr>
            <p:nvPr/>
          </p:nvPicPr>
          <p:blipFill>
            <a:blip r:embed="rId6"/>
            <a:srcRect r="38592" b="48776"/>
            <a:stretch>
              <a:fillRect/>
            </a:stretch>
          </p:blipFill>
          <p:spPr>
            <a:xfrm>
              <a:off x="8733064" y="3273090"/>
              <a:ext cx="1456412" cy="400081"/>
            </a:xfrm>
            <a:prstGeom prst="rect">
              <a:avLst/>
            </a:prstGeom>
            <a:effectLst>
              <a:softEdge rad="0"/>
            </a:effectLst>
          </p:spPr>
        </p:pic>
        <p:sp>
          <p:nvSpPr>
            <p:cNvPr id="29" name="正方形/長方形 28">
              <a:extLst>
                <a:ext uri="{FF2B5EF4-FFF2-40B4-BE49-F238E27FC236}">
                  <a16:creationId xmlns:a16="http://schemas.microsoft.com/office/drawing/2014/main" id="{4B5EDD19-FB8A-983B-C302-632C3E3AA415}"/>
                </a:ext>
              </a:extLst>
            </p:cNvPr>
            <p:cNvSpPr/>
            <p:nvPr/>
          </p:nvSpPr>
          <p:spPr>
            <a:xfrm>
              <a:off x="8733065" y="3273089"/>
              <a:ext cx="1456410" cy="400080"/>
            </a:xfrm>
            <a:prstGeom prst="rect">
              <a:avLst/>
            </a:prstGeom>
            <a:solidFill>
              <a:schemeClr val="bg2">
                <a:lumMod val="1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spTree>
    <p:extLst>
      <p:ext uri="{BB962C8B-B14F-4D97-AF65-F5344CB8AC3E}">
        <p14:creationId xmlns:p14="http://schemas.microsoft.com/office/powerpoint/2010/main" val="15762624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F2008-E4E7-95D7-ABA2-49680E64DB4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4749BA-E305-F843-85F7-D9FAB058F583}"/>
              </a:ext>
            </a:extLst>
          </p:cNvPr>
          <p:cNvSpPr>
            <a:spLocks noGrp="1"/>
          </p:cNvSpPr>
          <p:nvPr>
            <p:ph type="title"/>
          </p:nvPr>
        </p:nvSpPr>
        <p:spPr/>
        <p:txBody>
          <a:bodyPr/>
          <a:lstStyle/>
          <a:p>
            <a:r>
              <a:rPr lang="en-US" altLang="ja-JP" dirty="0"/>
              <a:t>8-2. </a:t>
            </a:r>
            <a:r>
              <a:rPr lang="ja-JP" altLang="en-US" dirty="0"/>
              <a:t>スマートフォンアプリ：複数明細に分けて登録する方法</a:t>
            </a:r>
            <a:endParaRPr kumimoji="1" lang="ja-JP" altLang="en-US" dirty="0"/>
          </a:p>
        </p:txBody>
      </p:sp>
      <p:sp>
        <p:nvSpPr>
          <p:cNvPr id="16" name="スライド番号プレースホルダー 15">
            <a:extLst>
              <a:ext uri="{FF2B5EF4-FFF2-40B4-BE49-F238E27FC236}">
                <a16:creationId xmlns:a16="http://schemas.microsoft.com/office/drawing/2014/main" id="{4E308D40-FCC6-1E30-3D4B-EB50FF0B7835}"/>
              </a:ext>
            </a:extLst>
          </p:cNvPr>
          <p:cNvSpPr>
            <a:spLocks noGrp="1"/>
          </p:cNvSpPr>
          <p:nvPr>
            <p:ph type="sldNum" sz="quarter" idx="12"/>
          </p:nvPr>
        </p:nvSpPr>
        <p:spPr/>
        <p:txBody>
          <a:bodyPr/>
          <a:lstStyle/>
          <a:p>
            <a:fld id="{D8A28372-6A5A-4399-8FC5-CCF396CD4981}" type="slidenum">
              <a:rPr lang="en-GB" smtClean="0"/>
              <a:t>59</a:t>
            </a:fld>
            <a:endParaRPr lang="en-GB"/>
          </a:p>
        </p:txBody>
      </p:sp>
      <p:sp>
        <p:nvSpPr>
          <p:cNvPr id="18" name="コンテンツ プレースホルダー 12">
            <a:extLst>
              <a:ext uri="{FF2B5EF4-FFF2-40B4-BE49-F238E27FC236}">
                <a16:creationId xmlns:a16="http://schemas.microsoft.com/office/drawing/2014/main" id="{E74526CF-6DD7-E8E1-0088-FF230DA314FA}"/>
              </a:ext>
            </a:extLst>
          </p:cNvPr>
          <p:cNvSpPr txBox="1">
            <a:spLocks/>
          </p:cNvSpPr>
          <p:nvPr/>
        </p:nvSpPr>
        <p:spPr>
          <a:xfrm>
            <a:off x="6288880" y="2339467"/>
            <a:ext cx="5295436" cy="329801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4.</a:t>
            </a:r>
            <a:r>
              <a:rPr lang="ja-JP" altLang="en-US" sz="1100" dirty="0"/>
              <a:t>金額の「追加」をタップ、金額を分けて入力し、「確定」をタップ</a:t>
            </a:r>
            <a:endParaRPr lang="en-US" altLang="ja-JP" sz="1100" dirty="0"/>
          </a:p>
          <a:p>
            <a:pPr marL="0" indent="0">
              <a:buFont typeface="BIZ UDPGothic" panose="020B0400000000000000" pitchFamily="34" charset="-128"/>
              <a:buNone/>
            </a:pPr>
            <a:r>
              <a:rPr lang="ja-JP" altLang="en-US" sz="1100" dirty="0"/>
              <a:t>　（最大</a:t>
            </a:r>
            <a:r>
              <a:rPr lang="en-US" altLang="ja-JP" sz="1100" dirty="0"/>
              <a:t>99</a:t>
            </a:r>
            <a:r>
              <a:rPr lang="ja-JP" altLang="en-US" sz="1100" dirty="0"/>
              <a:t>行まで分けることができます）　</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　≪以上≫</a:t>
            </a:r>
            <a:endParaRPr lang="en-US" altLang="ja-JP" sz="1100" dirty="0"/>
          </a:p>
        </p:txBody>
      </p:sp>
      <p:sp>
        <p:nvSpPr>
          <p:cNvPr id="19" name="コンテンツ プレースホルダー 12">
            <a:extLst>
              <a:ext uri="{FF2B5EF4-FFF2-40B4-BE49-F238E27FC236}">
                <a16:creationId xmlns:a16="http://schemas.microsoft.com/office/drawing/2014/main" id="{BB2B6711-AFE9-5DB0-83DA-1BB57F91A1FA}"/>
              </a:ext>
            </a:extLst>
          </p:cNvPr>
          <p:cNvSpPr>
            <a:spLocks noGrp="1"/>
          </p:cNvSpPr>
          <p:nvPr>
            <p:ph sz="half" idx="1"/>
          </p:nvPr>
        </p:nvSpPr>
        <p:spPr>
          <a:xfrm>
            <a:off x="511496" y="1394941"/>
            <a:ext cx="8424863" cy="468563"/>
          </a:xfrm>
        </p:spPr>
        <p:txBody>
          <a:bodyPr/>
          <a:lstStyle/>
          <a:p>
            <a:pPr marL="0" indent="0">
              <a:lnSpc>
                <a:spcPct val="150000"/>
              </a:lnSpc>
              <a:buFont typeface="BIZ UDPGothic" panose="020B0400000000000000" pitchFamily="34" charset="-128"/>
              <a:buNone/>
            </a:pPr>
            <a:r>
              <a:rPr lang="ja-JP" altLang="en-US" sz="1100" dirty="0"/>
              <a:t>スマートフォンアプリからの撮影時には、金額を</a:t>
            </a:r>
            <a:r>
              <a:rPr lang="en-US" altLang="ja-JP" sz="1100" b="1" dirty="0"/>
              <a:t>2</a:t>
            </a:r>
            <a:r>
              <a:rPr lang="ja-JP" altLang="en-US" sz="1100" b="1" dirty="0"/>
              <a:t>行まで</a:t>
            </a:r>
            <a:r>
              <a:rPr lang="ja-JP" altLang="en-US" sz="1100" dirty="0"/>
              <a:t>分けて登録することができます。</a:t>
            </a:r>
            <a:br>
              <a:rPr lang="en-US" altLang="ja-JP" sz="1100" dirty="0"/>
            </a:br>
            <a:r>
              <a:rPr lang="ja-JP" altLang="en-US" sz="1100" dirty="0"/>
              <a:t>ここでは、勘定科目や税区分、負担部門などを分けて明細登録するにあたり、</a:t>
            </a:r>
            <a:r>
              <a:rPr lang="en-US" altLang="ja-JP" sz="1100" b="1" dirty="0"/>
              <a:t>3</a:t>
            </a:r>
            <a:r>
              <a:rPr lang="ja-JP" altLang="en-US" sz="1100" b="1" dirty="0"/>
              <a:t>行以上に分けて登録したい場合</a:t>
            </a:r>
            <a:r>
              <a:rPr lang="ja-JP" altLang="en-US" sz="1100" dirty="0"/>
              <a:t>の手順をご案内します。</a:t>
            </a:r>
            <a:br>
              <a:rPr lang="en-US" altLang="ja-JP" sz="900" dirty="0"/>
            </a:br>
            <a:endParaRPr lang="en-US" altLang="ja-JP" sz="900" dirty="0"/>
          </a:p>
        </p:txBody>
      </p:sp>
      <p:sp>
        <p:nvSpPr>
          <p:cNvPr id="20" name="コンテンツ プレースホルダー 12">
            <a:extLst>
              <a:ext uri="{FF2B5EF4-FFF2-40B4-BE49-F238E27FC236}">
                <a16:creationId xmlns:a16="http://schemas.microsoft.com/office/drawing/2014/main" id="{0F6CEEEB-16BF-AC70-EFAD-BDF910E038F4}"/>
              </a:ext>
            </a:extLst>
          </p:cNvPr>
          <p:cNvSpPr txBox="1">
            <a:spLocks/>
          </p:cNvSpPr>
          <p:nvPr/>
        </p:nvSpPr>
        <p:spPr>
          <a:xfrm>
            <a:off x="502443" y="2106300"/>
            <a:ext cx="5295436" cy="420242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複数明細を登録する手順</a:t>
            </a:r>
            <a:endParaRPr lang="en-US" altLang="ja-JP" sz="1100" dirty="0"/>
          </a:p>
          <a:p>
            <a:pPr marL="0" indent="0">
              <a:buFont typeface="BIZ UDPGothic" panose="020B0400000000000000" pitchFamily="34" charset="-128"/>
              <a:buNone/>
            </a:pPr>
            <a:r>
              <a:rPr lang="en-US" altLang="ja-JP" sz="1100" dirty="0"/>
              <a:t>1. </a:t>
            </a:r>
            <a:r>
              <a:rPr lang="ja-JP" altLang="en-US" sz="1100" dirty="0"/>
              <a:t>領収書を撮影し、「登録する」をタップ</a:t>
            </a:r>
          </a:p>
          <a:p>
            <a:pPr marL="0" indent="0">
              <a:buFont typeface="BIZ UDPGothic" panose="020B0400000000000000" pitchFamily="34" charset="-128"/>
              <a:buNone/>
            </a:pPr>
            <a:br>
              <a:rPr lang="en-US" altLang="ja-JP" sz="1100" dirty="0"/>
            </a:br>
            <a:r>
              <a:rPr lang="en-US" altLang="ja-JP" sz="1100" dirty="0"/>
              <a:t>2. </a:t>
            </a:r>
            <a:r>
              <a:rPr lang="ja-JP" altLang="en-US" sz="1100" dirty="0"/>
              <a:t>登録後、「書類」タブ </a:t>
            </a:r>
            <a:r>
              <a:rPr lang="en-US" altLang="ja-JP" sz="1100" dirty="0"/>
              <a:t>&gt;</a:t>
            </a:r>
            <a:r>
              <a:rPr lang="ja-JP" altLang="en-US" sz="1100" dirty="0"/>
              <a:t>「閲覧・編集」をタップ</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先ほどアップロードした領収書をタップし、「編集」をタップ</a:t>
            </a:r>
            <a:endParaRPr lang="en-US" altLang="ja-JP" sz="1100" dirty="0"/>
          </a:p>
        </p:txBody>
      </p:sp>
      <p:sp>
        <p:nvSpPr>
          <p:cNvPr id="21" name="正方形/長方形 20">
            <a:extLst>
              <a:ext uri="{FF2B5EF4-FFF2-40B4-BE49-F238E27FC236}">
                <a16:creationId xmlns:a16="http://schemas.microsoft.com/office/drawing/2014/main" id="{78953421-3D42-D1BF-87E7-29FB0FE2E2DB}"/>
              </a:ext>
            </a:extLst>
          </p:cNvPr>
          <p:cNvSpPr/>
          <p:nvPr/>
        </p:nvSpPr>
        <p:spPr>
          <a:xfrm>
            <a:off x="3340360" y="1610644"/>
            <a:ext cx="543894"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2" name="正方形/長方形 21">
            <a:extLst>
              <a:ext uri="{FF2B5EF4-FFF2-40B4-BE49-F238E27FC236}">
                <a16:creationId xmlns:a16="http://schemas.microsoft.com/office/drawing/2014/main" id="{FD31F849-A1FB-348C-85F4-4FC108720533}"/>
              </a:ext>
            </a:extLst>
          </p:cNvPr>
          <p:cNvSpPr/>
          <p:nvPr/>
        </p:nvSpPr>
        <p:spPr>
          <a:xfrm>
            <a:off x="5122878" y="1866755"/>
            <a:ext cx="2065433"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pic>
        <p:nvPicPr>
          <p:cNvPr id="23" name="図 22">
            <a:extLst>
              <a:ext uri="{FF2B5EF4-FFF2-40B4-BE49-F238E27FC236}">
                <a16:creationId xmlns:a16="http://schemas.microsoft.com/office/drawing/2014/main" id="{EEEDE0AC-BE5B-308F-EA02-CDF696E5CE81}"/>
              </a:ext>
            </a:extLst>
          </p:cNvPr>
          <p:cNvPicPr>
            <a:picLocks noChangeAspect="1"/>
          </p:cNvPicPr>
          <p:nvPr/>
        </p:nvPicPr>
        <p:blipFill>
          <a:blip r:embed="rId2"/>
          <a:stretch>
            <a:fillRect/>
          </a:stretch>
        </p:blipFill>
        <p:spPr>
          <a:xfrm>
            <a:off x="6408753" y="2877492"/>
            <a:ext cx="4425865" cy="2319231"/>
          </a:xfrm>
          <a:prstGeom prst="rect">
            <a:avLst/>
          </a:prstGeom>
          <a:ln w="12700">
            <a:solidFill>
              <a:srgbClr val="D2D2D2"/>
            </a:solidFill>
          </a:ln>
        </p:spPr>
      </p:pic>
      <p:cxnSp>
        <p:nvCxnSpPr>
          <p:cNvPr id="26" name="直線矢印コネクタ 25">
            <a:extLst>
              <a:ext uri="{FF2B5EF4-FFF2-40B4-BE49-F238E27FC236}">
                <a16:creationId xmlns:a16="http://schemas.microsoft.com/office/drawing/2014/main" id="{19B069C1-34E5-8511-21E0-0733224161F6}"/>
              </a:ext>
            </a:extLst>
          </p:cNvPr>
          <p:cNvCxnSpPr>
            <a:cxnSpLocks/>
          </p:cNvCxnSpPr>
          <p:nvPr/>
        </p:nvCxnSpPr>
        <p:spPr>
          <a:xfrm>
            <a:off x="7699909" y="4364981"/>
            <a:ext cx="669119" cy="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712AFD3B-FC1D-D943-0C91-F5DEED17C1BD}"/>
              </a:ext>
            </a:extLst>
          </p:cNvPr>
          <p:cNvGrpSpPr/>
          <p:nvPr/>
        </p:nvGrpSpPr>
        <p:grpSpPr>
          <a:xfrm>
            <a:off x="615665" y="3013841"/>
            <a:ext cx="1437601" cy="2877909"/>
            <a:chOff x="454475" y="3485226"/>
            <a:chExt cx="1437601" cy="2877909"/>
          </a:xfrm>
        </p:grpSpPr>
        <p:pic>
          <p:nvPicPr>
            <p:cNvPr id="28" name="図 27" descr="グラフィカル ユーザー インターフェイス, アプリケーション&#10;&#10;AI 生成コンテンツは誤りを含む可能性があります。">
              <a:extLst>
                <a:ext uri="{FF2B5EF4-FFF2-40B4-BE49-F238E27FC236}">
                  <a16:creationId xmlns:a16="http://schemas.microsoft.com/office/drawing/2014/main" id="{2F57B212-054E-8870-5878-C0E1D315D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54475" y="3485226"/>
              <a:ext cx="1429343" cy="2872800"/>
            </a:xfrm>
            <a:prstGeom prst="rect">
              <a:avLst/>
            </a:prstGeom>
            <a:ln w="12700">
              <a:solidFill>
                <a:srgbClr val="D2D2D2"/>
              </a:solidFill>
            </a:ln>
          </p:spPr>
        </p:pic>
        <p:sp>
          <p:nvSpPr>
            <p:cNvPr id="29" name="正方形/長方形 28">
              <a:extLst>
                <a:ext uri="{FF2B5EF4-FFF2-40B4-BE49-F238E27FC236}">
                  <a16:creationId xmlns:a16="http://schemas.microsoft.com/office/drawing/2014/main" id="{94576223-4A64-8EAB-93F2-A264A7E93AF5}"/>
                </a:ext>
              </a:extLst>
            </p:cNvPr>
            <p:cNvSpPr/>
            <p:nvPr/>
          </p:nvSpPr>
          <p:spPr>
            <a:xfrm>
              <a:off x="462734" y="4346592"/>
              <a:ext cx="1429342" cy="20439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30" name="正方形/長方形 29">
              <a:extLst>
                <a:ext uri="{FF2B5EF4-FFF2-40B4-BE49-F238E27FC236}">
                  <a16:creationId xmlns:a16="http://schemas.microsoft.com/office/drawing/2014/main" id="{5C2415B8-32DB-9338-379E-C3402749B195}"/>
                </a:ext>
              </a:extLst>
            </p:cNvPr>
            <p:cNvSpPr/>
            <p:nvPr/>
          </p:nvSpPr>
          <p:spPr>
            <a:xfrm>
              <a:off x="462734" y="6108864"/>
              <a:ext cx="319442" cy="2542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spTree>
    <p:extLst>
      <p:ext uri="{BB962C8B-B14F-4D97-AF65-F5344CB8AC3E}">
        <p14:creationId xmlns:p14="http://schemas.microsoft.com/office/powerpoint/2010/main" val="31361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4F3526F-16E2-A9A8-F3A8-BB05FA3E5942}"/>
              </a:ext>
            </a:extLst>
          </p:cNvPr>
          <p:cNvSpPr>
            <a:spLocks noGrp="1"/>
          </p:cNvSpPr>
          <p:nvPr>
            <p:ph type="sldNum" sz="quarter" idx="12"/>
          </p:nvPr>
        </p:nvSpPr>
        <p:spPr/>
        <p:txBody>
          <a:bodyPr/>
          <a:lstStyle/>
          <a:p>
            <a:fld id="{D8A28372-6A5A-4399-8FC5-CCF396CD4981}" type="slidenum">
              <a:rPr lang="en-GB" smtClean="0"/>
              <a:t>6</a:t>
            </a:fld>
            <a:endParaRPr lang="en-GB"/>
          </a:p>
        </p:txBody>
      </p:sp>
      <p:sp>
        <p:nvSpPr>
          <p:cNvPr id="8" name="正方形/長方形 7">
            <a:extLst>
              <a:ext uri="{FF2B5EF4-FFF2-40B4-BE49-F238E27FC236}">
                <a16:creationId xmlns:a16="http://schemas.microsoft.com/office/drawing/2014/main" id="{E63E52E1-A17B-1DD5-6D32-4DDF2767DD36}"/>
              </a:ext>
            </a:extLst>
          </p:cNvPr>
          <p:cNvSpPr/>
          <p:nvPr/>
        </p:nvSpPr>
        <p:spPr>
          <a:xfrm>
            <a:off x="488303" y="377178"/>
            <a:ext cx="4128541"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不要な機能に関する記載は削除してください。</a:t>
            </a:r>
          </a:p>
        </p:txBody>
      </p:sp>
      <p:sp>
        <p:nvSpPr>
          <p:cNvPr id="11" name="テキスト プレースホルダー 2">
            <a:extLst>
              <a:ext uri="{FF2B5EF4-FFF2-40B4-BE49-F238E27FC236}">
                <a16:creationId xmlns:a16="http://schemas.microsoft.com/office/drawing/2014/main" id="{A8A2FB1A-CF70-A8B8-D02D-44A624945788}"/>
              </a:ext>
            </a:extLst>
          </p:cNvPr>
          <p:cNvSpPr>
            <a:spLocks noGrp="1"/>
          </p:cNvSpPr>
          <p:nvPr>
            <p:ph type="body" sz="quarter" idx="13"/>
          </p:nvPr>
        </p:nvSpPr>
        <p:spPr>
          <a:xfrm>
            <a:off x="483856" y="1634391"/>
            <a:ext cx="6709424" cy="3589217"/>
          </a:xfrm>
        </p:spPr>
        <p:txBody>
          <a:bodyPr anchor="ctr"/>
          <a:lstStyle/>
          <a:p>
            <a:pPr>
              <a:lnSpc>
                <a:spcPct val="150000"/>
              </a:lnSpc>
              <a:buFont typeface="+mj-lt"/>
              <a:buAutoNum type="arabicPeriod" startAt="2"/>
            </a:pPr>
            <a:r>
              <a:rPr lang="ja-JP" altLang="en-US" dirty="0"/>
              <a:t> </a:t>
            </a:r>
            <a:r>
              <a:rPr kumimoji="1" lang="ja-JP" altLang="en-US" b="1" dirty="0"/>
              <a:t>ログインと</a:t>
            </a:r>
            <a:r>
              <a:rPr kumimoji="1" lang="en-US" altLang="ja-JP" b="1" dirty="0"/>
              <a:t>TOP</a:t>
            </a:r>
            <a:r>
              <a:rPr kumimoji="1" lang="ja-JP" altLang="en-US" b="1" dirty="0"/>
              <a:t>画面</a:t>
            </a:r>
            <a:br>
              <a:rPr lang="en-US" altLang="ja-JP" sz="1800" dirty="0"/>
            </a:br>
            <a:r>
              <a:rPr lang="en-US" altLang="ja-JP" sz="1800" dirty="0"/>
              <a:t>2-1. </a:t>
            </a:r>
            <a:r>
              <a:rPr lang="ja-JP" altLang="en-US" sz="1800" dirty="0"/>
              <a:t>パスワードを設定する</a:t>
            </a:r>
            <a:br>
              <a:rPr lang="en-US" altLang="ja-JP" sz="1800" dirty="0"/>
            </a:br>
            <a:r>
              <a:rPr lang="en-US" altLang="ja-JP" sz="1800" dirty="0"/>
              <a:t>2-2. </a:t>
            </a:r>
            <a:r>
              <a:rPr lang="ja-JP" altLang="en-US" sz="1800" dirty="0"/>
              <a:t>パソコン／スマートフォンブラウザでのログイン方法</a:t>
            </a:r>
            <a:br>
              <a:rPr lang="en-US" altLang="ja-JP" sz="1800" dirty="0"/>
            </a:br>
            <a:r>
              <a:rPr lang="en-US" altLang="ja-JP" sz="1800" dirty="0"/>
              <a:t>2-3. </a:t>
            </a:r>
            <a:r>
              <a:rPr lang="ja-JP" altLang="en-US" sz="1800" dirty="0"/>
              <a:t>スマートフォンアプリでのログイン方法</a:t>
            </a:r>
            <a:br>
              <a:rPr lang="en-US" altLang="ja-JP" sz="1800" dirty="0"/>
            </a:br>
            <a:r>
              <a:rPr lang="en-US" altLang="ja-JP" sz="1800" dirty="0"/>
              <a:t>2-4. </a:t>
            </a:r>
            <a:r>
              <a:rPr lang="ja-JP" altLang="en-US" sz="1800" dirty="0"/>
              <a:t>スマートフォンアプリ：</a:t>
            </a:r>
            <a:r>
              <a:rPr lang="en-US" altLang="ja-JP" sz="1800" dirty="0"/>
              <a:t>QR</a:t>
            </a:r>
            <a:r>
              <a:rPr lang="ja-JP" altLang="en-US" sz="1800" dirty="0"/>
              <a:t>コードによる</a:t>
            </a:r>
            <a:br>
              <a:rPr lang="en-US" altLang="ja-JP" sz="1800" dirty="0"/>
            </a:br>
            <a:r>
              <a:rPr lang="ja-JP" altLang="en-US" sz="1800" dirty="0"/>
              <a:t>　　　　「楽楽精算」</a:t>
            </a:r>
            <a:r>
              <a:rPr lang="en-US" altLang="ja-JP" sz="1800" dirty="0"/>
              <a:t>URL</a:t>
            </a:r>
            <a:r>
              <a:rPr lang="ja-JP" altLang="en-US" sz="1800" dirty="0"/>
              <a:t>の入力方法</a:t>
            </a:r>
            <a:br>
              <a:rPr lang="en-US" altLang="ja-JP" sz="1800" dirty="0"/>
            </a:br>
            <a:r>
              <a:rPr lang="en-US" altLang="ja-JP" sz="1800" dirty="0"/>
              <a:t>2-5. TOP</a:t>
            </a:r>
            <a:r>
              <a:rPr lang="ja-JP" altLang="en-US" sz="1800" dirty="0"/>
              <a:t>画面（ログイン成功画面）</a:t>
            </a:r>
            <a:endParaRPr lang="en-US" altLang="ja-JP" sz="1800" dirty="0"/>
          </a:p>
        </p:txBody>
      </p:sp>
    </p:spTree>
    <p:extLst>
      <p:ext uri="{BB962C8B-B14F-4D97-AF65-F5344CB8AC3E}">
        <p14:creationId xmlns:p14="http://schemas.microsoft.com/office/powerpoint/2010/main" val="4034630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5D84A-587A-43FF-A115-AB48FA37C0F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79EE18-A2B4-15F1-1FA3-761128B60544}"/>
              </a:ext>
            </a:extLst>
          </p:cNvPr>
          <p:cNvSpPr>
            <a:spLocks noGrp="1"/>
          </p:cNvSpPr>
          <p:nvPr>
            <p:ph type="title"/>
          </p:nvPr>
        </p:nvSpPr>
        <p:spPr/>
        <p:txBody>
          <a:bodyPr/>
          <a:lstStyle/>
          <a:p>
            <a:r>
              <a:rPr lang="en-US" altLang="ja-JP" dirty="0"/>
              <a:t>8-3. </a:t>
            </a:r>
            <a:r>
              <a:rPr lang="ja-JP" altLang="en-US" dirty="0"/>
              <a:t>スマートフォンアプリ：伝票への紐づけ</a:t>
            </a:r>
            <a:br>
              <a:rPr lang="ja-JP" altLang="en-US" dirty="0"/>
            </a:br>
            <a:br>
              <a:rPr lang="ja-JP" altLang="en-US" dirty="0"/>
            </a:br>
            <a:endParaRPr kumimoji="1" lang="ja-JP" altLang="en-US" dirty="0"/>
          </a:p>
        </p:txBody>
      </p:sp>
      <p:sp>
        <p:nvSpPr>
          <p:cNvPr id="16" name="スライド番号プレースホルダー 15">
            <a:extLst>
              <a:ext uri="{FF2B5EF4-FFF2-40B4-BE49-F238E27FC236}">
                <a16:creationId xmlns:a16="http://schemas.microsoft.com/office/drawing/2014/main" id="{E0DF3FD6-F8CE-0968-002E-006B85C3F807}"/>
              </a:ext>
            </a:extLst>
          </p:cNvPr>
          <p:cNvSpPr>
            <a:spLocks noGrp="1"/>
          </p:cNvSpPr>
          <p:nvPr>
            <p:ph type="sldNum" sz="quarter" idx="12"/>
          </p:nvPr>
        </p:nvSpPr>
        <p:spPr/>
        <p:txBody>
          <a:bodyPr/>
          <a:lstStyle/>
          <a:p>
            <a:fld id="{D8A28372-6A5A-4399-8FC5-CCF396CD4981}" type="slidenum">
              <a:rPr lang="en-GB" smtClean="0"/>
              <a:t>60</a:t>
            </a:fld>
            <a:endParaRPr lang="en-GB"/>
          </a:p>
        </p:txBody>
      </p:sp>
      <p:pic>
        <p:nvPicPr>
          <p:cNvPr id="3" name="図 2">
            <a:extLst>
              <a:ext uri="{FF2B5EF4-FFF2-40B4-BE49-F238E27FC236}">
                <a16:creationId xmlns:a16="http://schemas.microsoft.com/office/drawing/2014/main" id="{AEEA4AD3-0801-2173-C6AE-90E5F4B1710B}"/>
              </a:ext>
            </a:extLst>
          </p:cNvPr>
          <p:cNvPicPr>
            <a:picLocks noChangeAspect="1"/>
          </p:cNvPicPr>
          <p:nvPr/>
        </p:nvPicPr>
        <p:blipFill>
          <a:blip r:embed="rId2"/>
          <a:stretch>
            <a:fillRect/>
          </a:stretch>
        </p:blipFill>
        <p:spPr>
          <a:xfrm>
            <a:off x="602512" y="3364843"/>
            <a:ext cx="1415153" cy="2940708"/>
          </a:xfrm>
          <a:prstGeom prst="rect">
            <a:avLst/>
          </a:prstGeom>
          <a:ln w="12700">
            <a:solidFill>
              <a:srgbClr val="D2D2D2"/>
            </a:solidFill>
          </a:ln>
        </p:spPr>
      </p:pic>
      <p:sp>
        <p:nvSpPr>
          <p:cNvPr id="4" name="コンテンツ プレースホルダー 12">
            <a:extLst>
              <a:ext uri="{FF2B5EF4-FFF2-40B4-BE49-F238E27FC236}">
                <a16:creationId xmlns:a16="http://schemas.microsoft.com/office/drawing/2014/main" id="{2292A3A7-419B-C090-EEAA-E27CA2665D19}"/>
              </a:ext>
            </a:extLst>
          </p:cNvPr>
          <p:cNvSpPr>
            <a:spLocks noGrp="1"/>
          </p:cNvSpPr>
          <p:nvPr>
            <p:ph sz="half" idx="1"/>
          </p:nvPr>
        </p:nvSpPr>
        <p:spPr>
          <a:xfrm>
            <a:off x="484688" y="1385825"/>
            <a:ext cx="8425656" cy="1703277"/>
          </a:xfrm>
        </p:spPr>
        <p:txBody>
          <a:bodyPr/>
          <a:lstStyle/>
          <a:p>
            <a:pPr marL="0" indent="0">
              <a:buNone/>
            </a:pPr>
            <a:r>
              <a:rPr lang="ja-JP" altLang="en-US" b="1" dirty="0">
                <a:solidFill>
                  <a:schemeClr val="tx2"/>
                </a:solidFill>
              </a:rPr>
              <a:t>取り込んだ領収書／請求書を、明細に紐づける方法</a:t>
            </a:r>
            <a:br>
              <a:rPr lang="en-US" altLang="ja-JP" sz="1100" dirty="0"/>
            </a:br>
            <a:r>
              <a:rPr lang="en-US" altLang="ja-JP" sz="1100" dirty="0"/>
              <a:t>1.</a:t>
            </a:r>
            <a:r>
              <a:rPr lang="ja-JP" altLang="en-US" sz="1100" dirty="0"/>
              <a:t>　「申請」タブ内、交通費精算・出張精算・経費精算などの領収書を反映したい申請種別をタップ</a:t>
            </a:r>
            <a:br>
              <a:rPr lang="en-US" altLang="ja-JP" sz="1100" dirty="0"/>
            </a:br>
            <a:r>
              <a:rPr lang="en-US" altLang="ja-JP" sz="1100" dirty="0"/>
              <a:t>2.</a:t>
            </a:r>
            <a:r>
              <a:rPr lang="ja-JP" altLang="en-US" sz="1100" dirty="0"/>
              <a:t>　「</a:t>
            </a:r>
            <a:r>
              <a:rPr lang="ja-JP" altLang="en-US" sz="1100" dirty="0">
                <a:uFill>
                  <a:solidFill>
                    <a:schemeClr val="accent1"/>
                  </a:solidFill>
                </a:uFill>
              </a:rPr>
              <a:t>明細の追加」</a:t>
            </a:r>
            <a:r>
              <a:rPr lang="ja-JP" altLang="en-US" sz="1100" dirty="0"/>
              <a:t>をタップ</a:t>
            </a:r>
            <a:br>
              <a:rPr lang="en-US" altLang="ja-JP" sz="1100" dirty="0"/>
            </a:br>
            <a:r>
              <a:rPr lang="en-US" altLang="ja-JP" sz="1100" dirty="0"/>
              <a:t>3.</a:t>
            </a:r>
            <a:r>
              <a:rPr lang="ja-JP" altLang="en-US" sz="1100" dirty="0"/>
              <a:t>　「</a:t>
            </a:r>
            <a:r>
              <a:rPr lang="ja-JP" altLang="en-US" sz="1100" dirty="0">
                <a:uFill>
                  <a:solidFill>
                    <a:schemeClr val="accent1"/>
                  </a:solidFill>
                </a:uFill>
              </a:rPr>
              <a:t>領収書</a:t>
            </a:r>
            <a:r>
              <a:rPr lang="en-US" altLang="ja-JP" sz="1100" dirty="0">
                <a:uFill>
                  <a:solidFill>
                    <a:schemeClr val="accent1"/>
                  </a:solidFill>
                </a:uFill>
              </a:rPr>
              <a:t>/</a:t>
            </a:r>
            <a:r>
              <a:rPr lang="ja-JP" altLang="en-US" sz="1100" dirty="0">
                <a:uFill>
                  <a:solidFill>
                    <a:schemeClr val="accent1"/>
                  </a:solidFill>
                </a:uFill>
              </a:rPr>
              <a:t>請求書の取り込み」</a:t>
            </a:r>
            <a:r>
              <a:rPr lang="ja-JP" altLang="en-US" sz="1100" dirty="0"/>
              <a:t>をタップ</a:t>
            </a:r>
            <a:br>
              <a:rPr lang="en-US" altLang="ja-JP" sz="1100" dirty="0"/>
            </a:br>
            <a:r>
              <a:rPr lang="en-US" altLang="ja-JP" sz="1100" dirty="0"/>
              <a:t>4.</a:t>
            </a:r>
            <a:r>
              <a:rPr lang="ja-JP" altLang="en-US" sz="1100" dirty="0"/>
              <a:t>　明細に紐づけたい「</a:t>
            </a:r>
            <a:r>
              <a:rPr lang="ja-JP" altLang="en-US" sz="1100" dirty="0">
                <a:uFill>
                  <a:solidFill>
                    <a:schemeClr val="accent1"/>
                  </a:solidFill>
                </a:uFill>
              </a:rPr>
              <a:t>領収書</a:t>
            </a:r>
            <a:r>
              <a:rPr lang="en-US" altLang="ja-JP" sz="1100" dirty="0">
                <a:uFill>
                  <a:solidFill>
                    <a:schemeClr val="accent1"/>
                  </a:solidFill>
                </a:uFill>
              </a:rPr>
              <a:t>/</a:t>
            </a:r>
            <a:r>
              <a:rPr lang="ja-JP" altLang="en-US" sz="1100" dirty="0">
                <a:uFill>
                  <a:solidFill>
                    <a:schemeClr val="accent1"/>
                  </a:solidFill>
                </a:uFill>
              </a:rPr>
              <a:t>請求書」</a:t>
            </a:r>
            <a:r>
              <a:rPr lang="ja-JP" altLang="en-US" sz="1100" dirty="0"/>
              <a:t>をタップ</a:t>
            </a:r>
            <a:br>
              <a:rPr lang="en-US" altLang="ja-JP" sz="1100" dirty="0"/>
            </a:br>
            <a:r>
              <a:rPr lang="en-US" altLang="ja-JP" sz="1100" dirty="0"/>
              <a:t>5.</a:t>
            </a:r>
            <a:r>
              <a:rPr lang="ja-JP" altLang="en-US" sz="1100" dirty="0"/>
              <a:t>　添付した領収書を</a:t>
            </a:r>
            <a:r>
              <a:rPr lang="ja-JP" altLang="en-US" sz="1100" dirty="0">
                <a:uFill>
                  <a:solidFill>
                    <a:schemeClr val="accent1"/>
                  </a:solidFill>
                </a:uFill>
              </a:rPr>
              <a:t>確認し、「追加する」</a:t>
            </a:r>
            <a:r>
              <a:rPr lang="ja-JP" altLang="en-US" sz="1100" dirty="0"/>
              <a:t>をタップ</a:t>
            </a:r>
            <a:endParaRPr lang="en-US" altLang="ja-JP" sz="1100" b="1" dirty="0"/>
          </a:p>
          <a:p>
            <a:pPr marL="0" indent="0">
              <a:buNone/>
            </a:pPr>
            <a:r>
              <a:rPr lang="ja-JP" altLang="en-US" sz="1100" dirty="0"/>
              <a:t>≪以上≫</a:t>
            </a:r>
          </a:p>
        </p:txBody>
      </p:sp>
      <p:pic>
        <p:nvPicPr>
          <p:cNvPr id="5" name="図 4">
            <a:extLst>
              <a:ext uri="{FF2B5EF4-FFF2-40B4-BE49-F238E27FC236}">
                <a16:creationId xmlns:a16="http://schemas.microsoft.com/office/drawing/2014/main" id="{FBFAC382-B7EA-F8E5-037E-329C45F15B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8735" y="3381144"/>
            <a:ext cx="1742631" cy="2886306"/>
          </a:xfrm>
          <a:prstGeom prst="rect">
            <a:avLst/>
          </a:prstGeom>
          <a:ln w="12700">
            <a:solidFill>
              <a:srgbClr val="D2D2D2"/>
            </a:solidFill>
          </a:ln>
        </p:spPr>
      </p:pic>
      <p:pic>
        <p:nvPicPr>
          <p:cNvPr id="6" name="図 5">
            <a:extLst>
              <a:ext uri="{FF2B5EF4-FFF2-40B4-BE49-F238E27FC236}">
                <a16:creationId xmlns:a16="http://schemas.microsoft.com/office/drawing/2014/main" id="{8F52364A-23D6-287D-8C48-EBADBF67C6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6364" y="3381145"/>
            <a:ext cx="1742631" cy="2886305"/>
          </a:xfrm>
          <a:prstGeom prst="rect">
            <a:avLst/>
          </a:prstGeom>
          <a:ln w="12700">
            <a:solidFill>
              <a:srgbClr val="D2D2D2"/>
            </a:solidFill>
          </a:ln>
        </p:spPr>
      </p:pic>
      <p:pic>
        <p:nvPicPr>
          <p:cNvPr id="7" name="図 6">
            <a:extLst>
              <a:ext uri="{FF2B5EF4-FFF2-40B4-BE49-F238E27FC236}">
                <a16:creationId xmlns:a16="http://schemas.microsoft.com/office/drawing/2014/main" id="{B43775EA-A647-5296-3B4F-84B3200C3B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73043" y="3381145"/>
            <a:ext cx="1742631" cy="2886305"/>
          </a:xfrm>
          <a:prstGeom prst="rect">
            <a:avLst/>
          </a:prstGeom>
          <a:ln w="12700">
            <a:solidFill>
              <a:srgbClr val="D2D2D2"/>
            </a:solidFill>
          </a:ln>
        </p:spPr>
      </p:pic>
      <p:pic>
        <p:nvPicPr>
          <p:cNvPr id="8" name="図 7">
            <a:extLst>
              <a:ext uri="{FF2B5EF4-FFF2-40B4-BE49-F238E27FC236}">
                <a16:creationId xmlns:a16="http://schemas.microsoft.com/office/drawing/2014/main" id="{14B19604-B135-EEA3-AC23-83716BA485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98"/>
          <a:stretch/>
        </p:blipFill>
        <p:spPr>
          <a:xfrm>
            <a:off x="2424676" y="3381147"/>
            <a:ext cx="1756124" cy="2886304"/>
          </a:xfrm>
          <a:prstGeom prst="rect">
            <a:avLst/>
          </a:prstGeom>
          <a:ln w="12700">
            <a:solidFill>
              <a:srgbClr val="D2D2D2"/>
            </a:solidFill>
          </a:ln>
        </p:spPr>
      </p:pic>
      <p:sp>
        <p:nvSpPr>
          <p:cNvPr id="9" name="正方形/長方形 8">
            <a:extLst>
              <a:ext uri="{FF2B5EF4-FFF2-40B4-BE49-F238E27FC236}">
                <a16:creationId xmlns:a16="http://schemas.microsoft.com/office/drawing/2014/main" id="{51F8CAF1-4C50-F811-1DDA-8456D5348FC2}"/>
              </a:ext>
            </a:extLst>
          </p:cNvPr>
          <p:cNvSpPr/>
          <p:nvPr/>
        </p:nvSpPr>
        <p:spPr>
          <a:xfrm>
            <a:off x="525197" y="4757298"/>
            <a:ext cx="1742631" cy="26337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810C274F-1E09-9A2A-3EFD-34DFAED5DE4F}"/>
              </a:ext>
            </a:extLst>
          </p:cNvPr>
          <p:cNvSpPr/>
          <p:nvPr/>
        </p:nvSpPr>
        <p:spPr>
          <a:xfrm>
            <a:off x="2424675" y="3723989"/>
            <a:ext cx="1742631" cy="2176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851476C3-E0DD-5218-7E1F-8D28BD4BC123}"/>
              </a:ext>
            </a:extLst>
          </p:cNvPr>
          <p:cNvSpPr/>
          <p:nvPr/>
        </p:nvSpPr>
        <p:spPr>
          <a:xfrm>
            <a:off x="4678736" y="4376489"/>
            <a:ext cx="1441617" cy="32199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2" name="正方形/長方形 11">
            <a:extLst>
              <a:ext uri="{FF2B5EF4-FFF2-40B4-BE49-F238E27FC236}">
                <a16:creationId xmlns:a16="http://schemas.microsoft.com/office/drawing/2014/main" id="{A7A2ABDF-0EF4-B9CF-8DFD-DB5B8ABA4E29}"/>
              </a:ext>
            </a:extLst>
          </p:cNvPr>
          <p:cNvSpPr/>
          <p:nvPr/>
        </p:nvSpPr>
        <p:spPr>
          <a:xfrm>
            <a:off x="7028046" y="3761676"/>
            <a:ext cx="1711918" cy="115086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3" name="正方形/長方形 12">
            <a:extLst>
              <a:ext uri="{FF2B5EF4-FFF2-40B4-BE49-F238E27FC236}">
                <a16:creationId xmlns:a16="http://schemas.microsoft.com/office/drawing/2014/main" id="{46AA6266-2E7E-E29D-C75F-76759ACE863A}"/>
              </a:ext>
            </a:extLst>
          </p:cNvPr>
          <p:cNvSpPr/>
          <p:nvPr/>
        </p:nvSpPr>
        <p:spPr>
          <a:xfrm>
            <a:off x="9384725" y="4039020"/>
            <a:ext cx="1711918" cy="32077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4" name="正方形/長方形 13">
            <a:extLst>
              <a:ext uri="{FF2B5EF4-FFF2-40B4-BE49-F238E27FC236}">
                <a16:creationId xmlns:a16="http://schemas.microsoft.com/office/drawing/2014/main" id="{CB6A7BFD-A49D-658E-A799-751FC414B18B}"/>
              </a:ext>
            </a:extLst>
          </p:cNvPr>
          <p:cNvSpPr/>
          <p:nvPr/>
        </p:nvSpPr>
        <p:spPr>
          <a:xfrm>
            <a:off x="9384725" y="5557704"/>
            <a:ext cx="1711918" cy="21909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D2B54EF5-A2D8-FDC9-485B-7D02D0CD9952}"/>
              </a:ext>
            </a:extLst>
          </p:cNvPr>
          <p:cNvSpPr/>
          <p:nvPr/>
        </p:nvSpPr>
        <p:spPr>
          <a:xfrm>
            <a:off x="600273" y="4779573"/>
            <a:ext cx="1415153" cy="1987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7" name="テキスト ボックス 16">
            <a:extLst>
              <a:ext uri="{FF2B5EF4-FFF2-40B4-BE49-F238E27FC236}">
                <a16:creationId xmlns:a16="http://schemas.microsoft.com/office/drawing/2014/main" id="{7655D5C9-BD42-78D0-1A0E-3C49FA37BC53}"/>
              </a:ext>
            </a:extLst>
          </p:cNvPr>
          <p:cNvSpPr txBox="1"/>
          <p:nvPr/>
        </p:nvSpPr>
        <p:spPr>
          <a:xfrm>
            <a:off x="525197" y="3006244"/>
            <a:ext cx="390638" cy="276999"/>
          </a:xfrm>
          <a:prstGeom prst="rect">
            <a:avLst/>
          </a:prstGeom>
          <a:noFill/>
        </p:spPr>
        <p:txBody>
          <a:bodyPr wrap="square" anchor="ctr">
            <a:spAutoFit/>
          </a:bodyPr>
          <a:lstStyle/>
          <a:p>
            <a:r>
              <a:rPr lang="en-US" altLang="ja-JP" sz="1200" b="1" dirty="0"/>
              <a:t>1</a:t>
            </a:r>
            <a:endParaRPr lang="ja-JP" altLang="en-US" sz="1200" b="1" dirty="0"/>
          </a:p>
        </p:txBody>
      </p:sp>
      <p:sp>
        <p:nvSpPr>
          <p:cNvPr id="18" name="テキスト ボックス 17">
            <a:extLst>
              <a:ext uri="{FF2B5EF4-FFF2-40B4-BE49-F238E27FC236}">
                <a16:creationId xmlns:a16="http://schemas.microsoft.com/office/drawing/2014/main" id="{B5322D5A-6C1D-F701-B32F-8927D9A2694E}"/>
              </a:ext>
            </a:extLst>
          </p:cNvPr>
          <p:cNvSpPr txBox="1"/>
          <p:nvPr/>
        </p:nvSpPr>
        <p:spPr>
          <a:xfrm>
            <a:off x="2441893" y="3006244"/>
            <a:ext cx="390638" cy="276999"/>
          </a:xfrm>
          <a:prstGeom prst="rect">
            <a:avLst/>
          </a:prstGeom>
          <a:noFill/>
        </p:spPr>
        <p:txBody>
          <a:bodyPr wrap="square" anchor="ctr">
            <a:spAutoFit/>
          </a:bodyPr>
          <a:lstStyle/>
          <a:p>
            <a:r>
              <a:rPr lang="en-US" altLang="ja-JP" sz="1200" b="1" dirty="0"/>
              <a:t>2</a:t>
            </a:r>
            <a:endParaRPr lang="ja-JP" altLang="en-US" sz="1200" b="1" dirty="0"/>
          </a:p>
        </p:txBody>
      </p:sp>
      <p:sp>
        <p:nvSpPr>
          <p:cNvPr id="19" name="テキスト ボックス 18">
            <a:extLst>
              <a:ext uri="{FF2B5EF4-FFF2-40B4-BE49-F238E27FC236}">
                <a16:creationId xmlns:a16="http://schemas.microsoft.com/office/drawing/2014/main" id="{D70732CF-9B16-CE4D-015A-C488AACEDFFA}"/>
              </a:ext>
            </a:extLst>
          </p:cNvPr>
          <p:cNvSpPr txBox="1"/>
          <p:nvPr/>
        </p:nvSpPr>
        <p:spPr>
          <a:xfrm>
            <a:off x="4678736" y="3006244"/>
            <a:ext cx="390638" cy="276999"/>
          </a:xfrm>
          <a:prstGeom prst="rect">
            <a:avLst/>
          </a:prstGeom>
          <a:noFill/>
        </p:spPr>
        <p:txBody>
          <a:bodyPr wrap="square" anchor="ctr">
            <a:spAutoFit/>
          </a:bodyPr>
          <a:lstStyle/>
          <a:p>
            <a:r>
              <a:rPr lang="en-US" altLang="ja-JP" sz="1200" b="1" dirty="0"/>
              <a:t>3</a:t>
            </a:r>
            <a:endParaRPr lang="ja-JP" altLang="en-US" sz="1200" b="1" dirty="0"/>
          </a:p>
        </p:txBody>
      </p:sp>
      <p:sp>
        <p:nvSpPr>
          <p:cNvPr id="20" name="テキスト ボックス 19">
            <a:extLst>
              <a:ext uri="{FF2B5EF4-FFF2-40B4-BE49-F238E27FC236}">
                <a16:creationId xmlns:a16="http://schemas.microsoft.com/office/drawing/2014/main" id="{DFA6044B-1D69-BADD-91E0-D57F65C13CC5}"/>
              </a:ext>
            </a:extLst>
          </p:cNvPr>
          <p:cNvSpPr txBox="1"/>
          <p:nvPr/>
        </p:nvSpPr>
        <p:spPr>
          <a:xfrm>
            <a:off x="7010829" y="3006244"/>
            <a:ext cx="390638" cy="276999"/>
          </a:xfrm>
          <a:prstGeom prst="rect">
            <a:avLst/>
          </a:prstGeom>
          <a:noFill/>
        </p:spPr>
        <p:txBody>
          <a:bodyPr wrap="square" anchor="ctr">
            <a:spAutoFit/>
          </a:bodyPr>
          <a:lstStyle/>
          <a:p>
            <a:r>
              <a:rPr lang="en-US" altLang="ja-JP" sz="1200" b="1" dirty="0"/>
              <a:t>4</a:t>
            </a:r>
            <a:endParaRPr lang="ja-JP" altLang="en-US" sz="1200" b="1" dirty="0"/>
          </a:p>
        </p:txBody>
      </p:sp>
      <p:sp>
        <p:nvSpPr>
          <p:cNvPr id="21" name="テキスト ボックス 20">
            <a:extLst>
              <a:ext uri="{FF2B5EF4-FFF2-40B4-BE49-F238E27FC236}">
                <a16:creationId xmlns:a16="http://schemas.microsoft.com/office/drawing/2014/main" id="{ADDDDBE7-4C09-E71B-7047-01F04BF94DA1}"/>
              </a:ext>
            </a:extLst>
          </p:cNvPr>
          <p:cNvSpPr txBox="1"/>
          <p:nvPr/>
        </p:nvSpPr>
        <p:spPr>
          <a:xfrm>
            <a:off x="9333397" y="3006244"/>
            <a:ext cx="390638" cy="276999"/>
          </a:xfrm>
          <a:prstGeom prst="rect">
            <a:avLst/>
          </a:prstGeom>
          <a:noFill/>
        </p:spPr>
        <p:txBody>
          <a:bodyPr wrap="square" anchor="ctr">
            <a:spAutoFit/>
          </a:bodyPr>
          <a:lstStyle/>
          <a:p>
            <a:r>
              <a:rPr lang="en-US" altLang="ja-JP" sz="1200" b="1" dirty="0"/>
              <a:t>5</a:t>
            </a:r>
            <a:endParaRPr lang="ja-JP" altLang="en-US" sz="1200" b="1" dirty="0"/>
          </a:p>
        </p:txBody>
      </p:sp>
      <p:sp>
        <p:nvSpPr>
          <p:cNvPr id="22" name="正方形/長方形 21">
            <a:extLst>
              <a:ext uri="{FF2B5EF4-FFF2-40B4-BE49-F238E27FC236}">
                <a16:creationId xmlns:a16="http://schemas.microsoft.com/office/drawing/2014/main" id="{97DDBDA0-1A80-4C3C-A946-CE7E0CE80262}"/>
              </a:ext>
            </a:extLst>
          </p:cNvPr>
          <p:cNvSpPr/>
          <p:nvPr/>
        </p:nvSpPr>
        <p:spPr>
          <a:xfrm>
            <a:off x="957189" y="6045616"/>
            <a:ext cx="308495" cy="24904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41574349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6FCA-8F48-DE0E-B84F-BFAFC148C5FE}"/>
            </a:ext>
          </a:extLst>
        </p:cNvPr>
        <p:cNvGrpSpPr/>
        <p:nvPr/>
      </p:nvGrpSpPr>
      <p:grpSpPr>
        <a:xfrm>
          <a:off x="0" y="0"/>
          <a:ext cx="0" cy="0"/>
          <a:chOff x="0" y="0"/>
          <a:chExt cx="0" cy="0"/>
        </a:xfrm>
      </p:grpSpPr>
      <p:sp>
        <p:nvSpPr>
          <p:cNvPr id="6" name="コンテンツ プレースホルダー 12">
            <a:extLst>
              <a:ext uri="{FF2B5EF4-FFF2-40B4-BE49-F238E27FC236}">
                <a16:creationId xmlns:a16="http://schemas.microsoft.com/office/drawing/2014/main" id="{CB056A31-A7CB-8609-6D74-75EB1B60F329}"/>
              </a:ext>
            </a:extLst>
          </p:cNvPr>
          <p:cNvSpPr txBox="1">
            <a:spLocks/>
          </p:cNvSpPr>
          <p:nvPr/>
        </p:nvSpPr>
        <p:spPr>
          <a:xfrm>
            <a:off x="6284834" y="1892318"/>
            <a:ext cx="5365668" cy="441640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4.</a:t>
            </a:r>
            <a:r>
              <a:rPr lang="ja-JP" altLang="en-US" sz="1100" dirty="0"/>
              <a:t> 添付ファイルを選択し、アップロード</a:t>
            </a:r>
            <a:endParaRPr lang="en-US" altLang="ja-JP" sz="1100" dirty="0"/>
          </a:p>
          <a:p>
            <a:pPr marL="0" indent="0">
              <a:buFont typeface="BIZ UDPGothic" panose="020B0400000000000000" pitchFamily="34" charset="-128"/>
              <a:buNone/>
            </a:pPr>
            <a:br>
              <a:rPr lang="ja-JP" altLang="en-US" sz="1100" dirty="0"/>
            </a:br>
            <a:r>
              <a:rPr lang="en-US" altLang="ja-JP" sz="1100" dirty="0"/>
              <a:t>5.</a:t>
            </a:r>
            <a:r>
              <a:rPr lang="ja-JP" altLang="en-US" sz="1100" dirty="0"/>
              <a:t> プレビュー表示される内容を確認しながら、反映された内容を確認。</a:t>
            </a:r>
            <a:endParaRPr lang="en-US" altLang="ja-JP" sz="1100" dirty="0"/>
          </a:p>
          <a:p>
            <a:pPr marL="0" indent="0">
              <a:buFont typeface="BIZ UDPGothic" panose="020B0400000000000000" pitchFamily="34" charset="-128"/>
              <a:buNone/>
            </a:pPr>
            <a:r>
              <a:rPr lang="ja-JP" altLang="en-US" sz="1100" dirty="0"/>
              <a:t>　　　必要に応じて、入力項目を修正後、「確定」ボタンをクリック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≪完了≫</a:t>
            </a:r>
            <a:endParaRPr lang="en-US" altLang="ja-JP" sz="1100" dirty="0"/>
          </a:p>
        </p:txBody>
      </p:sp>
      <p:pic>
        <p:nvPicPr>
          <p:cNvPr id="20" name="図 19">
            <a:extLst>
              <a:ext uri="{FF2B5EF4-FFF2-40B4-BE49-F238E27FC236}">
                <a16:creationId xmlns:a16="http://schemas.microsoft.com/office/drawing/2014/main" id="{19C0198F-944A-AF11-9E7B-1F6BAE020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118" y="2748251"/>
            <a:ext cx="5040333" cy="3131158"/>
          </a:xfrm>
          <a:prstGeom prst="rect">
            <a:avLst/>
          </a:prstGeom>
          <a:ln w="12700">
            <a:solidFill>
              <a:srgbClr val="D2D2D2"/>
            </a:solidFill>
          </a:ln>
        </p:spPr>
      </p:pic>
      <p:pic>
        <p:nvPicPr>
          <p:cNvPr id="7" name="図 6"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15F4EC5-9D36-D8FC-9797-291B4513DC27}"/>
              </a:ext>
            </a:extLst>
          </p:cNvPr>
          <p:cNvPicPr>
            <a:picLocks noChangeAspect="1"/>
          </p:cNvPicPr>
          <p:nvPr/>
        </p:nvPicPr>
        <p:blipFill>
          <a:blip r:embed="rId3"/>
          <a:stretch>
            <a:fillRect/>
          </a:stretch>
        </p:blipFill>
        <p:spPr>
          <a:xfrm>
            <a:off x="521078" y="3935234"/>
            <a:ext cx="4874787" cy="2373491"/>
          </a:xfrm>
          <a:prstGeom prst="rect">
            <a:avLst/>
          </a:prstGeom>
          <a:ln w="12700">
            <a:solidFill>
              <a:srgbClr val="D2D2D2"/>
            </a:solidFill>
          </a:ln>
        </p:spPr>
      </p:pic>
      <p:sp>
        <p:nvSpPr>
          <p:cNvPr id="2" name="タイトル 1">
            <a:extLst>
              <a:ext uri="{FF2B5EF4-FFF2-40B4-BE49-F238E27FC236}">
                <a16:creationId xmlns:a16="http://schemas.microsoft.com/office/drawing/2014/main" id="{7D911098-48BE-65CD-5992-0728491ABD33}"/>
              </a:ext>
            </a:extLst>
          </p:cNvPr>
          <p:cNvSpPr>
            <a:spLocks noGrp="1"/>
          </p:cNvSpPr>
          <p:nvPr>
            <p:ph type="title"/>
          </p:nvPr>
        </p:nvSpPr>
        <p:spPr/>
        <p:txBody>
          <a:bodyPr/>
          <a:lstStyle/>
          <a:p>
            <a:r>
              <a:rPr lang="en-US" altLang="ja-JP" dirty="0"/>
              <a:t>8-4. </a:t>
            </a:r>
            <a:r>
              <a:rPr lang="ja-JP" altLang="en-US" dirty="0"/>
              <a:t>パソコンからのアップロード</a:t>
            </a:r>
            <a:endParaRPr kumimoji="1" lang="ja-JP" altLang="en-US" dirty="0"/>
          </a:p>
        </p:txBody>
      </p:sp>
      <p:sp>
        <p:nvSpPr>
          <p:cNvPr id="16" name="スライド番号プレースホルダー 15">
            <a:extLst>
              <a:ext uri="{FF2B5EF4-FFF2-40B4-BE49-F238E27FC236}">
                <a16:creationId xmlns:a16="http://schemas.microsoft.com/office/drawing/2014/main" id="{E900F693-69B9-A466-1177-4A5190BFBC88}"/>
              </a:ext>
            </a:extLst>
          </p:cNvPr>
          <p:cNvSpPr>
            <a:spLocks noGrp="1"/>
          </p:cNvSpPr>
          <p:nvPr>
            <p:ph type="sldNum" sz="quarter" idx="12"/>
          </p:nvPr>
        </p:nvSpPr>
        <p:spPr/>
        <p:txBody>
          <a:bodyPr/>
          <a:lstStyle/>
          <a:p>
            <a:fld id="{D8A28372-6A5A-4399-8FC5-CCF396CD4981}" type="slidenum">
              <a:rPr lang="en-GB" smtClean="0"/>
              <a:t>61</a:t>
            </a:fld>
            <a:endParaRPr lang="en-GB"/>
          </a:p>
        </p:txBody>
      </p:sp>
      <p:sp>
        <p:nvSpPr>
          <p:cNvPr id="4" name="コンテンツ プレースホルダー 12">
            <a:extLst>
              <a:ext uri="{FF2B5EF4-FFF2-40B4-BE49-F238E27FC236}">
                <a16:creationId xmlns:a16="http://schemas.microsoft.com/office/drawing/2014/main" id="{050394C3-ABC9-07A3-AA88-C02A895D3843}"/>
              </a:ext>
            </a:extLst>
          </p:cNvPr>
          <p:cNvSpPr>
            <a:spLocks noGrp="1"/>
          </p:cNvSpPr>
          <p:nvPr>
            <p:ph sz="half" idx="1"/>
          </p:nvPr>
        </p:nvSpPr>
        <p:spPr>
          <a:xfrm>
            <a:off x="492919" y="1383297"/>
            <a:ext cx="8425656" cy="251828"/>
          </a:xfrm>
        </p:spPr>
        <p:txBody>
          <a:bodyPr/>
          <a:lstStyle/>
          <a:p>
            <a:pPr marL="0" indent="0">
              <a:buNone/>
            </a:pPr>
            <a:r>
              <a:rPr lang="ja-JP" altLang="en-US" sz="1100" dirty="0"/>
              <a:t>スキャナで取り込んだ領収書／請求書や、電子データで受領したものについても、金額や取引先名を自動で反映することができます。</a:t>
            </a:r>
          </a:p>
        </p:txBody>
      </p:sp>
      <p:sp>
        <p:nvSpPr>
          <p:cNvPr id="5" name="コンテンツ プレースホルダー 12">
            <a:extLst>
              <a:ext uri="{FF2B5EF4-FFF2-40B4-BE49-F238E27FC236}">
                <a16:creationId xmlns:a16="http://schemas.microsoft.com/office/drawing/2014/main" id="{9B3B2903-DC2E-E0AC-5ED5-66709C90134F}"/>
              </a:ext>
            </a:extLst>
          </p:cNvPr>
          <p:cNvSpPr txBox="1">
            <a:spLocks/>
          </p:cNvSpPr>
          <p:nvPr/>
        </p:nvSpPr>
        <p:spPr>
          <a:xfrm>
            <a:off x="492919" y="1652722"/>
            <a:ext cx="5423694" cy="228251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アップロード方法</a:t>
            </a:r>
            <a:endParaRPr lang="en-US" altLang="ja-JP" b="1" dirty="0">
              <a:solidFill>
                <a:schemeClr val="tx2"/>
              </a:solidFill>
            </a:endParaRPr>
          </a:p>
          <a:p>
            <a:pPr marL="0" indent="0">
              <a:buNone/>
            </a:pPr>
            <a:r>
              <a:rPr lang="en-US" altLang="ja-JP" sz="1100" dirty="0"/>
              <a:t>1.</a:t>
            </a:r>
            <a:r>
              <a:rPr lang="ja-JP" altLang="en-US" sz="1100" dirty="0"/>
              <a:t>（事前に領収書・請求書を </a:t>
            </a:r>
            <a:r>
              <a:rPr lang="en-US" altLang="ja-JP" sz="1100" dirty="0"/>
              <a:t>PDF </a:t>
            </a:r>
            <a:r>
              <a:rPr lang="ja-JP" altLang="en-US" sz="1100" dirty="0"/>
              <a:t>でスキャン）</a:t>
            </a:r>
            <a:endParaRPr lang="en-US" altLang="ja-JP" sz="1100" dirty="0"/>
          </a:p>
          <a:p>
            <a:pPr marL="228600" indent="-228600">
              <a:buFont typeface="BIZ UDPGothic" panose="020B0400000000000000" pitchFamily="34" charset="-128"/>
              <a:buAutoNum type="arabicPeriod"/>
            </a:pPr>
            <a:endParaRPr lang="ja-JP" altLang="en-US" sz="1100" dirty="0"/>
          </a:p>
          <a:p>
            <a:pPr marL="0" indent="0">
              <a:buFont typeface="BIZ UDPGothic" panose="020B0400000000000000" pitchFamily="34" charset="-128"/>
              <a:buNone/>
            </a:pPr>
            <a:r>
              <a:rPr lang="en-US" altLang="ja-JP" sz="1100" dirty="0"/>
              <a:t>2.</a:t>
            </a:r>
            <a:r>
              <a:rPr lang="ja-JP" altLang="en-US" sz="1100" dirty="0"/>
              <a:t> </a:t>
            </a:r>
            <a:r>
              <a:rPr lang="en-US" altLang="ja-JP" sz="1100" dirty="0"/>
              <a:t>TOP</a:t>
            </a:r>
            <a:r>
              <a:rPr lang="ja-JP" altLang="en-US" sz="1100" dirty="0"/>
              <a:t>画面の右上、「領収書</a:t>
            </a:r>
            <a:r>
              <a:rPr lang="en-US" altLang="ja-JP" sz="1100" dirty="0"/>
              <a:t>/</a:t>
            </a:r>
            <a:r>
              <a:rPr lang="ja-JP" altLang="en-US" sz="1100" dirty="0"/>
              <a:t>請求書」をクリック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 「</a:t>
            </a:r>
            <a:r>
              <a:rPr lang="en-US" altLang="ja-JP" sz="1100" dirty="0"/>
              <a:t>1</a:t>
            </a:r>
            <a:r>
              <a:rPr lang="ja-JP" altLang="en-US" sz="1100" dirty="0"/>
              <a:t>件ずつアップロード」をクリック</a:t>
            </a:r>
            <a:endParaRPr lang="en-US" altLang="ja-JP" sz="1100" dirty="0"/>
          </a:p>
          <a:p>
            <a:pPr marL="0" indent="0">
              <a:buFont typeface="BIZ UDPGothic" panose="020B0400000000000000" pitchFamily="34" charset="-128"/>
              <a:buNone/>
            </a:pPr>
            <a:r>
              <a:rPr lang="ja-JP" altLang="en-US" sz="1100" dirty="0"/>
              <a:t>　 </a:t>
            </a:r>
            <a:r>
              <a:rPr lang="en-US" altLang="ja-JP" sz="1100" dirty="0"/>
              <a:t>※</a:t>
            </a:r>
            <a:r>
              <a:rPr lang="ja-JP" altLang="en-US" sz="1100" dirty="0"/>
              <a:t>複数の領収書／請求書をまとめてアップロードする場合は「一括アップロード」から</a:t>
            </a:r>
            <a:endParaRPr lang="en-US" altLang="ja-JP" sz="1100" dirty="0"/>
          </a:p>
          <a:p>
            <a:pPr marL="0" indent="0">
              <a:buFont typeface="BIZ UDPGothic" panose="020B0400000000000000" pitchFamily="34" charset="-128"/>
              <a:buNone/>
            </a:pPr>
            <a:r>
              <a:rPr lang="ja-JP" altLang="en-US" sz="1100" dirty="0"/>
              <a:t>　　　ご登録ください。</a:t>
            </a:r>
          </a:p>
        </p:txBody>
      </p:sp>
      <p:pic>
        <p:nvPicPr>
          <p:cNvPr id="11" name="図 10">
            <a:extLst>
              <a:ext uri="{FF2B5EF4-FFF2-40B4-BE49-F238E27FC236}">
                <a16:creationId xmlns:a16="http://schemas.microsoft.com/office/drawing/2014/main" id="{F7388BAF-91A9-D499-9D09-2F989376F0CB}"/>
              </a:ext>
            </a:extLst>
          </p:cNvPr>
          <p:cNvPicPr>
            <a:picLocks noChangeAspect="1"/>
          </p:cNvPicPr>
          <p:nvPr/>
        </p:nvPicPr>
        <p:blipFill>
          <a:blip r:embed="rId4"/>
          <a:stretch>
            <a:fillRect/>
          </a:stretch>
        </p:blipFill>
        <p:spPr>
          <a:xfrm>
            <a:off x="533299" y="2696310"/>
            <a:ext cx="3833526" cy="279140"/>
          </a:xfrm>
          <a:prstGeom prst="rect">
            <a:avLst/>
          </a:prstGeom>
          <a:ln w="12700">
            <a:solidFill>
              <a:srgbClr val="D2D2D2"/>
            </a:solidFill>
          </a:ln>
        </p:spPr>
      </p:pic>
      <p:sp>
        <p:nvSpPr>
          <p:cNvPr id="12" name="正方形/長方形 11">
            <a:extLst>
              <a:ext uri="{FF2B5EF4-FFF2-40B4-BE49-F238E27FC236}">
                <a16:creationId xmlns:a16="http://schemas.microsoft.com/office/drawing/2014/main" id="{3FCABB8D-5CA5-8F1B-6F34-4607A3ABFD1B}"/>
              </a:ext>
            </a:extLst>
          </p:cNvPr>
          <p:cNvSpPr/>
          <p:nvPr/>
        </p:nvSpPr>
        <p:spPr>
          <a:xfrm>
            <a:off x="579420" y="2710990"/>
            <a:ext cx="1127073" cy="2557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8" name="正方形/長方形 7">
            <a:extLst>
              <a:ext uri="{FF2B5EF4-FFF2-40B4-BE49-F238E27FC236}">
                <a16:creationId xmlns:a16="http://schemas.microsoft.com/office/drawing/2014/main" id="{86479066-31BF-D049-9F59-B9CD348C8006}"/>
              </a:ext>
            </a:extLst>
          </p:cNvPr>
          <p:cNvSpPr/>
          <p:nvPr/>
        </p:nvSpPr>
        <p:spPr>
          <a:xfrm>
            <a:off x="597871" y="5455140"/>
            <a:ext cx="1564143" cy="2608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9" name="正方形/長方形 8">
            <a:extLst>
              <a:ext uri="{FF2B5EF4-FFF2-40B4-BE49-F238E27FC236}">
                <a16:creationId xmlns:a16="http://schemas.microsoft.com/office/drawing/2014/main" id="{6D3A46F5-ECDA-CCAE-C542-67156AEC3922}"/>
              </a:ext>
            </a:extLst>
          </p:cNvPr>
          <p:cNvSpPr/>
          <p:nvPr/>
        </p:nvSpPr>
        <p:spPr>
          <a:xfrm>
            <a:off x="6467475" y="3345833"/>
            <a:ext cx="2445791" cy="73602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0" name="正方形/長方形 9">
            <a:extLst>
              <a:ext uri="{FF2B5EF4-FFF2-40B4-BE49-F238E27FC236}">
                <a16:creationId xmlns:a16="http://schemas.microsoft.com/office/drawing/2014/main" id="{E88A3B80-AE9A-A186-1566-2CAF322B4045}"/>
              </a:ext>
            </a:extLst>
          </p:cNvPr>
          <p:cNvSpPr/>
          <p:nvPr/>
        </p:nvSpPr>
        <p:spPr>
          <a:xfrm>
            <a:off x="6476353" y="4191001"/>
            <a:ext cx="2445791" cy="144303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9910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850BE-9394-B5AF-6769-7076BB2DE533}"/>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B47363DE-1799-C68E-CD96-9D3E10C264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574868" y="2002258"/>
            <a:ext cx="4259750" cy="4099428"/>
          </a:xfrm>
          <a:prstGeom prst="rect">
            <a:avLst/>
          </a:prstGeom>
          <a:ln w="12700">
            <a:solidFill>
              <a:srgbClr val="D2D2D2"/>
            </a:solidFill>
          </a:ln>
        </p:spPr>
      </p:pic>
      <p:sp>
        <p:nvSpPr>
          <p:cNvPr id="2" name="タイトル 1">
            <a:extLst>
              <a:ext uri="{FF2B5EF4-FFF2-40B4-BE49-F238E27FC236}">
                <a16:creationId xmlns:a16="http://schemas.microsoft.com/office/drawing/2014/main" id="{BD7CD1ED-F442-283B-4EE1-7D56814506E4}"/>
              </a:ext>
            </a:extLst>
          </p:cNvPr>
          <p:cNvSpPr>
            <a:spLocks noGrp="1"/>
          </p:cNvSpPr>
          <p:nvPr>
            <p:ph type="title"/>
          </p:nvPr>
        </p:nvSpPr>
        <p:spPr/>
        <p:txBody>
          <a:bodyPr/>
          <a:lstStyle/>
          <a:p>
            <a:r>
              <a:rPr lang="en-US" altLang="ja-JP" dirty="0"/>
              <a:t>8-5. </a:t>
            </a:r>
            <a:r>
              <a:rPr lang="ja-JP" altLang="en-US" dirty="0"/>
              <a:t>パソコン：複数明細に分けて登録する方法</a:t>
            </a:r>
            <a:endParaRPr kumimoji="1" lang="ja-JP" altLang="en-US" dirty="0"/>
          </a:p>
        </p:txBody>
      </p:sp>
      <p:sp>
        <p:nvSpPr>
          <p:cNvPr id="16" name="スライド番号プレースホルダー 15">
            <a:extLst>
              <a:ext uri="{FF2B5EF4-FFF2-40B4-BE49-F238E27FC236}">
                <a16:creationId xmlns:a16="http://schemas.microsoft.com/office/drawing/2014/main" id="{EB7CAACA-5BD7-2192-4F3C-F68C20F153DF}"/>
              </a:ext>
            </a:extLst>
          </p:cNvPr>
          <p:cNvSpPr>
            <a:spLocks noGrp="1"/>
          </p:cNvSpPr>
          <p:nvPr>
            <p:ph type="sldNum" sz="quarter" idx="12"/>
          </p:nvPr>
        </p:nvSpPr>
        <p:spPr/>
        <p:txBody>
          <a:bodyPr/>
          <a:lstStyle/>
          <a:p>
            <a:fld id="{D8A28372-6A5A-4399-8FC5-CCF396CD4981}" type="slidenum">
              <a:rPr lang="en-GB" smtClean="0"/>
              <a:t>62</a:t>
            </a:fld>
            <a:endParaRPr lang="en-GB"/>
          </a:p>
        </p:txBody>
      </p:sp>
      <p:sp>
        <p:nvSpPr>
          <p:cNvPr id="11" name="コンテンツ プレースホルダー 12">
            <a:extLst>
              <a:ext uri="{FF2B5EF4-FFF2-40B4-BE49-F238E27FC236}">
                <a16:creationId xmlns:a16="http://schemas.microsoft.com/office/drawing/2014/main" id="{9D16855A-C9A3-1FF4-D3B4-679D9003DC24}"/>
              </a:ext>
            </a:extLst>
          </p:cNvPr>
          <p:cNvSpPr>
            <a:spLocks noGrp="1"/>
          </p:cNvSpPr>
          <p:nvPr>
            <p:ph sz="half" idx="1"/>
          </p:nvPr>
        </p:nvSpPr>
        <p:spPr>
          <a:xfrm>
            <a:off x="479424" y="1386472"/>
            <a:ext cx="8410575" cy="499478"/>
          </a:xfrm>
        </p:spPr>
        <p:txBody>
          <a:bodyPr/>
          <a:lstStyle/>
          <a:p>
            <a:pPr marL="0" indent="0">
              <a:buNone/>
            </a:pPr>
            <a:r>
              <a:rPr lang="en-US" altLang="ja-JP" sz="1100" dirty="0"/>
              <a:t>1</a:t>
            </a:r>
            <a:r>
              <a:rPr lang="ja-JP" altLang="en-US" sz="1100" dirty="0"/>
              <a:t>枚の領収書／請求書の中で税率が異なる場合や、選択したい内訳が異なる場合は、</a:t>
            </a:r>
            <a:br>
              <a:rPr lang="en-US" altLang="ja-JP" sz="1100" dirty="0"/>
            </a:br>
            <a:r>
              <a:rPr lang="ja-JP" altLang="en-US" sz="1100" b="1" dirty="0">
                <a:solidFill>
                  <a:schemeClr val="tx2"/>
                </a:solidFill>
              </a:rPr>
              <a:t>領収書／請求書を登録する段階</a:t>
            </a:r>
            <a:r>
              <a:rPr lang="ja-JP" altLang="en-US" sz="1100" dirty="0"/>
              <a:t>で複数明細に分けて登録することで、異なる会計情報で精算することができます。</a:t>
            </a:r>
            <a:endParaRPr lang="en-US" altLang="ja-JP" sz="1100" dirty="0"/>
          </a:p>
          <a:p>
            <a:pPr marL="0" indent="0">
              <a:buNone/>
            </a:pPr>
            <a:endParaRPr lang="en-US" altLang="ja-JP" sz="1100" b="1" dirty="0"/>
          </a:p>
          <a:p>
            <a:pPr marL="503971" lvl="1" indent="0">
              <a:buNone/>
            </a:pPr>
            <a:endParaRPr lang="en-US" altLang="ja-JP" sz="1100" b="1" dirty="0"/>
          </a:p>
          <a:p>
            <a:pPr marL="503971" lvl="1" indent="0">
              <a:buNone/>
            </a:pPr>
            <a:r>
              <a:rPr lang="ja-JP" altLang="en-US" sz="1100" dirty="0"/>
              <a:t> </a:t>
            </a:r>
            <a:endParaRPr lang="en-US" altLang="ja-JP" sz="1100" dirty="0"/>
          </a:p>
          <a:p>
            <a:pPr marL="503971" lvl="1" indent="0">
              <a:buNone/>
            </a:pPr>
            <a:endParaRPr lang="en-US" altLang="ja-JP" sz="1100" b="1" dirty="0"/>
          </a:p>
          <a:p>
            <a:endParaRPr kumimoji="1" lang="ja-JP" altLang="en-US" sz="1100" dirty="0"/>
          </a:p>
          <a:p>
            <a:endParaRPr lang="ja-JP" altLang="en-US" sz="1100" dirty="0"/>
          </a:p>
        </p:txBody>
      </p:sp>
      <p:sp>
        <p:nvSpPr>
          <p:cNvPr id="12" name="コンテンツ プレースホルダー 12">
            <a:extLst>
              <a:ext uri="{FF2B5EF4-FFF2-40B4-BE49-F238E27FC236}">
                <a16:creationId xmlns:a16="http://schemas.microsoft.com/office/drawing/2014/main" id="{BD7F519B-C65B-F353-866F-043927569554}"/>
              </a:ext>
            </a:extLst>
          </p:cNvPr>
          <p:cNvSpPr txBox="1">
            <a:spLocks/>
          </p:cNvSpPr>
          <p:nvPr/>
        </p:nvSpPr>
        <p:spPr>
          <a:xfrm>
            <a:off x="479425" y="1986548"/>
            <a:ext cx="5437187" cy="4322178"/>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r>
              <a:rPr lang="ja-JP" altLang="en-US" sz="1100" dirty="0"/>
              <a:t>右の画面枠内の「追加」ボタンを押すことで、金額の追加が可能です。</a:t>
            </a:r>
            <a:br>
              <a:rPr lang="en-US" altLang="ja-JP" sz="1100" dirty="0"/>
            </a:br>
            <a:endParaRPr lang="en-US" altLang="ja-JP" sz="1100" dirty="0"/>
          </a:p>
          <a:p>
            <a:r>
              <a:rPr lang="ja-JP" altLang="en-US" sz="1100" dirty="0"/>
              <a:t>税率は同じでも、勘定科目や負担部門が異なる、などで</a:t>
            </a:r>
            <a:br>
              <a:rPr lang="en-US" altLang="ja-JP" sz="1100" dirty="0"/>
            </a:br>
            <a:r>
              <a:rPr lang="ja-JP" altLang="en-US" sz="1100" dirty="0"/>
              <a:t>明細を分けて精算したい場合は金額を分けてください。</a:t>
            </a:r>
            <a:br>
              <a:rPr lang="en-US" altLang="ja-JP" sz="1100" dirty="0"/>
            </a:br>
            <a:endParaRPr lang="en-US" altLang="ja-JP" sz="1100" dirty="0"/>
          </a:p>
          <a:p>
            <a:r>
              <a:rPr lang="ja-JP" altLang="en-US" sz="1100" dirty="0"/>
              <a:t>複数明細に分けて登録する場合でも、</a:t>
            </a:r>
            <a:r>
              <a:rPr lang="en-US" altLang="ja-JP" sz="1100" dirty="0"/>
              <a:t>1</a:t>
            </a:r>
            <a:r>
              <a:rPr lang="ja-JP" altLang="en-US" sz="1100" dirty="0"/>
              <a:t>枚の「領収書</a:t>
            </a:r>
            <a:r>
              <a:rPr lang="en-US" altLang="ja-JP" sz="1100" dirty="0"/>
              <a:t>/</a:t>
            </a:r>
            <a:r>
              <a:rPr lang="ja-JP" altLang="en-US" sz="1100" dirty="0"/>
              <a:t>請求書」は</a:t>
            </a:r>
            <a:r>
              <a:rPr lang="en-US" altLang="ja-JP" sz="1100" dirty="0"/>
              <a:t>1</a:t>
            </a:r>
            <a:r>
              <a:rPr lang="ja-JP" altLang="en-US" sz="1100" dirty="0"/>
              <a:t>枚の伝票でまとめて申請する必要があります。</a:t>
            </a:r>
            <a:br>
              <a:rPr lang="en-US" altLang="ja-JP" sz="1100" dirty="0"/>
            </a:br>
            <a:r>
              <a:rPr lang="ja-JP" altLang="en-US" sz="1100" dirty="0"/>
              <a:t>複数明細に分けて登録した</a:t>
            </a:r>
            <a:r>
              <a:rPr lang="en-US" altLang="ja-JP" sz="1100" dirty="0"/>
              <a:t>1</a:t>
            </a:r>
            <a:r>
              <a:rPr lang="ja-JP" altLang="en-US" sz="1100" dirty="0"/>
              <a:t>枚の「領収書</a:t>
            </a:r>
            <a:r>
              <a:rPr lang="en-US" altLang="ja-JP" sz="1100" dirty="0"/>
              <a:t>/</a:t>
            </a:r>
            <a:r>
              <a:rPr lang="ja-JP" altLang="en-US" sz="1100" dirty="0"/>
              <a:t>請求書」のうち、</a:t>
            </a:r>
            <a:br>
              <a:rPr lang="en-US" altLang="ja-JP" sz="1100" dirty="0"/>
            </a:br>
            <a:r>
              <a:rPr lang="en-US" altLang="ja-JP" sz="1100" dirty="0"/>
              <a:t>1</a:t>
            </a:r>
            <a:r>
              <a:rPr lang="ja-JP" altLang="en-US" sz="1100" dirty="0"/>
              <a:t>明細だけを別伝票で申請することはできません。</a:t>
            </a:r>
            <a:br>
              <a:rPr lang="en-US" altLang="ja-JP" sz="1100" dirty="0"/>
            </a:br>
            <a:endParaRPr lang="en-US" altLang="ja-JP" sz="1100" dirty="0"/>
          </a:p>
          <a:p>
            <a:r>
              <a:rPr lang="ja-JP" altLang="en-US" sz="1100" dirty="0"/>
              <a:t>外貨は複数明細に分けて登録することができません。</a:t>
            </a:r>
            <a:endParaRPr lang="en-US" altLang="ja-JP" sz="1100" dirty="0"/>
          </a:p>
          <a:p>
            <a:pPr marL="503971" lvl="1" indent="0">
              <a:buFont typeface="BIZ UDPGothic" panose="020B0400000000000000" pitchFamily="34" charset="-128"/>
              <a:buNone/>
            </a:pPr>
            <a:endParaRPr lang="en-US" altLang="ja-JP" sz="1100" b="1" dirty="0"/>
          </a:p>
          <a:p>
            <a:pPr marL="503971" lvl="1" indent="0">
              <a:buFont typeface="BIZ UDPGothic" panose="020B0400000000000000" pitchFamily="34" charset="-128"/>
              <a:buNone/>
            </a:pPr>
            <a:endParaRPr lang="en-US" altLang="ja-JP" sz="1100" b="1" dirty="0"/>
          </a:p>
          <a:p>
            <a:pPr marL="503971" lvl="1" indent="0">
              <a:buFont typeface="BIZ UDPGothic" panose="020B0400000000000000" pitchFamily="34" charset="-128"/>
              <a:buNone/>
            </a:pPr>
            <a:r>
              <a:rPr lang="ja-JP" altLang="en-US" sz="1100" dirty="0"/>
              <a:t> </a:t>
            </a:r>
            <a:endParaRPr lang="en-US" altLang="ja-JP" sz="1100" dirty="0"/>
          </a:p>
          <a:p>
            <a:pPr marL="503971" lvl="1" indent="0">
              <a:buFont typeface="BIZ UDPGothic" panose="020B0400000000000000" pitchFamily="34" charset="-128"/>
              <a:buNone/>
            </a:pPr>
            <a:endParaRPr lang="en-US" altLang="ja-JP" sz="1100" b="1" dirty="0"/>
          </a:p>
          <a:p>
            <a:endParaRPr lang="ja-JP" altLang="en-US" sz="1100" dirty="0"/>
          </a:p>
          <a:p>
            <a:endParaRPr lang="ja-JP" altLang="en-US" sz="1100" dirty="0"/>
          </a:p>
        </p:txBody>
      </p:sp>
      <p:sp>
        <p:nvSpPr>
          <p:cNvPr id="13" name="正方形/長方形 12">
            <a:extLst>
              <a:ext uri="{FF2B5EF4-FFF2-40B4-BE49-F238E27FC236}">
                <a16:creationId xmlns:a16="http://schemas.microsoft.com/office/drawing/2014/main" id="{E411E58E-A112-BF3D-621F-53F11AEC5D1C}"/>
              </a:ext>
            </a:extLst>
          </p:cNvPr>
          <p:cNvSpPr/>
          <p:nvPr/>
        </p:nvSpPr>
        <p:spPr>
          <a:xfrm>
            <a:off x="7575488" y="4733728"/>
            <a:ext cx="1578037" cy="91515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302528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09CCB-2726-035E-5830-04623AED096C}"/>
            </a:ext>
          </a:extLst>
        </p:cNvPr>
        <p:cNvGrpSpPr/>
        <p:nvPr/>
      </p:nvGrpSpPr>
      <p:grpSpPr>
        <a:xfrm>
          <a:off x="0" y="0"/>
          <a:ext cx="0" cy="0"/>
          <a:chOff x="0" y="0"/>
          <a:chExt cx="0" cy="0"/>
        </a:xfrm>
      </p:grpSpPr>
      <p:sp>
        <p:nvSpPr>
          <p:cNvPr id="8" name="コンテンツ プレースホルダー 12">
            <a:extLst>
              <a:ext uri="{FF2B5EF4-FFF2-40B4-BE49-F238E27FC236}">
                <a16:creationId xmlns:a16="http://schemas.microsoft.com/office/drawing/2014/main" id="{90B0579C-BE7D-BA20-AC93-51B0336E04D0}"/>
              </a:ext>
            </a:extLst>
          </p:cNvPr>
          <p:cNvSpPr txBox="1">
            <a:spLocks/>
          </p:cNvSpPr>
          <p:nvPr/>
        </p:nvSpPr>
        <p:spPr>
          <a:xfrm>
            <a:off x="6275389" y="2076450"/>
            <a:ext cx="5416231" cy="4232275"/>
          </a:xfrm>
          <a:prstGeom prst="rect">
            <a:avLst/>
          </a:prstGeom>
        </p:spPr>
        <p:txBody>
          <a:bodyPr vert="horz" lIns="0" tIns="0" rIns="0" bIns="0" rtlCol="0" anchor="t" anchorCtr="0">
            <a:noAutofit/>
          </a:bodyPr>
          <a:lstStyle>
            <a:lvl1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72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108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9144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9144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914400" rtl="0" eaLnBrk="1" latinLnBrk="0" hangingPunct="1">
              <a:lnSpc>
                <a:spcPct val="135000"/>
              </a:lnSpc>
              <a:spcBef>
                <a:spcPts val="0"/>
              </a:spcBef>
              <a:buFontTx/>
              <a:buNone/>
              <a:defRPr kumimoji="1" sz="2300" b="1" kern="1200">
                <a:solidFill>
                  <a:schemeClr val="tx1"/>
                </a:solidFill>
                <a:latin typeface="+mn-lt"/>
                <a:ea typeface="+mn-ea"/>
                <a:cs typeface="+mn-cs"/>
              </a:defRPr>
            </a:lvl6pPr>
            <a:lvl7pPr marL="0" indent="0" algn="l" defTabSz="914400" rtl="0" eaLnBrk="1" latinLnBrk="0" hangingPunct="1">
              <a:lnSpc>
                <a:spcPct val="135000"/>
              </a:lnSpc>
              <a:spcBef>
                <a:spcPts val="0"/>
              </a:spcBef>
              <a:buFontTx/>
              <a:buNone/>
              <a:defRPr kumimoji="1" sz="1600" kern="1200">
                <a:solidFill>
                  <a:schemeClr val="tx1"/>
                </a:solidFill>
                <a:latin typeface="+mn-lt"/>
                <a:ea typeface="+mn-ea"/>
                <a:cs typeface="+mn-cs"/>
              </a:defRPr>
            </a:lvl7pPr>
            <a:lvl8pPr marL="0" indent="0" algn="l" defTabSz="9144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360000" indent="-360000" algn="l" defTabSz="9144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3.</a:t>
            </a:r>
            <a:r>
              <a:rPr lang="ja-JP" altLang="en-US" sz="1100" dirty="0"/>
              <a:t>　内容を確認し、必要があれば内容を修正して「</a:t>
            </a:r>
            <a:r>
              <a:rPr lang="ja-JP" altLang="en-US" sz="1100" dirty="0">
                <a:uFill>
                  <a:solidFill>
                    <a:schemeClr val="accent1"/>
                  </a:solidFill>
                </a:uFill>
              </a:rPr>
              <a:t>明細追加」</a:t>
            </a:r>
            <a:r>
              <a:rPr lang="ja-JP" altLang="en-US" sz="1100" dirty="0"/>
              <a:t>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endParaRPr lang="en-US" altLang="ja-JP" sz="1100" dirty="0"/>
          </a:p>
        </p:txBody>
      </p:sp>
      <p:sp>
        <p:nvSpPr>
          <p:cNvPr id="2" name="タイトル 1">
            <a:extLst>
              <a:ext uri="{FF2B5EF4-FFF2-40B4-BE49-F238E27FC236}">
                <a16:creationId xmlns:a16="http://schemas.microsoft.com/office/drawing/2014/main" id="{811EFBA6-4C16-54E7-83A9-E744A0783672}"/>
              </a:ext>
            </a:extLst>
          </p:cNvPr>
          <p:cNvSpPr>
            <a:spLocks noGrp="1"/>
          </p:cNvSpPr>
          <p:nvPr>
            <p:ph type="title"/>
          </p:nvPr>
        </p:nvSpPr>
        <p:spPr/>
        <p:txBody>
          <a:bodyPr/>
          <a:lstStyle/>
          <a:p>
            <a:r>
              <a:rPr lang="en-US" altLang="ja-JP" dirty="0"/>
              <a:t>8-6. </a:t>
            </a:r>
            <a:r>
              <a:rPr lang="ja-JP" altLang="en-US" dirty="0"/>
              <a:t>パソコン：伝票への紐づけ</a:t>
            </a:r>
            <a:endParaRPr kumimoji="1" lang="ja-JP" altLang="en-US" dirty="0"/>
          </a:p>
        </p:txBody>
      </p:sp>
      <p:sp>
        <p:nvSpPr>
          <p:cNvPr id="16" name="スライド番号プレースホルダー 15">
            <a:extLst>
              <a:ext uri="{FF2B5EF4-FFF2-40B4-BE49-F238E27FC236}">
                <a16:creationId xmlns:a16="http://schemas.microsoft.com/office/drawing/2014/main" id="{875B3F5A-203B-F39D-B78E-7D1150FC576A}"/>
              </a:ext>
            </a:extLst>
          </p:cNvPr>
          <p:cNvSpPr>
            <a:spLocks noGrp="1"/>
          </p:cNvSpPr>
          <p:nvPr>
            <p:ph type="sldNum" sz="quarter" idx="12"/>
          </p:nvPr>
        </p:nvSpPr>
        <p:spPr/>
        <p:txBody>
          <a:bodyPr/>
          <a:lstStyle/>
          <a:p>
            <a:fld id="{D8A28372-6A5A-4399-8FC5-CCF396CD4981}" type="slidenum">
              <a:rPr lang="en-GB" smtClean="0"/>
              <a:t>63</a:t>
            </a:fld>
            <a:endParaRPr lang="en-GB"/>
          </a:p>
        </p:txBody>
      </p:sp>
      <p:sp>
        <p:nvSpPr>
          <p:cNvPr id="3" name="コンテンツ プレースホルダー 12">
            <a:extLst>
              <a:ext uri="{FF2B5EF4-FFF2-40B4-BE49-F238E27FC236}">
                <a16:creationId xmlns:a16="http://schemas.microsoft.com/office/drawing/2014/main" id="{18FA9DF9-46F1-87FD-3565-A286DAB1DF72}"/>
              </a:ext>
            </a:extLst>
          </p:cNvPr>
          <p:cNvSpPr>
            <a:spLocks noGrp="1"/>
          </p:cNvSpPr>
          <p:nvPr>
            <p:ph sz="half" idx="1"/>
          </p:nvPr>
        </p:nvSpPr>
        <p:spPr>
          <a:xfrm>
            <a:off x="483394" y="1376362"/>
            <a:ext cx="5433219" cy="4932363"/>
          </a:xfrm>
        </p:spPr>
        <p:txBody>
          <a:bodyPr/>
          <a:lstStyle/>
          <a:p>
            <a:pPr marL="0" indent="0">
              <a:buNone/>
            </a:pPr>
            <a:r>
              <a:rPr lang="ja-JP" altLang="en-US" sz="1100" dirty="0"/>
              <a:t>取り込んだ領収書／請求書は、明細に反映することができます。</a:t>
            </a:r>
            <a:endParaRPr lang="en-US" altLang="ja-JP" sz="1100" dirty="0"/>
          </a:p>
          <a:p>
            <a:pPr marL="0" indent="0">
              <a:buNone/>
            </a:pPr>
            <a:br>
              <a:rPr lang="en-US" altLang="ja-JP" sz="1100" dirty="0"/>
            </a:br>
            <a:r>
              <a:rPr lang="ja-JP" altLang="en-US" b="1" dirty="0">
                <a:solidFill>
                  <a:schemeClr val="tx2"/>
                </a:solidFill>
              </a:rPr>
              <a:t>手順</a:t>
            </a:r>
            <a:endParaRPr lang="en-US" altLang="ja-JP" b="1" dirty="0">
              <a:solidFill>
                <a:schemeClr val="tx2"/>
              </a:solidFill>
            </a:endParaRPr>
          </a:p>
          <a:p>
            <a:pPr marL="228600" indent="-228600">
              <a:buAutoNum type="arabicPeriod"/>
            </a:pPr>
            <a:r>
              <a:rPr lang="ja-JP" altLang="en-US" sz="1100" dirty="0"/>
              <a:t>交通費精算・出張精算・経費精算などの申請画面 明細欄右上の</a:t>
            </a:r>
            <a:br>
              <a:rPr lang="en-US" altLang="ja-JP" sz="1100" dirty="0"/>
            </a:br>
            <a:r>
              <a:rPr lang="ja-JP" altLang="en-US" sz="1100" dirty="0"/>
              <a:t>「</a:t>
            </a:r>
            <a:r>
              <a:rPr lang="ja-JP" altLang="en-US" sz="1100" dirty="0">
                <a:uFill>
                  <a:solidFill>
                    <a:schemeClr val="accent1"/>
                  </a:solidFill>
                </a:uFill>
              </a:rPr>
              <a:t>領収書</a:t>
            </a:r>
            <a:r>
              <a:rPr lang="en-US" altLang="ja-JP" sz="1100" dirty="0">
                <a:uFill>
                  <a:solidFill>
                    <a:schemeClr val="accent1"/>
                  </a:solidFill>
                </a:uFill>
              </a:rPr>
              <a:t>/</a:t>
            </a:r>
            <a:r>
              <a:rPr lang="ja-JP" altLang="en-US" sz="1100" dirty="0">
                <a:uFill>
                  <a:solidFill>
                    <a:schemeClr val="accent1"/>
                  </a:solidFill>
                </a:uFill>
              </a:rPr>
              <a:t>請求書」</a:t>
            </a:r>
            <a:r>
              <a:rPr lang="ja-JP" altLang="en-US" sz="1100" dirty="0"/>
              <a:t>をクリック</a:t>
            </a:r>
            <a:endParaRPr lang="en-US" altLang="ja-JP" sz="1100" dirty="0"/>
          </a:p>
          <a:p>
            <a:pPr marL="228600" indent="-228600">
              <a:buAutoNum type="arabicPeriod"/>
            </a:pPr>
            <a:endParaRPr lang="en-US" altLang="ja-JP" sz="1100" dirty="0"/>
          </a:p>
          <a:p>
            <a:pPr marL="228600" indent="-228600">
              <a:buAutoNum type="arabicPeriod"/>
            </a:pPr>
            <a:endParaRPr lang="en-US" altLang="ja-JP" sz="1100" dirty="0"/>
          </a:p>
          <a:p>
            <a:pPr marL="228600" indent="-228600">
              <a:buAutoNum type="arabicPeriod"/>
            </a:pPr>
            <a:endParaRPr lang="en-US" altLang="ja-JP" sz="1100" dirty="0"/>
          </a:p>
          <a:p>
            <a:pPr marL="0" indent="0">
              <a:buNone/>
            </a:pPr>
            <a:br>
              <a:rPr lang="en-US" altLang="ja-JP" sz="1100" dirty="0"/>
            </a:br>
            <a:r>
              <a:rPr lang="en-US" altLang="ja-JP" sz="1100" dirty="0"/>
              <a:t>2.</a:t>
            </a:r>
            <a:r>
              <a:rPr lang="ja-JP" altLang="en-US" sz="1100" dirty="0"/>
              <a:t>　明細に反映させたい領収書の左の</a:t>
            </a:r>
            <a:r>
              <a:rPr lang="ja-JP" altLang="en-US" sz="1100" dirty="0">
                <a:uFill>
                  <a:solidFill>
                    <a:schemeClr val="accent1"/>
                  </a:solidFill>
                </a:uFill>
              </a:rPr>
              <a:t>チェックボックス</a:t>
            </a:r>
            <a:r>
              <a:rPr lang="ja-JP" altLang="en-US" sz="1100" dirty="0"/>
              <a:t>にチェックを入れ、</a:t>
            </a:r>
            <a:br>
              <a:rPr lang="en-US" altLang="ja-JP" sz="1100" dirty="0"/>
            </a:br>
            <a:r>
              <a:rPr lang="ja-JP" altLang="en-US" sz="1100" dirty="0"/>
              <a:t>　　「</a:t>
            </a:r>
            <a:r>
              <a:rPr lang="ja-JP" altLang="en-US" sz="1100" dirty="0">
                <a:uFill>
                  <a:solidFill>
                    <a:schemeClr val="accent1"/>
                  </a:solidFill>
                </a:uFill>
              </a:rPr>
              <a:t>次へ」</a:t>
            </a:r>
            <a:r>
              <a:rPr lang="ja-JP" altLang="en-US" sz="1100" dirty="0"/>
              <a:t>をクリック</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p:txBody>
      </p:sp>
      <p:pic>
        <p:nvPicPr>
          <p:cNvPr id="15" name="図 14">
            <a:extLst>
              <a:ext uri="{FF2B5EF4-FFF2-40B4-BE49-F238E27FC236}">
                <a16:creationId xmlns:a16="http://schemas.microsoft.com/office/drawing/2014/main" id="{A8214B0A-140F-1451-6A91-F1C4F534DB57}"/>
              </a:ext>
            </a:extLst>
          </p:cNvPr>
          <p:cNvPicPr>
            <a:picLocks noChangeAspect="1"/>
          </p:cNvPicPr>
          <p:nvPr/>
        </p:nvPicPr>
        <p:blipFill>
          <a:blip r:embed="rId2"/>
          <a:stretch>
            <a:fillRect/>
          </a:stretch>
        </p:blipFill>
        <p:spPr>
          <a:xfrm>
            <a:off x="509258" y="2561889"/>
            <a:ext cx="5339138" cy="853663"/>
          </a:xfrm>
          <a:prstGeom prst="rect">
            <a:avLst/>
          </a:prstGeom>
          <a:ln w="12700">
            <a:solidFill>
              <a:srgbClr val="D2D2D2"/>
            </a:solidFill>
          </a:ln>
        </p:spPr>
      </p:pic>
      <p:sp>
        <p:nvSpPr>
          <p:cNvPr id="7" name="正方形/長方形 6">
            <a:extLst>
              <a:ext uri="{FF2B5EF4-FFF2-40B4-BE49-F238E27FC236}">
                <a16:creationId xmlns:a16="http://schemas.microsoft.com/office/drawing/2014/main" id="{75212037-AD25-87E6-C80A-C3717E9A6153}"/>
              </a:ext>
            </a:extLst>
          </p:cNvPr>
          <p:cNvSpPr/>
          <p:nvPr/>
        </p:nvSpPr>
        <p:spPr>
          <a:xfrm>
            <a:off x="5152644" y="2765649"/>
            <a:ext cx="718792" cy="21148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B5D1F316-8510-E4FC-37E9-1286D9B219C1}"/>
              </a:ext>
            </a:extLst>
          </p:cNvPr>
          <p:cNvPicPr>
            <a:picLocks noChangeAspect="1"/>
          </p:cNvPicPr>
          <p:nvPr/>
        </p:nvPicPr>
        <p:blipFill>
          <a:blip r:embed="rId3"/>
          <a:stretch>
            <a:fillRect/>
          </a:stretch>
        </p:blipFill>
        <p:spPr>
          <a:xfrm>
            <a:off x="517563" y="3906176"/>
            <a:ext cx="4371597" cy="2399948"/>
          </a:xfrm>
          <a:prstGeom prst="rect">
            <a:avLst/>
          </a:prstGeom>
          <a:ln w="12700">
            <a:solidFill>
              <a:srgbClr val="D2D2D2"/>
            </a:solidFill>
          </a:ln>
        </p:spPr>
      </p:pic>
      <p:sp>
        <p:nvSpPr>
          <p:cNvPr id="10" name="正方形/長方形 9">
            <a:extLst>
              <a:ext uri="{FF2B5EF4-FFF2-40B4-BE49-F238E27FC236}">
                <a16:creationId xmlns:a16="http://schemas.microsoft.com/office/drawing/2014/main" id="{79D908B0-700B-07E3-B3D7-85E3F177F0FA}"/>
              </a:ext>
            </a:extLst>
          </p:cNvPr>
          <p:cNvSpPr/>
          <p:nvPr/>
        </p:nvSpPr>
        <p:spPr>
          <a:xfrm>
            <a:off x="521971" y="5051445"/>
            <a:ext cx="181487" cy="2227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1" name="正方形/長方形 10">
            <a:extLst>
              <a:ext uri="{FF2B5EF4-FFF2-40B4-BE49-F238E27FC236}">
                <a16:creationId xmlns:a16="http://schemas.microsoft.com/office/drawing/2014/main" id="{FD25F585-BF96-8208-9D6F-A024858B0A76}"/>
              </a:ext>
            </a:extLst>
          </p:cNvPr>
          <p:cNvSpPr/>
          <p:nvPr/>
        </p:nvSpPr>
        <p:spPr>
          <a:xfrm>
            <a:off x="4408320" y="6137290"/>
            <a:ext cx="404640" cy="16200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0" name="図 19">
            <a:extLst>
              <a:ext uri="{FF2B5EF4-FFF2-40B4-BE49-F238E27FC236}">
                <a16:creationId xmlns:a16="http://schemas.microsoft.com/office/drawing/2014/main" id="{07FE515C-0D66-61BB-7D7B-4C7F7A30E091}"/>
              </a:ext>
            </a:extLst>
          </p:cNvPr>
          <p:cNvPicPr>
            <a:picLocks noChangeAspect="1"/>
          </p:cNvPicPr>
          <p:nvPr/>
        </p:nvPicPr>
        <p:blipFill>
          <a:blip r:embed="rId4"/>
          <a:stretch>
            <a:fillRect/>
          </a:stretch>
        </p:blipFill>
        <p:spPr>
          <a:xfrm>
            <a:off x="6328413" y="2331091"/>
            <a:ext cx="5310181" cy="1734433"/>
          </a:xfrm>
          <a:prstGeom prst="rect">
            <a:avLst/>
          </a:prstGeom>
          <a:ln w="12700">
            <a:solidFill>
              <a:srgbClr val="D2D2D2"/>
            </a:solidFill>
          </a:ln>
        </p:spPr>
      </p:pic>
      <p:sp>
        <p:nvSpPr>
          <p:cNvPr id="9" name="正方形/長方形 8">
            <a:extLst>
              <a:ext uri="{FF2B5EF4-FFF2-40B4-BE49-F238E27FC236}">
                <a16:creationId xmlns:a16="http://schemas.microsoft.com/office/drawing/2014/main" id="{EB990ED1-8830-A3D5-5765-7BDB94E37E9A}"/>
              </a:ext>
            </a:extLst>
          </p:cNvPr>
          <p:cNvSpPr/>
          <p:nvPr/>
        </p:nvSpPr>
        <p:spPr>
          <a:xfrm>
            <a:off x="11069001" y="3846674"/>
            <a:ext cx="569333" cy="23219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8999841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EDA25-6DFA-E46B-3892-A451B3D401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7A4CF1-CE68-801A-EEC6-E5B9F17236C0}"/>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パソコンの場合</a:t>
            </a:r>
            <a:r>
              <a:rPr lang="en-US" altLang="ja-JP" dirty="0"/>
              <a:t>】</a:t>
            </a:r>
            <a:endParaRPr kumimoji="1" lang="ja-JP" altLang="en-US" dirty="0"/>
          </a:p>
        </p:txBody>
      </p:sp>
      <p:sp>
        <p:nvSpPr>
          <p:cNvPr id="16" name="スライド番号プレースホルダー 15">
            <a:extLst>
              <a:ext uri="{FF2B5EF4-FFF2-40B4-BE49-F238E27FC236}">
                <a16:creationId xmlns:a16="http://schemas.microsoft.com/office/drawing/2014/main" id="{CF62B40D-8CFD-C2E4-5B15-DC4B4B603F4B}"/>
              </a:ext>
            </a:extLst>
          </p:cNvPr>
          <p:cNvSpPr>
            <a:spLocks noGrp="1"/>
          </p:cNvSpPr>
          <p:nvPr>
            <p:ph type="sldNum" sz="quarter" idx="12"/>
          </p:nvPr>
        </p:nvSpPr>
        <p:spPr/>
        <p:txBody>
          <a:bodyPr/>
          <a:lstStyle/>
          <a:p>
            <a:fld id="{D8A28372-6A5A-4399-8FC5-CCF396CD4981}" type="slidenum">
              <a:rPr lang="en-GB" smtClean="0"/>
              <a:t>64</a:t>
            </a:fld>
            <a:endParaRPr lang="en-GB"/>
          </a:p>
        </p:txBody>
      </p:sp>
      <p:sp>
        <p:nvSpPr>
          <p:cNvPr id="3" name="コンテンツ プレースホルダー 12">
            <a:extLst>
              <a:ext uri="{FF2B5EF4-FFF2-40B4-BE49-F238E27FC236}">
                <a16:creationId xmlns:a16="http://schemas.microsoft.com/office/drawing/2014/main" id="{AFDC23E4-341A-B2B0-9F08-9FD7DD2DCBE4}"/>
              </a:ext>
            </a:extLst>
          </p:cNvPr>
          <p:cNvSpPr txBox="1">
            <a:spLocks/>
          </p:cNvSpPr>
          <p:nvPr/>
        </p:nvSpPr>
        <p:spPr>
          <a:xfrm>
            <a:off x="492447" y="1413991"/>
            <a:ext cx="8415809" cy="598650"/>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sz="1100" dirty="0"/>
              <a:t>アップロードした領収書／請求書の情報を、後から修正・削除する手順を</a:t>
            </a:r>
            <a:r>
              <a:rPr lang="en-US" altLang="ja-JP" sz="1100" dirty="0"/>
              <a:t>【</a:t>
            </a:r>
            <a:r>
              <a:rPr lang="ja-JP" altLang="en-US" sz="1100" dirty="0"/>
              <a:t>パソコン</a:t>
            </a:r>
            <a:r>
              <a:rPr lang="en-US" altLang="ja-JP" sz="1100" dirty="0"/>
              <a:t>】【</a:t>
            </a:r>
            <a:r>
              <a:rPr lang="ja-JP" altLang="en-US" sz="1100" dirty="0"/>
              <a:t>スマートフォン</a:t>
            </a:r>
            <a:r>
              <a:rPr lang="en-US" altLang="ja-JP" sz="1100" dirty="0"/>
              <a:t>】</a:t>
            </a:r>
            <a:r>
              <a:rPr lang="ja-JP" altLang="en-US" sz="1100" dirty="0"/>
              <a:t>それぞれ順にご案内します。</a:t>
            </a:r>
            <a:endParaRPr lang="en-US" altLang="ja-JP" sz="1100" dirty="0"/>
          </a:p>
          <a:p>
            <a:pPr marL="0" indent="0">
              <a:buNone/>
            </a:pPr>
            <a:r>
              <a:rPr lang="ja-JP" altLang="en-US" sz="1100" dirty="0"/>
              <a:t>削除・修正をする場合は、事前に</a:t>
            </a:r>
            <a:r>
              <a:rPr lang="ja-JP" altLang="en-US" sz="1100" b="1" dirty="0"/>
              <a:t>該当の領収書／請求書が伝票に添付されていない状態</a:t>
            </a:r>
            <a:r>
              <a:rPr lang="ja-JP" altLang="en-US" sz="1100" dirty="0"/>
              <a:t>にする必要があります。</a:t>
            </a:r>
            <a:endParaRPr lang="en-US" altLang="ja-JP" sz="1100" dirty="0"/>
          </a:p>
          <a:p>
            <a:pPr marL="0" indent="0">
              <a:buNone/>
            </a:pPr>
            <a:r>
              <a:rPr lang="ja-JP" altLang="en-US" sz="1100" dirty="0"/>
              <a:t>過去に伝票に添付している場合は、伝票からの紐づけを解除してから、削除・修正してください。</a:t>
            </a:r>
          </a:p>
        </p:txBody>
      </p:sp>
      <p:sp>
        <p:nvSpPr>
          <p:cNvPr id="4" name="コンテンツ プレースホルダー 12">
            <a:extLst>
              <a:ext uri="{FF2B5EF4-FFF2-40B4-BE49-F238E27FC236}">
                <a16:creationId xmlns:a16="http://schemas.microsoft.com/office/drawing/2014/main" id="{82D0BAC0-E7EB-5610-9927-D20927EC3018}"/>
              </a:ext>
            </a:extLst>
          </p:cNvPr>
          <p:cNvSpPr txBox="1">
            <a:spLocks/>
          </p:cNvSpPr>
          <p:nvPr/>
        </p:nvSpPr>
        <p:spPr>
          <a:xfrm>
            <a:off x="494332" y="2380246"/>
            <a:ext cx="5422281" cy="392847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b="1" dirty="0">
                <a:solidFill>
                  <a:schemeClr val="tx2"/>
                </a:solidFill>
              </a:rPr>
              <a:t>【</a:t>
            </a:r>
            <a:r>
              <a:rPr lang="ja-JP" altLang="en-US" b="1" dirty="0">
                <a:solidFill>
                  <a:schemeClr val="tx2"/>
                </a:solidFill>
              </a:rPr>
              <a:t>パソコンの場合</a:t>
            </a:r>
            <a:r>
              <a:rPr lang="en-US" altLang="ja-JP" b="1" dirty="0">
                <a:solidFill>
                  <a:schemeClr val="tx2"/>
                </a:solidFill>
              </a:rPr>
              <a:t>】</a:t>
            </a:r>
          </a:p>
          <a:p>
            <a:pPr marL="0" indent="0">
              <a:buNone/>
            </a:pPr>
            <a:r>
              <a:rPr lang="ja-JP" altLang="en-US" b="1" dirty="0">
                <a:solidFill>
                  <a:srgbClr val="007BC7"/>
                </a:solidFill>
              </a:rPr>
              <a:t>伝票に紐づいている該当の領収書／請求書の紐づけを解除する</a:t>
            </a:r>
            <a:endParaRPr lang="en-US" altLang="ja-JP" b="1" dirty="0">
              <a:solidFill>
                <a:srgbClr val="007BC7"/>
              </a:solidFill>
            </a:endParaRPr>
          </a:p>
          <a:p>
            <a:pPr marL="0" indent="0">
              <a:buNone/>
            </a:pPr>
            <a:endParaRPr lang="en-US" altLang="ja-JP" sz="1100" dirty="0"/>
          </a:p>
          <a:p>
            <a:pPr marL="0" indent="0">
              <a:buNone/>
            </a:pPr>
            <a:r>
              <a:rPr lang="ja-JP" altLang="en-US" sz="1100" dirty="0"/>
              <a:t>　領収書／請求書が紐づいている伝票の明細画面を開き、</a:t>
            </a:r>
          </a:p>
          <a:p>
            <a:pPr marL="0" indent="0">
              <a:buNone/>
            </a:pPr>
            <a:r>
              <a:rPr lang="ja-JP" altLang="en-US" sz="1100" dirty="0"/>
              <a:t>　領収書／請求書の「</a:t>
            </a:r>
            <a:r>
              <a:rPr lang="en-US" altLang="ja-JP" sz="1100" dirty="0"/>
              <a:t>×</a:t>
            </a:r>
            <a:r>
              <a:rPr lang="ja-JP" altLang="en-US" sz="1100" dirty="0"/>
              <a:t>」をクリックして、紐づけを解除します。</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ja-JP" altLang="en-US" sz="1100" dirty="0"/>
              <a:t>≪以上≫</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p:txBody>
      </p:sp>
      <p:sp>
        <p:nvSpPr>
          <p:cNvPr id="6" name="正方形/長方形 5">
            <a:extLst>
              <a:ext uri="{FF2B5EF4-FFF2-40B4-BE49-F238E27FC236}">
                <a16:creationId xmlns:a16="http://schemas.microsoft.com/office/drawing/2014/main" id="{182CA758-4E33-118D-9DA2-E8EEF6AEE211}"/>
              </a:ext>
            </a:extLst>
          </p:cNvPr>
          <p:cNvSpPr/>
          <p:nvPr/>
        </p:nvSpPr>
        <p:spPr>
          <a:xfrm>
            <a:off x="2419950" y="1781596"/>
            <a:ext cx="3396875"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pic>
        <p:nvPicPr>
          <p:cNvPr id="10" name="図 9">
            <a:extLst>
              <a:ext uri="{FF2B5EF4-FFF2-40B4-BE49-F238E27FC236}">
                <a16:creationId xmlns:a16="http://schemas.microsoft.com/office/drawing/2014/main" id="{66A72FC1-88C3-CFC9-31E4-8B6EC56EC632}"/>
              </a:ext>
            </a:extLst>
          </p:cNvPr>
          <p:cNvPicPr>
            <a:picLocks noChangeAspect="1"/>
          </p:cNvPicPr>
          <p:nvPr/>
        </p:nvPicPr>
        <p:blipFill>
          <a:blip r:embed="rId2"/>
          <a:stretch>
            <a:fillRect/>
          </a:stretch>
        </p:blipFill>
        <p:spPr>
          <a:xfrm>
            <a:off x="529005" y="3557031"/>
            <a:ext cx="5346847" cy="1751816"/>
          </a:xfrm>
          <a:prstGeom prst="rect">
            <a:avLst/>
          </a:prstGeom>
          <a:ln w="12700">
            <a:solidFill>
              <a:srgbClr val="D2D2D2"/>
            </a:solidFill>
          </a:ln>
        </p:spPr>
      </p:pic>
      <p:sp>
        <p:nvSpPr>
          <p:cNvPr id="11" name="正方形/長方形 10">
            <a:extLst>
              <a:ext uri="{FF2B5EF4-FFF2-40B4-BE49-F238E27FC236}">
                <a16:creationId xmlns:a16="http://schemas.microsoft.com/office/drawing/2014/main" id="{08865D57-59B3-0ADE-1714-39EE8B337582}"/>
              </a:ext>
            </a:extLst>
          </p:cNvPr>
          <p:cNvSpPr/>
          <p:nvPr/>
        </p:nvSpPr>
        <p:spPr>
          <a:xfrm>
            <a:off x="1548311" y="4754247"/>
            <a:ext cx="182835" cy="1551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935421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6E01-76B7-BCA4-98AD-9D180A0C0984}"/>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7DDD5274-5D9C-54C8-E0AE-2C172EFE95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89515" y="1877240"/>
            <a:ext cx="2273607" cy="2485934"/>
          </a:xfrm>
          <a:prstGeom prst="rect">
            <a:avLst/>
          </a:prstGeom>
          <a:ln w="12700">
            <a:solidFill>
              <a:srgbClr val="D2D2D2"/>
            </a:solidFill>
          </a:ln>
        </p:spPr>
      </p:pic>
      <p:sp>
        <p:nvSpPr>
          <p:cNvPr id="6" name="正方形/長方形 5">
            <a:extLst>
              <a:ext uri="{FF2B5EF4-FFF2-40B4-BE49-F238E27FC236}">
                <a16:creationId xmlns:a16="http://schemas.microsoft.com/office/drawing/2014/main" id="{E84BEB39-B59A-6354-9C28-C126FD1656B5}"/>
              </a:ext>
            </a:extLst>
          </p:cNvPr>
          <p:cNvSpPr/>
          <p:nvPr/>
        </p:nvSpPr>
        <p:spPr>
          <a:xfrm>
            <a:off x="6487767" y="3129072"/>
            <a:ext cx="2175355" cy="123410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7" name="正方形/長方形 6">
            <a:extLst>
              <a:ext uri="{FF2B5EF4-FFF2-40B4-BE49-F238E27FC236}">
                <a16:creationId xmlns:a16="http://schemas.microsoft.com/office/drawing/2014/main" id="{9C38D854-78AE-F41A-C488-01D632BD627D}"/>
              </a:ext>
            </a:extLst>
          </p:cNvPr>
          <p:cNvSpPr/>
          <p:nvPr/>
        </p:nvSpPr>
        <p:spPr>
          <a:xfrm>
            <a:off x="6493461" y="2670479"/>
            <a:ext cx="1813452" cy="3587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 name="タイトル 1">
            <a:extLst>
              <a:ext uri="{FF2B5EF4-FFF2-40B4-BE49-F238E27FC236}">
                <a16:creationId xmlns:a16="http://schemas.microsoft.com/office/drawing/2014/main" id="{6CA6F4DC-7D41-94EB-5113-F58C0F08866F}"/>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パソコンの場合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CA3321A0-521A-CEA8-0046-81A3F7A5278C}"/>
              </a:ext>
            </a:extLst>
          </p:cNvPr>
          <p:cNvSpPr>
            <a:spLocks noGrp="1"/>
          </p:cNvSpPr>
          <p:nvPr>
            <p:ph type="sldNum" sz="quarter" idx="12"/>
          </p:nvPr>
        </p:nvSpPr>
        <p:spPr/>
        <p:txBody>
          <a:bodyPr/>
          <a:lstStyle/>
          <a:p>
            <a:fld id="{D8A28372-6A5A-4399-8FC5-CCF396CD4981}" type="slidenum">
              <a:rPr lang="en-GB" smtClean="0"/>
              <a:t>65</a:t>
            </a:fld>
            <a:endParaRPr lang="en-GB"/>
          </a:p>
        </p:txBody>
      </p:sp>
      <p:sp>
        <p:nvSpPr>
          <p:cNvPr id="3" name="コンテンツ プレースホルダー 12">
            <a:extLst>
              <a:ext uri="{FF2B5EF4-FFF2-40B4-BE49-F238E27FC236}">
                <a16:creationId xmlns:a16="http://schemas.microsoft.com/office/drawing/2014/main" id="{B96251F2-C258-2E88-082C-1168400CAE2A}"/>
              </a:ext>
            </a:extLst>
          </p:cNvPr>
          <p:cNvSpPr txBox="1">
            <a:spLocks/>
          </p:cNvSpPr>
          <p:nvPr/>
        </p:nvSpPr>
        <p:spPr>
          <a:xfrm>
            <a:off x="494332" y="1385888"/>
            <a:ext cx="5398624" cy="484346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rgbClr val="007BC7"/>
                </a:solidFill>
              </a:rPr>
              <a:t>①「金額」や「書類」の数に変更がない場合の手順</a:t>
            </a:r>
            <a:endParaRPr lang="en-US" altLang="ja-JP" dirty="0"/>
          </a:p>
          <a:p>
            <a:pPr marL="0" indent="0">
              <a:buNone/>
            </a:pPr>
            <a:r>
              <a:rPr lang="en-US" altLang="ja-JP" sz="1100" dirty="0"/>
              <a:t>1.</a:t>
            </a:r>
            <a:r>
              <a:rPr lang="ja-JP" altLang="en-US" sz="1100" dirty="0"/>
              <a:t>「領収書</a:t>
            </a:r>
            <a:r>
              <a:rPr lang="en-US" altLang="ja-JP" sz="1100" dirty="0"/>
              <a:t>/</a:t>
            </a:r>
            <a:r>
              <a:rPr lang="ja-JP" altLang="en-US" sz="1100" dirty="0"/>
              <a:t>請求書」の「添付」ボタンをクリック</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2.</a:t>
            </a:r>
            <a:r>
              <a:rPr lang="ja-JP" altLang="en-US" sz="1100" dirty="0"/>
              <a:t>修正したい領収書／請求書の「編集」をクリック</a:t>
            </a:r>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p:txBody>
      </p:sp>
      <p:sp>
        <p:nvSpPr>
          <p:cNvPr id="4" name="コンテンツ プレースホルダー 12">
            <a:extLst>
              <a:ext uri="{FF2B5EF4-FFF2-40B4-BE49-F238E27FC236}">
                <a16:creationId xmlns:a16="http://schemas.microsoft.com/office/drawing/2014/main" id="{026D92D2-5954-D4E9-ADB9-E33BFBCFF16A}"/>
              </a:ext>
            </a:extLst>
          </p:cNvPr>
          <p:cNvSpPr>
            <a:spLocks noGrp="1"/>
          </p:cNvSpPr>
          <p:nvPr>
            <p:ph sz="half" idx="1"/>
          </p:nvPr>
        </p:nvSpPr>
        <p:spPr>
          <a:xfrm>
            <a:off x="6389516" y="1385888"/>
            <a:ext cx="5323060" cy="4922837"/>
          </a:xfrm>
        </p:spPr>
        <p:txBody>
          <a:bodyPr/>
          <a:lstStyle/>
          <a:p>
            <a:pPr marL="0" indent="0">
              <a:buNone/>
            </a:pPr>
            <a:r>
              <a:rPr lang="en-US" altLang="ja-JP" sz="1100" dirty="0"/>
              <a:t>3.</a:t>
            </a:r>
            <a:r>
              <a:rPr lang="ja-JP" altLang="en-US" sz="1100" dirty="0"/>
              <a:t>修正箇所を編集し、「確定」ボタンをクリック</a:t>
            </a:r>
            <a:endParaRPr lang="en-US" altLang="ja-JP" sz="1100" dirty="0"/>
          </a:p>
          <a:p>
            <a:pPr marL="0" indent="0">
              <a:buNone/>
            </a:pPr>
            <a:r>
              <a:rPr lang="en-US" altLang="ja-JP" sz="1000" dirty="0"/>
              <a:t>※</a:t>
            </a:r>
            <a:r>
              <a:rPr lang="ja-JP" altLang="en-US" sz="1000" dirty="0"/>
              <a:t>「金額」や「書類」の追加を行う場合は手順①</a:t>
            </a:r>
            <a:r>
              <a:rPr lang="en-US" altLang="ja-JP" sz="1000" dirty="0"/>
              <a:t>-2</a:t>
            </a:r>
            <a:r>
              <a:rPr lang="ja-JP" altLang="en-US" sz="1000" dirty="0"/>
              <a:t>をご確認ください。</a:t>
            </a: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r>
              <a:rPr lang="en-US" altLang="ja-JP" sz="1000" dirty="0"/>
              <a:t>4.</a:t>
            </a:r>
            <a:r>
              <a:rPr lang="ja-JP" altLang="en-US" sz="1000" dirty="0"/>
              <a:t>修正した領収書／請求書の「選択」ボタンをクリックし、明細に紐づける</a:t>
            </a: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endParaRPr lang="en-US" altLang="ja-JP" sz="1000" dirty="0"/>
          </a:p>
          <a:p>
            <a:pPr marL="0" indent="0">
              <a:buNone/>
            </a:pPr>
            <a:r>
              <a:rPr lang="ja-JP" altLang="en-US" sz="1000" dirty="0"/>
              <a:t>≪以上≫</a:t>
            </a:r>
            <a:endParaRPr lang="en-US" altLang="ja-JP" sz="1000" dirty="0"/>
          </a:p>
          <a:p>
            <a:pPr marL="0" indent="0">
              <a:buNone/>
            </a:pPr>
            <a:endParaRPr lang="en-US" altLang="ja-JP" sz="1000" dirty="0"/>
          </a:p>
          <a:p>
            <a:pPr marL="0" indent="0">
              <a:buNone/>
            </a:pPr>
            <a:endParaRPr lang="ja-JP" altLang="en-US" sz="1100" dirty="0"/>
          </a:p>
          <a:p>
            <a:pPr marL="0" indent="0">
              <a:buNone/>
            </a:pPr>
            <a:endParaRPr lang="ja-JP" altLang="en-US" sz="1100" dirty="0"/>
          </a:p>
          <a:p>
            <a:pPr marL="0" indent="0">
              <a:buNone/>
            </a:pPr>
            <a:endParaRPr lang="ja-JP" altLang="en-US" sz="1200" dirty="0"/>
          </a:p>
        </p:txBody>
      </p:sp>
      <p:pic>
        <p:nvPicPr>
          <p:cNvPr id="25" name="図 24">
            <a:extLst>
              <a:ext uri="{FF2B5EF4-FFF2-40B4-BE49-F238E27FC236}">
                <a16:creationId xmlns:a16="http://schemas.microsoft.com/office/drawing/2014/main" id="{E8E89E0A-C671-E47A-900E-D0AB9871889A}"/>
              </a:ext>
            </a:extLst>
          </p:cNvPr>
          <p:cNvPicPr>
            <a:picLocks noChangeAspect="1"/>
          </p:cNvPicPr>
          <p:nvPr/>
        </p:nvPicPr>
        <p:blipFill>
          <a:blip r:embed="rId3"/>
          <a:stretch>
            <a:fillRect/>
          </a:stretch>
        </p:blipFill>
        <p:spPr>
          <a:xfrm>
            <a:off x="538722" y="1851508"/>
            <a:ext cx="5258398" cy="1637943"/>
          </a:xfrm>
          <a:prstGeom prst="rect">
            <a:avLst/>
          </a:prstGeom>
          <a:ln w="12700">
            <a:solidFill>
              <a:srgbClr val="D2D2D2"/>
            </a:solidFill>
          </a:ln>
        </p:spPr>
      </p:pic>
      <p:sp>
        <p:nvSpPr>
          <p:cNvPr id="21" name="正方形/長方形 20">
            <a:extLst>
              <a:ext uri="{FF2B5EF4-FFF2-40B4-BE49-F238E27FC236}">
                <a16:creationId xmlns:a16="http://schemas.microsoft.com/office/drawing/2014/main" id="{7F34C928-1CAB-50E9-452E-1DC0AA7D31EE}"/>
              </a:ext>
            </a:extLst>
          </p:cNvPr>
          <p:cNvSpPr/>
          <p:nvPr/>
        </p:nvSpPr>
        <p:spPr>
          <a:xfrm>
            <a:off x="561747" y="2919016"/>
            <a:ext cx="366303" cy="20412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6" name="図 25">
            <a:extLst>
              <a:ext uri="{FF2B5EF4-FFF2-40B4-BE49-F238E27FC236}">
                <a16:creationId xmlns:a16="http://schemas.microsoft.com/office/drawing/2014/main" id="{C05B9581-9556-DAF4-CC5B-A92FA6F9CBBD}"/>
              </a:ext>
            </a:extLst>
          </p:cNvPr>
          <p:cNvPicPr>
            <a:picLocks noChangeAspect="1"/>
          </p:cNvPicPr>
          <p:nvPr/>
        </p:nvPicPr>
        <p:blipFill>
          <a:blip r:embed="rId4"/>
          <a:srcRect l="1" r="49952" b="40433"/>
          <a:stretch>
            <a:fillRect/>
          </a:stretch>
        </p:blipFill>
        <p:spPr>
          <a:xfrm>
            <a:off x="561747" y="3910673"/>
            <a:ext cx="3344428" cy="2185327"/>
          </a:xfrm>
          <a:prstGeom prst="rect">
            <a:avLst/>
          </a:prstGeom>
          <a:ln w="12700">
            <a:solidFill>
              <a:srgbClr val="D2D2D2"/>
            </a:solidFill>
          </a:ln>
        </p:spPr>
      </p:pic>
      <p:sp>
        <p:nvSpPr>
          <p:cNvPr id="27" name="正方形/長方形 26">
            <a:extLst>
              <a:ext uri="{FF2B5EF4-FFF2-40B4-BE49-F238E27FC236}">
                <a16:creationId xmlns:a16="http://schemas.microsoft.com/office/drawing/2014/main" id="{897918EE-B06D-C880-65A9-A30EE6EBB5AD}"/>
              </a:ext>
            </a:extLst>
          </p:cNvPr>
          <p:cNvSpPr/>
          <p:nvPr/>
        </p:nvSpPr>
        <p:spPr>
          <a:xfrm>
            <a:off x="753155" y="5832683"/>
            <a:ext cx="268400" cy="1483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30" name="図 29">
            <a:extLst>
              <a:ext uri="{FF2B5EF4-FFF2-40B4-BE49-F238E27FC236}">
                <a16:creationId xmlns:a16="http://schemas.microsoft.com/office/drawing/2014/main" id="{1E7E5A02-C5D4-DBF8-3A62-8FC1D535FA48}"/>
              </a:ext>
            </a:extLst>
          </p:cNvPr>
          <p:cNvPicPr>
            <a:picLocks noChangeAspect="1"/>
          </p:cNvPicPr>
          <p:nvPr/>
        </p:nvPicPr>
        <p:blipFill>
          <a:blip r:embed="rId5"/>
          <a:stretch>
            <a:fillRect/>
          </a:stretch>
        </p:blipFill>
        <p:spPr>
          <a:xfrm>
            <a:off x="6389515" y="4748735"/>
            <a:ext cx="4669912" cy="1328509"/>
          </a:xfrm>
          <a:prstGeom prst="rect">
            <a:avLst/>
          </a:prstGeom>
          <a:ln w="12700">
            <a:solidFill>
              <a:srgbClr val="D2D2D2"/>
            </a:solidFill>
          </a:ln>
        </p:spPr>
      </p:pic>
      <p:sp>
        <p:nvSpPr>
          <p:cNvPr id="14" name="正方形/長方形 13">
            <a:extLst>
              <a:ext uri="{FF2B5EF4-FFF2-40B4-BE49-F238E27FC236}">
                <a16:creationId xmlns:a16="http://schemas.microsoft.com/office/drawing/2014/main" id="{6DE1EC68-3D51-887F-9881-71484A2B3263}"/>
              </a:ext>
            </a:extLst>
          </p:cNvPr>
          <p:cNvSpPr/>
          <p:nvPr/>
        </p:nvSpPr>
        <p:spPr>
          <a:xfrm>
            <a:off x="10834618" y="5743939"/>
            <a:ext cx="226434" cy="17748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597286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D06B3-C1E6-6B69-54B3-AA08F5A52A0A}"/>
            </a:ext>
          </a:extLst>
        </p:cNvPr>
        <p:cNvGrpSpPr/>
        <p:nvPr/>
      </p:nvGrpSpPr>
      <p:grpSpPr>
        <a:xfrm>
          <a:off x="0" y="0"/>
          <a:ext cx="0" cy="0"/>
          <a:chOff x="0" y="0"/>
          <a:chExt cx="0" cy="0"/>
        </a:xfrm>
      </p:grpSpPr>
      <p:pic>
        <p:nvPicPr>
          <p:cNvPr id="13" name="図 12">
            <a:extLst>
              <a:ext uri="{FF2B5EF4-FFF2-40B4-BE49-F238E27FC236}">
                <a16:creationId xmlns:a16="http://schemas.microsoft.com/office/drawing/2014/main" id="{C5E48648-7FBB-83DF-4D48-A069DD849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530" y="1998868"/>
            <a:ext cx="2615764" cy="3153325"/>
          </a:xfrm>
          <a:prstGeom prst="rect">
            <a:avLst/>
          </a:prstGeom>
          <a:ln w="12700">
            <a:solidFill>
              <a:srgbClr val="D2D2D2"/>
            </a:solidFill>
          </a:ln>
        </p:spPr>
      </p:pic>
      <p:sp>
        <p:nvSpPr>
          <p:cNvPr id="5" name="コンテンツ プレースホルダー 12">
            <a:extLst>
              <a:ext uri="{FF2B5EF4-FFF2-40B4-BE49-F238E27FC236}">
                <a16:creationId xmlns:a16="http://schemas.microsoft.com/office/drawing/2014/main" id="{55135B13-05D2-962B-1EEA-D84FFAA7855A}"/>
              </a:ext>
            </a:extLst>
          </p:cNvPr>
          <p:cNvSpPr txBox="1">
            <a:spLocks/>
          </p:cNvSpPr>
          <p:nvPr/>
        </p:nvSpPr>
        <p:spPr>
          <a:xfrm>
            <a:off x="6290293" y="1385888"/>
            <a:ext cx="5422281" cy="4922837"/>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t>3.</a:t>
            </a:r>
            <a:r>
              <a:rPr lang="ja-JP" altLang="en-US" sz="1100" dirty="0"/>
              <a:t>領収書／請求書の「金額」または「書類」を追加後、「確定」ボタンをクリック　</a:t>
            </a:r>
            <a:br>
              <a:rPr lang="en-US" altLang="ja-JP" sz="1100" dirty="0"/>
            </a:br>
            <a:r>
              <a:rPr lang="ja-JP" altLang="en-US" sz="1100" dirty="0"/>
              <a:t>　</a:t>
            </a:r>
            <a:r>
              <a:rPr lang="en-US" altLang="ja-JP" sz="1100" dirty="0"/>
              <a:t>※</a:t>
            </a:r>
            <a:r>
              <a:rPr lang="ja-JP" altLang="en-US" sz="1100" dirty="0"/>
              <a:t>その他の情報の修正も可能</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p:txBody>
      </p:sp>
      <p:pic>
        <p:nvPicPr>
          <p:cNvPr id="9" name="図 8">
            <a:extLst>
              <a:ext uri="{FF2B5EF4-FFF2-40B4-BE49-F238E27FC236}">
                <a16:creationId xmlns:a16="http://schemas.microsoft.com/office/drawing/2014/main" id="{31700585-6907-6C63-5C6C-4048BEE672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057299" y="1999159"/>
            <a:ext cx="2655275" cy="4165796"/>
          </a:xfrm>
          <a:prstGeom prst="rect">
            <a:avLst/>
          </a:prstGeom>
          <a:ln w="12700">
            <a:solidFill>
              <a:srgbClr val="D2D2D2"/>
            </a:solidFill>
          </a:ln>
        </p:spPr>
      </p:pic>
      <p:sp>
        <p:nvSpPr>
          <p:cNvPr id="2" name="タイトル 1">
            <a:extLst>
              <a:ext uri="{FF2B5EF4-FFF2-40B4-BE49-F238E27FC236}">
                <a16:creationId xmlns:a16="http://schemas.microsoft.com/office/drawing/2014/main" id="{5F3250E1-B5FC-9C93-F9D8-2FD619397BAA}"/>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パソコンの場合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EA02B014-DF2C-6679-D114-707984074B2D}"/>
              </a:ext>
            </a:extLst>
          </p:cNvPr>
          <p:cNvSpPr>
            <a:spLocks noGrp="1"/>
          </p:cNvSpPr>
          <p:nvPr>
            <p:ph type="sldNum" sz="quarter" idx="12"/>
          </p:nvPr>
        </p:nvSpPr>
        <p:spPr/>
        <p:txBody>
          <a:bodyPr/>
          <a:lstStyle/>
          <a:p>
            <a:fld id="{D8A28372-6A5A-4399-8FC5-CCF396CD4981}" type="slidenum">
              <a:rPr lang="en-GB" smtClean="0"/>
              <a:t>66</a:t>
            </a:fld>
            <a:endParaRPr lang="en-GB"/>
          </a:p>
        </p:txBody>
      </p:sp>
      <p:sp>
        <p:nvSpPr>
          <p:cNvPr id="3" name="コンテンツ プレースホルダー 12">
            <a:extLst>
              <a:ext uri="{FF2B5EF4-FFF2-40B4-BE49-F238E27FC236}">
                <a16:creationId xmlns:a16="http://schemas.microsoft.com/office/drawing/2014/main" id="{EE923009-2142-E4EC-AAB1-DABBD56F1709}"/>
              </a:ext>
            </a:extLst>
          </p:cNvPr>
          <p:cNvSpPr txBox="1">
            <a:spLocks/>
          </p:cNvSpPr>
          <p:nvPr/>
        </p:nvSpPr>
        <p:spPr>
          <a:xfrm>
            <a:off x="475281" y="1385888"/>
            <a:ext cx="5422281" cy="490753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rgbClr val="007BC7"/>
                </a:solidFill>
              </a:rPr>
              <a:t>②「金額」や「書類」の数を追加する場合の手順</a:t>
            </a:r>
            <a:endParaRPr lang="en-US" altLang="ja-JP" b="1" dirty="0">
              <a:solidFill>
                <a:srgbClr val="007BC7"/>
              </a:solidFill>
            </a:endParaRPr>
          </a:p>
          <a:p>
            <a:pPr marL="0" indent="0">
              <a:buNone/>
            </a:pPr>
            <a:r>
              <a:rPr lang="en-US" altLang="ja-JP" sz="1100" dirty="0"/>
              <a:t>1.</a:t>
            </a:r>
            <a:r>
              <a:rPr lang="ja-JP" altLang="en-US" sz="1100" dirty="0"/>
              <a:t>「領収書</a:t>
            </a:r>
            <a:r>
              <a:rPr lang="en-US" altLang="ja-JP" sz="1100" dirty="0"/>
              <a:t>/</a:t>
            </a:r>
            <a:r>
              <a:rPr lang="ja-JP" altLang="en-US" sz="1100" dirty="0"/>
              <a:t>請求書」の「添付」ボタンをクリック</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2.</a:t>
            </a:r>
            <a:r>
              <a:rPr lang="ja-JP" altLang="en-US" sz="1100" dirty="0"/>
              <a:t>修正したい領収書／請求書の「編集」をクリック</a:t>
            </a:r>
          </a:p>
          <a:p>
            <a:pPr marL="0" indent="0">
              <a:buNone/>
            </a:pPr>
            <a:endParaRPr lang="en-US" altLang="ja-JP" sz="1100" dirty="0"/>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p>
          <a:p>
            <a:pPr marL="0" indent="0">
              <a:buNone/>
            </a:pPr>
            <a:endParaRPr lang="ja-JP" altLang="en-US"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p:txBody>
      </p:sp>
      <p:pic>
        <p:nvPicPr>
          <p:cNvPr id="39" name="図 38">
            <a:extLst>
              <a:ext uri="{FF2B5EF4-FFF2-40B4-BE49-F238E27FC236}">
                <a16:creationId xmlns:a16="http://schemas.microsoft.com/office/drawing/2014/main" id="{CA3EF3EC-F9FA-A504-5782-A25FC33FC77D}"/>
              </a:ext>
            </a:extLst>
          </p:cNvPr>
          <p:cNvPicPr>
            <a:picLocks noChangeAspect="1"/>
          </p:cNvPicPr>
          <p:nvPr/>
        </p:nvPicPr>
        <p:blipFill>
          <a:blip r:embed="rId4"/>
          <a:stretch>
            <a:fillRect/>
          </a:stretch>
        </p:blipFill>
        <p:spPr>
          <a:xfrm>
            <a:off x="573971" y="1869915"/>
            <a:ext cx="4298890" cy="2040573"/>
          </a:xfrm>
          <a:prstGeom prst="rect">
            <a:avLst/>
          </a:prstGeom>
          <a:ln w="12700">
            <a:solidFill>
              <a:srgbClr val="D2D2D2"/>
            </a:solidFill>
          </a:ln>
        </p:spPr>
      </p:pic>
      <p:sp>
        <p:nvSpPr>
          <p:cNvPr id="8" name="正方形/長方形 7">
            <a:extLst>
              <a:ext uri="{FF2B5EF4-FFF2-40B4-BE49-F238E27FC236}">
                <a16:creationId xmlns:a16="http://schemas.microsoft.com/office/drawing/2014/main" id="{5EFF9997-042A-99BB-B722-9BE7BAD418C1}"/>
              </a:ext>
            </a:extLst>
          </p:cNvPr>
          <p:cNvSpPr/>
          <p:nvPr/>
        </p:nvSpPr>
        <p:spPr>
          <a:xfrm>
            <a:off x="587879" y="3066068"/>
            <a:ext cx="651444" cy="3629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40" name="図 39">
            <a:extLst>
              <a:ext uri="{FF2B5EF4-FFF2-40B4-BE49-F238E27FC236}">
                <a16:creationId xmlns:a16="http://schemas.microsoft.com/office/drawing/2014/main" id="{293A41CF-3889-F86B-A518-A9928B464C0F}"/>
              </a:ext>
            </a:extLst>
          </p:cNvPr>
          <p:cNvPicPr>
            <a:picLocks noChangeAspect="1"/>
          </p:cNvPicPr>
          <p:nvPr/>
        </p:nvPicPr>
        <p:blipFill>
          <a:blip r:embed="rId5"/>
          <a:srcRect l="2" r="36776" b="40433"/>
          <a:stretch>
            <a:fillRect/>
          </a:stretch>
        </p:blipFill>
        <p:spPr>
          <a:xfrm>
            <a:off x="573971" y="4345083"/>
            <a:ext cx="3518326" cy="1819872"/>
          </a:xfrm>
          <a:prstGeom prst="rect">
            <a:avLst/>
          </a:prstGeom>
          <a:ln w="12700">
            <a:solidFill>
              <a:srgbClr val="D2D2D2"/>
            </a:solidFill>
          </a:ln>
        </p:spPr>
      </p:pic>
      <p:sp>
        <p:nvSpPr>
          <p:cNvPr id="11" name="正方形/長方形 10">
            <a:extLst>
              <a:ext uri="{FF2B5EF4-FFF2-40B4-BE49-F238E27FC236}">
                <a16:creationId xmlns:a16="http://schemas.microsoft.com/office/drawing/2014/main" id="{80397B11-1A7D-A3C8-7843-5E4892C2B259}"/>
              </a:ext>
            </a:extLst>
          </p:cNvPr>
          <p:cNvSpPr/>
          <p:nvPr/>
        </p:nvSpPr>
        <p:spPr>
          <a:xfrm>
            <a:off x="740096" y="5912285"/>
            <a:ext cx="211391" cy="17533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22" name="正方形/長方形 21">
            <a:extLst>
              <a:ext uri="{FF2B5EF4-FFF2-40B4-BE49-F238E27FC236}">
                <a16:creationId xmlns:a16="http://schemas.microsoft.com/office/drawing/2014/main" id="{8B6C6329-716F-11AC-F5AC-F8E6BC938846}"/>
              </a:ext>
            </a:extLst>
          </p:cNvPr>
          <p:cNvSpPr/>
          <p:nvPr/>
        </p:nvSpPr>
        <p:spPr>
          <a:xfrm>
            <a:off x="9120468" y="4445020"/>
            <a:ext cx="382864" cy="11806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8" name="正方形/長方形 17">
            <a:extLst>
              <a:ext uri="{FF2B5EF4-FFF2-40B4-BE49-F238E27FC236}">
                <a16:creationId xmlns:a16="http://schemas.microsoft.com/office/drawing/2014/main" id="{D6BCA3FD-D0BF-CF36-0871-F70BD002C25F}"/>
              </a:ext>
            </a:extLst>
          </p:cNvPr>
          <p:cNvSpPr/>
          <p:nvPr/>
        </p:nvSpPr>
        <p:spPr>
          <a:xfrm>
            <a:off x="6967377" y="4205531"/>
            <a:ext cx="211298" cy="13955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49" name="正方形/長方形 48">
            <a:extLst>
              <a:ext uri="{FF2B5EF4-FFF2-40B4-BE49-F238E27FC236}">
                <a16:creationId xmlns:a16="http://schemas.microsoft.com/office/drawing/2014/main" id="{7406B132-9BD4-466E-5088-3435382CEA07}"/>
              </a:ext>
            </a:extLst>
          </p:cNvPr>
          <p:cNvSpPr/>
          <p:nvPr/>
        </p:nvSpPr>
        <p:spPr>
          <a:xfrm>
            <a:off x="6351211" y="4671241"/>
            <a:ext cx="353430" cy="19187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53" name="正方形/長方形 52">
            <a:extLst>
              <a:ext uri="{FF2B5EF4-FFF2-40B4-BE49-F238E27FC236}">
                <a16:creationId xmlns:a16="http://schemas.microsoft.com/office/drawing/2014/main" id="{C8BDCA01-8CD0-B387-0E7F-B78754D5516D}"/>
              </a:ext>
            </a:extLst>
          </p:cNvPr>
          <p:cNvSpPr/>
          <p:nvPr/>
        </p:nvSpPr>
        <p:spPr>
          <a:xfrm>
            <a:off x="10834618" y="5949025"/>
            <a:ext cx="398253" cy="19187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cxnSp>
        <p:nvCxnSpPr>
          <p:cNvPr id="15" name="コネクタ: カギ線 14">
            <a:extLst>
              <a:ext uri="{FF2B5EF4-FFF2-40B4-BE49-F238E27FC236}">
                <a16:creationId xmlns:a16="http://schemas.microsoft.com/office/drawing/2014/main" id="{EE4680CC-AA13-2F84-B177-28F493F87076}"/>
              </a:ext>
            </a:extLst>
          </p:cNvPr>
          <p:cNvCxnSpPr>
            <a:stCxn id="49" idx="3"/>
            <a:endCxn id="22" idx="1"/>
          </p:cNvCxnSpPr>
          <p:nvPr/>
        </p:nvCxnSpPr>
        <p:spPr>
          <a:xfrm flipV="1">
            <a:off x="6704641" y="4504053"/>
            <a:ext cx="2415827" cy="263127"/>
          </a:xfrm>
          <a:prstGeom prst="bentConnector3">
            <a:avLst>
              <a:gd name="adj1" fmla="val 9347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28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E09C4-0E0C-43C3-CCF8-F760470158B8}"/>
            </a:ext>
          </a:extLst>
        </p:cNvPr>
        <p:cNvGrpSpPr/>
        <p:nvPr/>
      </p:nvGrpSpPr>
      <p:grpSpPr>
        <a:xfrm>
          <a:off x="0" y="0"/>
          <a:ext cx="0" cy="0"/>
          <a:chOff x="0" y="0"/>
          <a:chExt cx="0" cy="0"/>
        </a:xfrm>
      </p:grpSpPr>
      <p:sp>
        <p:nvSpPr>
          <p:cNvPr id="51" name="コンテンツ プレースホルダー 12">
            <a:extLst>
              <a:ext uri="{FF2B5EF4-FFF2-40B4-BE49-F238E27FC236}">
                <a16:creationId xmlns:a16="http://schemas.microsoft.com/office/drawing/2014/main" id="{934CA7AE-C11F-9C37-1B35-467C4E0A8FFF}"/>
              </a:ext>
            </a:extLst>
          </p:cNvPr>
          <p:cNvSpPr txBox="1">
            <a:spLocks/>
          </p:cNvSpPr>
          <p:nvPr/>
        </p:nvSpPr>
        <p:spPr>
          <a:xfrm>
            <a:off x="6290294" y="1383820"/>
            <a:ext cx="5422281" cy="4924318"/>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solidFill>
                  <a:srgbClr val="464646"/>
                </a:solidFill>
              </a:rPr>
              <a:t>8.</a:t>
            </a:r>
            <a:r>
              <a:rPr lang="ja-JP" altLang="en-US" sz="1100" dirty="0">
                <a:solidFill>
                  <a:srgbClr val="464646"/>
                </a:solidFill>
              </a:rPr>
              <a:t>追加した「領収書</a:t>
            </a:r>
            <a:r>
              <a:rPr lang="en-US" altLang="ja-JP" sz="1100" dirty="0">
                <a:solidFill>
                  <a:srgbClr val="464646"/>
                </a:solidFill>
              </a:rPr>
              <a:t>/</a:t>
            </a:r>
            <a:r>
              <a:rPr lang="ja-JP" altLang="en-US" sz="1100" dirty="0">
                <a:solidFill>
                  <a:srgbClr val="464646"/>
                </a:solidFill>
              </a:rPr>
              <a:t>請求書」の二つ目の「↓」ボタンをクリック</a:t>
            </a: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r>
              <a:rPr lang="en-US" altLang="ja-JP" sz="1100" dirty="0"/>
              <a:t>9.</a:t>
            </a:r>
            <a:r>
              <a:rPr lang="ja-JP" altLang="en-US" sz="1100" dirty="0"/>
              <a:t>明細追加画面の「確定」ボタンをクリック</a:t>
            </a:r>
            <a:endParaRPr lang="en-US" altLang="ja-JP" sz="1100" dirty="0"/>
          </a:p>
          <a:p>
            <a:pPr marL="0" indent="0">
              <a:buNone/>
            </a:pPr>
            <a:endParaRPr lang="en-US" altLang="ja-JP" sz="1100" dirty="0"/>
          </a:p>
          <a:p>
            <a:pPr marL="0" indent="0">
              <a:buNone/>
            </a:pPr>
            <a:r>
              <a:rPr lang="ja-JP" altLang="en-US" sz="1100" dirty="0"/>
              <a:t>≪以上≫</a:t>
            </a:r>
            <a:endParaRPr lang="en-US" altLang="ja-JP" sz="1100" dirty="0"/>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p>
          <a:p>
            <a:pPr marL="0" indent="0">
              <a:buNone/>
            </a:pPr>
            <a:endParaRPr lang="en-US" altLang="ja-JP" sz="1100" dirty="0">
              <a:solidFill>
                <a:srgbClr val="464646"/>
              </a:solidFill>
            </a:endParaRPr>
          </a:p>
        </p:txBody>
      </p:sp>
      <p:sp>
        <p:nvSpPr>
          <p:cNvPr id="2" name="タイトル 1">
            <a:extLst>
              <a:ext uri="{FF2B5EF4-FFF2-40B4-BE49-F238E27FC236}">
                <a16:creationId xmlns:a16="http://schemas.microsoft.com/office/drawing/2014/main" id="{CB83FE43-A361-348A-CEC8-94E62D1D38A6}"/>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パソコンの場合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BA78156C-215E-BA89-428C-D6D210E5943B}"/>
              </a:ext>
            </a:extLst>
          </p:cNvPr>
          <p:cNvSpPr>
            <a:spLocks noGrp="1"/>
          </p:cNvSpPr>
          <p:nvPr>
            <p:ph type="sldNum" sz="quarter" idx="12"/>
          </p:nvPr>
        </p:nvSpPr>
        <p:spPr/>
        <p:txBody>
          <a:bodyPr/>
          <a:lstStyle/>
          <a:p>
            <a:fld id="{D8A28372-6A5A-4399-8FC5-CCF396CD4981}" type="slidenum">
              <a:rPr lang="en-GB" smtClean="0"/>
              <a:t>67</a:t>
            </a:fld>
            <a:endParaRPr lang="en-GB"/>
          </a:p>
        </p:txBody>
      </p:sp>
      <p:sp>
        <p:nvSpPr>
          <p:cNvPr id="38" name="コンテンツ プレースホルダー 12">
            <a:extLst>
              <a:ext uri="{FF2B5EF4-FFF2-40B4-BE49-F238E27FC236}">
                <a16:creationId xmlns:a16="http://schemas.microsoft.com/office/drawing/2014/main" id="{CDFE20FB-DCE9-0C90-843B-AF8495D48B8D}"/>
              </a:ext>
            </a:extLst>
          </p:cNvPr>
          <p:cNvSpPr txBox="1">
            <a:spLocks/>
          </p:cNvSpPr>
          <p:nvPr/>
        </p:nvSpPr>
        <p:spPr>
          <a:xfrm>
            <a:off x="485453" y="1374942"/>
            <a:ext cx="5422281" cy="493319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solidFill>
                  <a:srgbClr val="464646"/>
                </a:solidFill>
              </a:rPr>
              <a:t>4.</a:t>
            </a:r>
            <a:r>
              <a:rPr lang="ja-JP" altLang="en-US" sz="1100" dirty="0"/>
              <a:t>修正した領収書／請求書の一つ目の「選択」ボタンをクリックし、明細に紐づける</a:t>
            </a:r>
            <a:br>
              <a:rPr lang="en-US" altLang="ja-JP" sz="1100" dirty="0"/>
            </a:br>
            <a:br>
              <a:rPr lang="en-US" altLang="ja-JP" sz="1100" dirty="0"/>
            </a:br>
            <a:br>
              <a:rPr lang="en-US" altLang="ja-JP" sz="1100" dirty="0"/>
            </a:br>
            <a:br>
              <a:rPr lang="en-US" altLang="ja-JP" sz="1100" dirty="0"/>
            </a:br>
            <a:br>
              <a:rPr lang="en-US" altLang="ja-JP" sz="1100" dirty="0"/>
            </a:b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5.</a:t>
            </a:r>
            <a:r>
              <a:rPr lang="ja-JP" altLang="en-US" sz="1100" dirty="0">
                <a:solidFill>
                  <a:srgbClr val="464646"/>
                </a:solidFill>
              </a:rPr>
              <a:t>明細追加画面の「確定」ボタンをクリック</a:t>
            </a:r>
            <a:endParaRPr lang="en-US" altLang="ja-JP" sz="1100" dirty="0">
              <a:solidFill>
                <a:srgbClr val="464646"/>
              </a:solidFill>
            </a:endParaRPr>
          </a:p>
          <a:p>
            <a:pPr marL="0" indent="0">
              <a:buNone/>
            </a:pPr>
            <a:endParaRPr lang="en-US" altLang="ja-JP" sz="1100" dirty="0">
              <a:solidFill>
                <a:srgbClr val="464646"/>
              </a:solidFill>
            </a:endParaRPr>
          </a:p>
          <a:p>
            <a:pPr marL="0" indent="0">
              <a:buNone/>
            </a:pPr>
            <a:r>
              <a:rPr lang="en-US" altLang="ja-JP" sz="1100" dirty="0">
                <a:solidFill>
                  <a:srgbClr val="464646"/>
                </a:solidFill>
              </a:rPr>
              <a:t>6.</a:t>
            </a:r>
            <a:r>
              <a:rPr lang="ja-JP" altLang="en-US" sz="1100" dirty="0">
                <a:solidFill>
                  <a:srgbClr val="464646"/>
                </a:solidFill>
              </a:rPr>
              <a:t>「明細追加」ボタンをクリック（明細コピーでも可能）</a:t>
            </a:r>
            <a:endParaRPr lang="en-US" altLang="ja-JP" sz="1100" dirty="0">
              <a:solidFill>
                <a:srgbClr val="464646"/>
              </a:solidFill>
            </a:endParaRPr>
          </a:p>
          <a:p>
            <a:pPr marL="0" indent="0">
              <a:buNone/>
            </a:pPr>
            <a:endParaRPr lang="en-US" altLang="ja-JP" sz="1100" dirty="0">
              <a:solidFill>
                <a:srgbClr val="464646"/>
              </a:solidFill>
            </a:endParaRPr>
          </a:p>
          <a:p>
            <a:pPr marL="0" indent="0">
              <a:buNone/>
            </a:pPr>
            <a:r>
              <a:rPr lang="en-US" altLang="ja-JP" sz="1100" dirty="0">
                <a:solidFill>
                  <a:srgbClr val="464646"/>
                </a:solidFill>
              </a:rPr>
              <a:t>7.</a:t>
            </a:r>
            <a:r>
              <a:rPr lang="ja-JP" altLang="en-US" sz="1100" dirty="0">
                <a:solidFill>
                  <a:srgbClr val="464646"/>
                </a:solidFill>
              </a:rPr>
              <a:t>「領収書</a:t>
            </a:r>
            <a:r>
              <a:rPr lang="en-US" altLang="ja-JP" sz="1100" dirty="0">
                <a:solidFill>
                  <a:srgbClr val="464646"/>
                </a:solidFill>
              </a:rPr>
              <a:t>/</a:t>
            </a:r>
            <a:r>
              <a:rPr lang="ja-JP" altLang="en-US" sz="1100" dirty="0">
                <a:solidFill>
                  <a:srgbClr val="464646"/>
                </a:solidFill>
              </a:rPr>
              <a:t>請求書」の「添付」ボタンをクリック</a:t>
            </a: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p>
          <a:p>
            <a:pPr marL="0" indent="0">
              <a:buNone/>
            </a:pPr>
            <a:endParaRPr lang="en-US" altLang="ja-JP" sz="1100" dirty="0">
              <a:solidFill>
                <a:srgbClr val="464646"/>
              </a:solidFill>
            </a:endParaRPr>
          </a:p>
        </p:txBody>
      </p:sp>
      <p:pic>
        <p:nvPicPr>
          <p:cNvPr id="7" name="図 6">
            <a:extLst>
              <a:ext uri="{FF2B5EF4-FFF2-40B4-BE49-F238E27FC236}">
                <a16:creationId xmlns:a16="http://schemas.microsoft.com/office/drawing/2014/main" id="{1E047763-DDA9-77F5-6259-C68C01F7DBB6}"/>
              </a:ext>
            </a:extLst>
          </p:cNvPr>
          <p:cNvPicPr>
            <a:picLocks noChangeAspect="1"/>
          </p:cNvPicPr>
          <p:nvPr/>
        </p:nvPicPr>
        <p:blipFill>
          <a:blip r:embed="rId2"/>
          <a:stretch>
            <a:fillRect/>
          </a:stretch>
        </p:blipFill>
        <p:spPr>
          <a:xfrm>
            <a:off x="528853" y="1662325"/>
            <a:ext cx="5335480" cy="1328806"/>
          </a:xfrm>
          <a:prstGeom prst="rect">
            <a:avLst/>
          </a:prstGeom>
          <a:ln w="12700">
            <a:solidFill>
              <a:srgbClr val="D2D2D2"/>
            </a:solidFill>
          </a:ln>
        </p:spPr>
      </p:pic>
      <p:sp>
        <p:nvSpPr>
          <p:cNvPr id="5" name="正方形/長方形 4">
            <a:extLst>
              <a:ext uri="{FF2B5EF4-FFF2-40B4-BE49-F238E27FC236}">
                <a16:creationId xmlns:a16="http://schemas.microsoft.com/office/drawing/2014/main" id="{ADBB5861-4BEA-33E7-60D0-172E4F15B44B}"/>
              </a:ext>
            </a:extLst>
          </p:cNvPr>
          <p:cNvSpPr/>
          <p:nvPr/>
        </p:nvSpPr>
        <p:spPr>
          <a:xfrm>
            <a:off x="5637440" y="2617926"/>
            <a:ext cx="217238" cy="16235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9" name="図 8">
            <a:extLst>
              <a:ext uri="{FF2B5EF4-FFF2-40B4-BE49-F238E27FC236}">
                <a16:creationId xmlns:a16="http://schemas.microsoft.com/office/drawing/2014/main" id="{CE62E11B-6CC7-F4BC-24FB-40DA323A5B3F}"/>
              </a:ext>
            </a:extLst>
          </p:cNvPr>
          <p:cNvPicPr>
            <a:picLocks noChangeAspect="1"/>
          </p:cNvPicPr>
          <p:nvPr/>
        </p:nvPicPr>
        <p:blipFill>
          <a:blip r:embed="rId3"/>
          <a:stretch>
            <a:fillRect/>
          </a:stretch>
        </p:blipFill>
        <p:spPr>
          <a:xfrm>
            <a:off x="6284268" y="1649949"/>
            <a:ext cx="5430954" cy="1341181"/>
          </a:xfrm>
          <a:prstGeom prst="rect">
            <a:avLst/>
          </a:prstGeom>
          <a:ln w="12700">
            <a:solidFill>
              <a:srgbClr val="D2D2D2"/>
            </a:solidFill>
          </a:ln>
        </p:spPr>
      </p:pic>
      <p:sp>
        <p:nvSpPr>
          <p:cNvPr id="10" name="正方形/長方形 9">
            <a:extLst>
              <a:ext uri="{FF2B5EF4-FFF2-40B4-BE49-F238E27FC236}">
                <a16:creationId xmlns:a16="http://schemas.microsoft.com/office/drawing/2014/main" id="{980F2653-F633-A78C-48EA-7BBD1DEA16F7}"/>
              </a:ext>
            </a:extLst>
          </p:cNvPr>
          <p:cNvSpPr/>
          <p:nvPr/>
        </p:nvSpPr>
        <p:spPr>
          <a:xfrm>
            <a:off x="11493800" y="2733334"/>
            <a:ext cx="202622" cy="16235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3" name="図 2">
            <a:extLst>
              <a:ext uri="{FF2B5EF4-FFF2-40B4-BE49-F238E27FC236}">
                <a16:creationId xmlns:a16="http://schemas.microsoft.com/office/drawing/2014/main" id="{D7FB0025-81A2-9199-E7C8-CA28D884599A}"/>
              </a:ext>
            </a:extLst>
          </p:cNvPr>
          <p:cNvPicPr>
            <a:picLocks noChangeAspect="1"/>
          </p:cNvPicPr>
          <p:nvPr/>
        </p:nvPicPr>
        <p:blipFill>
          <a:blip r:embed="rId4"/>
          <a:srcRect t="1" r="44188" b="-3328"/>
          <a:stretch>
            <a:fillRect/>
          </a:stretch>
        </p:blipFill>
        <p:spPr>
          <a:xfrm>
            <a:off x="2869800" y="2780283"/>
            <a:ext cx="313844" cy="47240"/>
          </a:xfrm>
          <a:prstGeom prst="rect">
            <a:avLst/>
          </a:prstGeom>
        </p:spPr>
      </p:pic>
      <p:pic>
        <p:nvPicPr>
          <p:cNvPr id="4" name="図 3">
            <a:extLst>
              <a:ext uri="{FF2B5EF4-FFF2-40B4-BE49-F238E27FC236}">
                <a16:creationId xmlns:a16="http://schemas.microsoft.com/office/drawing/2014/main" id="{D66A40CB-EF0B-46EA-3481-AA34879B918E}"/>
              </a:ext>
            </a:extLst>
          </p:cNvPr>
          <p:cNvPicPr>
            <a:picLocks noChangeAspect="1"/>
          </p:cNvPicPr>
          <p:nvPr/>
        </p:nvPicPr>
        <p:blipFill>
          <a:blip r:embed="rId4"/>
          <a:srcRect t="2" r="63966" b="-127564"/>
          <a:stretch>
            <a:fillRect/>
          </a:stretch>
        </p:blipFill>
        <p:spPr>
          <a:xfrm>
            <a:off x="8657762" y="2780650"/>
            <a:ext cx="279110" cy="143313"/>
          </a:xfrm>
          <a:prstGeom prst="rect">
            <a:avLst/>
          </a:prstGeom>
        </p:spPr>
      </p:pic>
    </p:spTree>
    <p:extLst>
      <p:ext uri="{BB962C8B-B14F-4D97-AF65-F5344CB8AC3E}">
        <p14:creationId xmlns:p14="http://schemas.microsoft.com/office/powerpoint/2010/main" val="33766754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42B62-8561-958F-61A9-804014376A29}"/>
            </a:ext>
          </a:extLst>
        </p:cNvPr>
        <p:cNvGrpSpPr/>
        <p:nvPr/>
      </p:nvGrpSpPr>
      <p:grpSpPr>
        <a:xfrm>
          <a:off x="0" y="0"/>
          <a:ext cx="0" cy="0"/>
          <a:chOff x="0" y="0"/>
          <a:chExt cx="0" cy="0"/>
        </a:xfrm>
      </p:grpSpPr>
      <p:pic>
        <p:nvPicPr>
          <p:cNvPr id="22" name="図 21">
            <a:extLst>
              <a:ext uri="{FF2B5EF4-FFF2-40B4-BE49-F238E27FC236}">
                <a16:creationId xmlns:a16="http://schemas.microsoft.com/office/drawing/2014/main" id="{860C69B9-5855-1A1B-8010-4181A7F79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834" y="3644487"/>
            <a:ext cx="2310961" cy="2610222"/>
          </a:xfrm>
          <a:prstGeom prst="rect">
            <a:avLst/>
          </a:prstGeom>
          <a:ln w="12700">
            <a:solidFill>
              <a:srgbClr val="D2D2D2"/>
            </a:solidFill>
          </a:ln>
        </p:spPr>
      </p:pic>
      <p:pic>
        <p:nvPicPr>
          <p:cNvPr id="24" name="図 23">
            <a:extLst>
              <a:ext uri="{FF2B5EF4-FFF2-40B4-BE49-F238E27FC236}">
                <a16:creationId xmlns:a16="http://schemas.microsoft.com/office/drawing/2014/main" id="{93B64152-7021-4748-A316-9DA8BE368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939" y="3644487"/>
            <a:ext cx="2310962" cy="1767640"/>
          </a:xfrm>
          <a:prstGeom prst="rect">
            <a:avLst/>
          </a:prstGeom>
          <a:ln w="12700">
            <a:solidFill>
              <a:srgbClr val="D2D2D2"/>
            </a:solidFill>
          </a:ln>
        </p:spPr>
      </p:pic>
      <p:sp>
        <p:nvSpPr>
          <p:cNvPr id="2" name="タイトル 1">
            <a:extLst>
              <a:ext uri="{FF2B5EF4-FFF2-40B4-BE49-F238E27FC236}">
                <a16:creationId xmlns:a16="http://schemas.microsoft.com/office/drawing/2014/main" id="{3949937E-A9FF-B76F-4E44-64E631669A75}"/>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パソコンの場合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0CDEB647-4375-6A44-456B-BCBDCF746E39}"/>
              </a:ext>
            </a:extLst>
          </p:cNvPr>
          <p:cNvSpPr>
            <a:spLocks noGrp="1"/>
          </p:cNvSpPr>
          <p:nvPr>
            <p:ph type="sldNum" sz="quarter" idx="12"/>
          </p:nvPr>
        </p:nvSpPr>
        <p:spPr/>
        <p:txBody>
          <a:bodyPr/>
          <a:lstStyle/>
          <a:p>
            <a:fld id="{D8A28372-6A5A-4399-8FC5-CCF396CD4981}" type="slidenum">
              <a:rPr lang="en-GB" smtClean="0"/>
              <a:t>68</a:t>
            </a:fld>
            <a:endParaRPr lang="en-GB"/>
          </a:p>
        </p:txBody>
      </p:sp>
      <p:sp>
        <p:nvSpPr>
          <p:cNvPr id="3" name="コンテンツ プレースホルダー 12">
            <a:extLst>
              <a:ext uri="{FF2B5EF4-FFF2-40B4-BE49-F238E27FC236}">
                <a16:creationId xmlns:a16="http://schemas.microsoft.com/office/drawing/2014/main" id="{F047A709-26C7-C2FA-9139-9F986ED22F6D}"/>
              </a:ext>
            </a:extLst>
          </p:cNvPr>
          <p:cNvSpPr>
            <a:spLocks noGrp="1"/>
          </p:cNvSpPr>
          <p:nvPr>
            <p:ph sz="half" idx="1"/>
          </p:nvPr>
        </p:nvSpPr>
        <p:spPr>
          <a:xfrm>
            <a:off x="485775" y="1395413"/>
            <a:ext cx="5422011" cy="4913312"/>
          </a:xfrm>
        </p:spPr>
        <p:txBody>
          <a:bodyPr/>
          <a:lstStyle/>
          <a:p>
            <a:pPr marL="0" indent="0">
              <a:buNone/>
            </a:pPr>
            <a:r>
              <a:rPr lang="ja-JP" altLang="en-US" b="1" dirty="0">
                <a:solidFill>
                  <a:srgbClr val="007BC7"/>
                </a:solidFill>
              </a:rPr>
              <a:t>③「金額」や「書類」の削除をする場合の手順</a:t>
            </a:r>
            <a:endParaRPr lang="en-US" altLang="ja-JP" b="1" dirty="0">
              <a:solidFill>
                <a:srgbClr val="007BC7"/>
              </a:solidFill>
            </a:endParaRPr>
          </a:p>
          <a:p>
            <a:pPr marL="0" indent="0">
              <a:buNone/>
            </a:pPr>
            <a:r>
              <a:rPr lang="en-US" altLang="ja-JP" sz="1100" dirty="0"/>
              <a:t>1.</a:t>
            </a:r>
            <a:r>
              <a:rPr lang="ja-JP" altLang="en-US" sz="1100" dirty="0"/>
              <a:t>不要な伝票明細の削除ボタンをクリック</a:t>
            </a:r>
            <a:br>
              <a:rPr lang="en-US" altLang="ja-JP" sz="1100" dirty="0"/>
            </a:b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r>
              <a:rPr lang="en-US" altLang="ja-JP" sz="1100" dirty="0"/>
              <a:t>2.</a:t>
            </a:r>
            <a:r>
              <a:rPr lang="ja-JP" altLang="en-US" sz="1100" dirty="0"/>
              <a:t>残った伝票明細の鉛筆マークをクリック</a:t>
            </a:r>
            <a:endParaRPr lang="en-US" altLang="ja-JP" sz="1100" dirty="0"/>
          </a:p>
          <a:p>
            <a:pPr marL="0" indent="0">
              <a:buNone/>
            </a:pPr>
            <a:endParaRPr lang="en-US" altLang="ja-JP" sz="1100" dirty="0"/>
          </a:p>
          <a:p>
            <a:pPr marL="0" indent="0">
              <a:buNone/>
            </a:pPr>
            <a:r>
              <a:rPr lang="en-US" altLang="ja-JP" sz="1100" dirty="0"/>
              <a:t>3.</a:t>
            </a:r>
            <a:r>
              <a:rPr lang="ja-JP" altLang="en-US" sz="1100" dirty="0"/>
              <a:t>「領収書</a:t>
            </a:r>
            <a:r>
              <a:rPr lang="en-US" altLang="ja-JP" sz="1100" dirty="0"/>
              <a:t>/</a:t>
            </a:r>
            <a:r>
              <a:rPr lang="ja-JP" altLang="en-US" sz="1100" dirty="0"/>
              <a:t>請求書」の「添付」ボタンをクリック</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ja-JP" altLang="en-US" sz="1100" dirty="0"/>
          </a:p>
        </p:txBody>
      </p:sp>
      <p:sp>
        <p:nvSpPr>
          <p:cNvPr id="10" name="コンテンツ プレースホルダー 12">
            <a:extLst>
              <a:ext uri="{FF2B5EF4-FFF2-40B4-BE49-F238E27FC236}">
                <a16:creationId xmlns:a16="http://schemas.microsoft.com/office/drawing/2014/main" id="{30DCCA87-04F5-26A3-006B-13D9F33F9540}"/>
              </a:ext>
            </a:extLst>
          </p:cNvPr>
          <p:cNvSpPr txBox="1">
            <a:spLocks/>
          </p:cNvSpPr>
          <p:nvPr/>
        </p:nvSpPr>
        <p:spPr>
          <a:xfrm>
            <a:off x="6293095" y="1392468"/>
            <a:ext cx="5419479" cy="2200224"/>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en-US" altLang="ja-JP" sz="1100" dirty="0"/>
              <a:t>4.</a:t>
            </a:r>
            <a:r>
              <a:rPr lang="ja-JP" altLang="en-US" sz="1100" dirty="0"/>
              <a:t>該当の領収書／請求書の「編集」ボタンをクリック</a:t>
            </a:r>
            <a:endParaRPr lang="en-US" altLang="ja-JP" sz="1100" dirty="0"/>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r>
              <a:rPr lang="en-US" altLang="ja-JP" sz="1100" dirty="0">
                <a:solidFill>
                  <a:srgbClr val="464646"/>
                </a:solidFill>
              </a:rPr>
              <a:t>5.</a:t>
            </a:r>
            <a:r>
              <a:rPr lang="ja-JP" altLang="en-US" sz="1100" dirty="0">
                <a:solidFill>
                  <a:srgbClr val="464646"/>
                </a:solidFill>
              </a:rPr>
              <a:t>領収書／請求書の「金額」または「書類」を「</a:t>
            </a:r>
            <a:r>
              <a:rPr lang="en-US" altLang="ja-JP" sz="1100" dirty="0">
                <a:solidFill>
                  <a:srgbClr val="464646"/>
                </a:solidFill>
              </a:rPr>
              <a:t>×</a:t>
            </a:r>
            <a:r>
              <a:rPr lang="ja-JP" altLang="en-US" sz="1100" dirty="0">
                <a:solidFill>
                  <a:srgbClr val="464646"/>
                </a:solidFill>
              </a:rPr>
              <a:t>」ボタンで削除後、「確定」ボタンをクリック</a:t>
            </a:r>
            <a:br>
              <a:rPr lang="en-US" altLang="ja-JP" sz="1100" dirty="0">
                <a:solidFill>
                  <a:srgbClr val="464646"/>
                </a:solidFill>
              </a:rPr>
            </a:br>
            <a:r>
              <a:rPr lang="ja-JP" altLang="en-US" sz="1100" dirty="0">
                <a:solidFill>
                  <a:srgbClr val="464646"/>
                </a:solidFill>
              </a:rPr>
              <a:t>　　</a:t>
            </a:r>
            <a:r>
              <a:rPr lang="en-US" altLang="ja-JP" sz="1100" dirty="0"/>
              <a:t>※</a:t>
            </a:r>
            <a:r>
              <a:rPr lang="ja-JP" altLang="en-US" sz="1100" dirty="0"/>
              <a:t>その他の情報の修正も可能</a:t>
            </a:r>
          </a:p>
        </p:txBody>
      </p:sp>
      <p:pic>
        <p:nvPicPr>
          <p:cNvPr id="40" name="図 39">
            <a:extLst>
              <a:ext uri="{FF2B5EF4-FFF2-40B4-BE49-F238E27FC236}">
                <a16:creationId xmlns:a16="http://schemas.microsoft.com/office/drawing/2014/main" id="{EAC21326-29AC-0F2D-2792-7F9AAC609D44}"/>
              </a:ext>
            </a:extLst>
          </p:cNvPr>
          <p:cNvPicPr>
            <a:picLocks noChangeAspect="1"/>
          </p:cNvPicPr>
          <p:nvPr/>
        </p:nvPicPr>
        <p:blipFill>
          <a:blip r:embed="rId4"/>
          <a:stretch>
            <a:fillRect/>
          </a:stretch>
        </p:blipFill>
        <p:spPr>
          <a:xfrm>
            <a:off x="524595" y="1914541"/>
            <a:ext cx="5299347" cy="2118632"/>
          </a:xfrm>
          <a:prstGeom prst="rect">
            <a:avLst/>
          </a:prstGeom>
          <a:ln w="12700">
            <a:solidFill>
              <a:srgbClr val="D2D2D2"/>
            </a:solidFill>
          </a:ln>
        </p:spPr>
      </p:pic>
      <p:sp>
        <p:nvSpPr>
          <p:cNvPr id="6" name="正方形/長方形 5">
            <a:extLst>
              <a:ext uri="{FF2B5EF4-FFF2-40B4-BE49-F238E27FC236}">
                <a16:creationId xmlns:a16="http://schemas.microsoft.com/office/drawing/2014/main" id="{FA95BE67-271B-3354-3767-62F27851BC28}"/>
              </a:ext>
            </a:extLst>
          </p:cNvPr>
          <p:cNvSpPr/>
          <p:nvPr/>
        </p:nvSpPr>
        <p:spPr>
          <a:xfrm>
            <a:off x="5651110" y="3524134"/>
            <a:ext cx="174506" cy="1371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41" name="図 40">
            <a:extLst>
              <a:ext uri="{FF2B5EF4-FFF2-40B4-BE49-F238E27FC236}">
                <a16:creationId xmlns:a16="http://schemas.microsoft.com/office/drawing/2014/main" id="{295F00A7-55C8-F8B0-89BE-319509D8658F}"/>
              </a:ext>
            </a:extLst>
          </p:cNvPr>
          <p:cNvPicPr>
            <a:picLocks noChangeAspect="1"/>
          </p:cNvPicPr>
          <p:nvPr/>
        </p:nvPicPr>
        <p:blipFill>
          <a:blip r:embed="rId5"/>
          <a:stretch>
            <a:fillRect/>
          </a:stretch>
        </p:blipFill>
        <p:spPr>
          <a:xfrm>
            <a:off x="546514" y="4840335"/>
            <a:ext cx="3075576" cy="1459897"/>
          </a:xfrm>
          <a:prstGeom prst="rect">
            <a:avLst/>
          </a:prstGeom>
          <a:ln w="12700">
            <a:solidFill>
              <a:srgbClr val="D2D2D2"/>
            </a:solidFill>
          </a:ln>
        </p:spPr>
      </p:pic>
      <p:sp>
        <p:nvSpPr>
          <p:cNvPr id="42" name="正方形/長方形 41">
            <a:extLst>
              <a:ext uri="{FF2B5EF4-FFF2-40B4-BE49-F238E27FC236}">
                <a16:creationId xmlns:a16="http://schemas.microsoft.com/office/drawing/2014/main" id="{E2E462CB-2BE8-595E-58D1-9685F801A727}"/>
              </a:ext>
            </a:extLst>
          </p:cNvPr>
          <p:cNvSpPr/>
          <p:nvPr/>
        </p:nvSpPr>
        <p:spPr>
          <a:xfrm>
            <a:off x="578826" y="5786689"/>
            <a:ext cx="348827" cy="1744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43" name="図 42">
            <a:extLst>
              <a:ext uri="{FF2B5EF4-FFF2-40B4-BE49-F238E27FC236}">
                <a16:creationId xmlns:a16="http://schemas.microsoft.com/office/drawing/2014/main" id="{2F947FE0-554A-8D1E-0693-E73F5C714137}"/>
              </a:ext>
            </a:extLst>
          </p:cNvPr>
          <p:cNvPicPr>
            <a:picLocks noChangeAspect="1"/>
          </p:cNvPicPr>
          <p:nvPr/>
        </p:nvPicPr>
        <p:blipFill>
          <a:blip r:embed="rId6"/>
          <a:srcRect l="2" r="36776" b="40433"/>
          <a:stretch>
            <a:fillRect/>
          </a:stretch>
        </p:blipFill>
        <p:spPr>
          <a:xfrm>
            <a:off x="6362966" y="1645633"/>
            <a:ext cx="2911306" cy="1505888"/>
          </a:xfrm>
          <a:prstGeom prst="rect">
            <a:avLst/>
          </a:prstGeom>
          <a:ln w="12700">
            <a:solidFill>
              <a:srgbClr val="D2D2D2"/>
            </a:solidFill>
          </a:ln>
        </p:spPr>
      </p:pic>
      <p:sp>
        <p:nvSpPr>
          <p:cNvPr id="44" name="正方形/長方形 43">
            <a:extLst>
              <a:ext uri="{FF2B5EF4-FFF2-40B4-BE49-F238E27FC236}">
                <a16:creationId xmlns:a16="http://schemas.microsoft.com/office/drawing/2014/main" id="{E365DB8E-C6A4-7251-29C4-EB3F4097323B}"/>
              </a:ext>
            </a:extLst>
          </p:cNvPr>
          <p:cNvSpPr/>
          <p:nvPr/>
        </p:nvSpPr>
        <p:spPr>
          <a:xfrm>
            <a:off x="6502001" y="2956067"/>
            <a:ext cx="174506" cy="1371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48" name="正方形/長方形 47">
            <a:extLst>
              <a:ext uri="{FF2B5EF4-FFF2-40B4-BE49-F238E27FC236}">
                <a16:creationId xmlns:a16="http://schemas.microsoft.com/office/drawing/2014/main" id="{ADD539E0-B072-2585-9283-8ADECE95D3D2}"/>
              </a:ext>
            </a:extLst>
          </p:cNvPr>
          <p:cNvSpPr/>
          <p:nvPr/>
        </p:nvSpPr>
        <p:spPr>
          <a:xfrm>
            <a:off x="7974914" y="5247209"/>
            <a:ext cx="385321" cy="1744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49" name="正方形/長方形 48">
            <a:extLst>
              <a:ext uri="{FF2B5EF4-FFF2-40B4-BE49-F238E27FC236}">
                <a16:creationId xmlns:a16="http://schemas.microsoft.com/office/drawing/2014/main" id="{5C8D78E2-92CA-4DC2-E571-9F0663D3B76D}"/>
              </a:ext>
            </a:extLst>
          </p:cNvPr>
          <p:cNvSpPr/>
          <p:nvPr/>
        </p:nvSpPr>
        <p:spPr>
          <a:xfrm>
            <a:off x="7635882" y="4741642"/>
            <a:ext cx="131757" cy="1035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52" name="正方形/長方形 51">
            <a:extLst>
              <a:ext uri="{FF2B5EF4-FFF2-40B4-BE49-F238E27FC236}">
                <a16:creationId xmlns:a16="http://schemas.microsoft.com/office/drawing/2014/main" id="{869F5211-6A0D-37AB-29D5-19C7015B443B}"/>
              </a:ext>
            </a:extLst>
          </p:cNvPr>
          <p:cNvSpPr/>
          <p:nvPr/>
        </p:nvSpPr>
        <p:spPr>
          <a:xfrm>
            <a:off x="10592070" y="6085395"/>
            <a:ext cx="385321" cy="1693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53" name="正方形/長方形 52">
            <a:extLst>
              <a:ext uri="{FF2B5EF4-FFF2-40B4-BE49-F238E27FC236}">
                <a16:creationId xmlns:a16="http://schemas.microsoft.com/office/drawing/2014/main" id="{B17FCCB3-A432-5905-E4BB-E5D49E973F59}"/>
              </a:ext>
            </a:extLst>
          </p:cNvPr>
          <p:cNvSpPr/>
          <p:nvPr/>
        </p:nvSpPr>
        <p:spPr>
          <a:xfrm>
            <a:off x="11020425" y="5757864"/>
            <a:ext cx="257933" cy="14763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6533468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9CB3D-9382-3AC5-4F0A-B88ED5A89F4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873286-C54C-B958-ECBB-7C541844B47D}"/>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パソコンの場合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1CB7843B-122F-1EC6-0FA4-CEA6C2946FDE}"/>
              </a:ext>
            </a:extLst>
          </p:cNvPr>
          <p:cNvSpPr>
            <a:spLocks noGrp="1"/>
          </p:cNvSpPr>
          <p:nvPr>
            <p:ph type="sldNum" sz="quarter" idx="12"/>
          </p:nvPr>
        </p:nvSpPr>
        <p:spPr/>
        <p:txBody>
          <a:bodyPr/>
          <a:lstStyle/>
          <a:p>
            <a:fld id="{D8A28372-6A5A-4399-8FC5-CCF396CD4981}" type="slidenum">
              <a:rPr lang="en-GB" smtClean="0"/>
              <a:t>69</a:t>
            </a:fld>
            <a:endParaRPr lang="en-GB"/>
          </a:p>
        </p:txBody>
      </p:sp>
      <p:sp>
        <p:nvSpPr>
          <p:cNvPr id="3" name="コンテンツ プレースホルダー 12">
            <a:extLst>
              <a:ext uri="{FF2B5EF4-FFF2-40B4-BE49-F238E27FC236}">
                <a16:creationId xmlns:a16="http://schemas.microsoft.com/office/drawing/2014/main" id="{33FA04F0-33C0-5ACD-4CEC-39A89D38B2C7}"/>
              </a:ext>
            </a:extLst>
          </p:cNvPr>
          <p:cNvSpPr>
            <a:spLocks noGrp="1"/>
          </p:cNvSpPr>
          <p:nvPr>
            <p:ph sz="half" idx="1"/>
          </p:nvPr>
        </p:nvSpPr>
        <p:spPr>
          <a:xfrm>
            <a:off x="487069" y="1384237"/>
            <a:ext cx="5430837" cy="4855932"/>
          </a:xfrm>
        </p:spPr>
        <p:txBody>
          <a:bodyPr/>
          <a:lstStyle/>
          <a:p>
            <a:pPr marL="0" indent="0">
              <a:buNone/>
            </a:pPr>
            <a:r>
              <a:rPr lang="en-US" altLang="ja-JP" sz="1100" dirty="0"/>
              <a:t>6.</a:t>
            </a:r>
            <a:r>
              <a:rPr lang="ja-JP" altLang="en-US" sz="1100" dirty="0">
                <a:solidFill>
                  <a:srgbClr val="464646"/>
                </a:solidFill>
              </a:rPr>
              <a:t>修正した「領収書</a:t>
            </a:r>
            <a:r>
              <a:rPr lang="en-US" altLang="ja-JP" sz="1100" dirty="0">
                <a:solidFill>
                  <a:srgbClr val="464646"/>
                </a:solidFill>
              </a:rPr>
              <a:t>/</a:t>
            </a:r>
            <a:r>
              <a:rPr lang="ja-JP" altLang="en-US" sz="1100" dirty="0">
                <a:solidFill>
                  <a:srgbClr val="464646"/>
                </a:solidFill>
              </a:rPr>
              <a:t>請求書」の「選択」ボタンをクリック</a:t>
            </a:r>
            <a:br>
              <a:rPr lang="en-US" altLang="ja-JP" sz="1100" dirty="0">
                <a:solidFill>
                  <a:srgbClr val="464646"/>
                </a:solidFill>
              </a:rPr>
            </a:br>
            <a:br>
              <a:rPr lang="en-US" altLang="ja-JP" sz="1100" dirty="0">
                <a:solidFill>
                  <a:srgbClr val="464646"/>
                </a:solidFill>
              </a:rPr>
            </a:b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p>
          <a:p>
            <a:pPr marL="0" indent="0">
              <a:buNone/>
            </a:pPr>
            <a:r>
              <a:rPr lang="en-US" altLang="ja-JP" sz="1100" dirty="0"/>
              <a:t>7. </a:t>
            </a:r>
            <a:r>
              <a:rPr lang="ja-JP" altLang="en-US" sz="1100" dirty="0"/>
              <a:t>明細追加画面の「確定」ボタンをクリック</a:t>
            </a:r>
          </a:p>
          <a:p>
            <a:pPr marL="0" indent="0">
              <a:buNone/>
            </a:pPr>
            <a:endParaRPr lang="en-US" altLang="ja-JP" sz="1100" dirty="0"/>
          </a:p>
          <a:p>
            <a:pPr marL="0" indent="0">
              <a:buNone/>
            </a:pPr>
            <a:r>
              <a:rPr lang="ja-JP" altLang="en-US" sz="1100" dirty="0"/>
              <a:t>≪以上≫</a:t>
            </a:r>
            <a:endParaRPr lang="en-US" altLang="ja-JP" sz="1100" dirty="0"/>
          </a:p>
          <a:p>
            <a:pPr marL="0" indent="0">
              <a:buNone/>
            </a:pPr>
            <a:endParaRPr lang="ja-JP" altLang="en-US" sz="1100" dirty="0"/>
          </a:p>
          <a:p>
            <a:pPr marL="0" indent="0">
              <a:buNone/>
            </a:pPr>
            <a:endParaRPr lang="ja-JP" altLang="en-US" sz="1100" dirty="0"/>
          </a:p>
          <a:p>
            <a:pPr marL="0" indent="0">
              <a:buNone/>
            </a:pPr>
            <a:endParaRPr lang="ja-JP" altLang="en-US" sz="1200" dirty="0"/>
          </a:p>
        </p:txBody>
      </p:sp>
      <p:sp>
        <p:nvSpPr>
          <p:cNvPr id="10" name="コンテンツ プレースホルダー 12">
            <a:extLst>
              <a:ext uri="{FF2B5EF4-FFF2-40B4-BE49-F238E27FC236}">
                <a16:creationId xmlns:a16="http://schemas.microsoft.com/office/drawing/2014/main" id="{E095FF8D-E7E0-A9C6-92E3-D0CAE1FD6B9F}"/>
              </a:ext>
            </a:extLst>
          </p:cNvPr>
          <p:cNvSpPr txBox="1">
            <a:spLocks/>
          </p:cNvSpPr>
          <p:nvPr/>
        </p:nvSpPr>
        <p:spPr>
          <a:xfrm>
            <a:off x="6281737" y="1401993"/>
            <a:ext cx="5430837" cy="485593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b="1" dirty="0"/>
              <a:t>【</a:t>
            </a:r>
            <a:r>
              <a:rPr lang="ja-JP" altLang="en-US" sz="1100" b="1" dirty="0"/>
              <a:t>注意事項</a:t>
            </a:r>
            <a:r>
              <a:rPr lang="en-US" altLang="ja-JP" sz="1100" b="1" dirty="0"/>
              <a:t>】</a:t>
            </a:r>
          </a:p>
          <a:p>
            <a:r>
              <a:rPr lang="ja-JP" altLang="en-US" sz="1100" dirty="0"/>
              <a:t>申請した領収書／請求書の</a:t>
            </a:r>
            <a:r>
              <a:rPr lang="en-US" altLang="ja-JP" sz="1100" dirty="0"/>
              <a:t>PDF</a:t>
            </a:r>
            <a:r>
              <a:rPr lang="ja-JP" altLang="en-US" sz="1100" dirty="0"/>
              <a:t>ファイルが間違っているなどの理由で差し替えを</a:t>
            </a:r>
            <a:br>
              <a:rPr lang="en-US" altLang="ja-JP" sz="1100" dirty="0"/>
            </a:br>
            <a:r>
              <a:rPr lang="ja-JP" altLang="en-US" sz="1100" dirty="0"/>
              <a:t>行いたい場合は、対象の領収書／請求書が伝票に紐づいている状態では、</a:t>
            </a:r>
            <a:br>
              <a:rPr lang="en-US" altLang="ja-JP" sz="1100" dirty="0"/>
            </a:br>
            <a:r>
              <a:rPr lang="ja-JP" altLang="en-US" sz="1100" dirty="0"/>
              <a:t>差替・修正作業ができません。</a:t>
            </a:r>
            <a:br>
              <a:rPr lang="en-US" altLang="ja-JP" sz="1100" dirty="0"/>
            </a:br>
            <a:r>
              <a:rPr lang="ja-JP" altLang="en-US" sz="1100" dirty="0"/>
              <a:t>紐づいている伝票から対象の領収書／請求書を削除してから差し替え、修正作業を行ってください。</a:t>
            </a:r>
            <a:br>
              <a:rPr lang="en-US" altLang="ja-JP" sz="1100" dirty="0"/>
            </a:br>
            <a:endParaRPr lang="ja-JP" altLang="en-US" sz="1100" dirty="0"/>
          </a:p>
          <a:p>
            <a:r>
              <a:rPr lang="ja-JP" altLang="en-US" sz="1100" dirty="0"/>
              <a:t>スマートフォンからアップロードした領収書／請求書の編集は、申請者本人のみ</a:t>
            </a:r>
            <a:br>
              <a:rPr lang="en-US" altLang="ja-JP" sz="1100" dirty="0"/>
            </a:br>
            <a:r>
              <a:rPr lang="ja-JP" altLang="en-US" sz="1100" dirty="0"/>
              <a:t>行うことができます。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200" dirty="0"/>
          </a:p>
        </p:txBody>
      </p:sp>
      <p:pic>
        <p:nvPicPr>
          <p:cNvPr id="11" name="図 10">
            <a:extLst>
              <a:ext uri="{FF2B5EF4-FFF2-40B4-BE49-F238E27FC236}">
                <a16:creationId xmlns:a16="http://schemas.microsoft.com/office/drawing/2014/main" id="{B28E653A-A889-1400-1A52-214ECDFAF22D}"/>
              </a:ext>
            </a:extLst>
          </p:cNvPr>
          <p:cNvPicPr>
            <a:picLocks noChangeAspect="1"/>
          </p:cNvPicPr>
          <p:nvPr/>
        </p:nvPicPr>
        <p:blipFill>
          <a:blip r:embed="rId2"/>
          <a:stretch>
            <a:fillRect/>
          </a:stretch>
        </p:blipFill>
        <p:spPr>
          <a:xfrm>
            <a:off x="504825" y="1681995"/>
            <a:ext cx="5321822" cy="1513966"/>
          </a:xfrm>
          <a:prstGeom prst="rect">
            <a:avLst/>
          </a:prstGeom>
          <a:ln w="12700">
            <a:solidFill>
              <a:srgbClr val="D2D2D2"/>
            </a:solidFill>
          </a:ln>
        </p:spPr>
      </p:pic>
      <p:sp>
        <p:nvSpPr>
          <p:cNvPr id="12" name="正方形/長方形 11">
            <a:extLst>
              <a:ext uri="{FF2B5EF4-FFF2-40B4-BE49-F238E27FC236}">
                <a16:creationId xmlns:a16="http://schemas.microsoft.com/office/drawing/2014/main" id="{0022200C-3E6A-D11C-7AF4-7644DC88E201}"/>
              </a:ext>
            </a:extLst>
          </p:cNvPr>
          <p:cNvSpPr/>
          <p:nvPr/>
        </p:nvSpPr>
        <p:spPr>
          <a:xfrm>
            <a:off x="5619396" y="2858413"/>
            <a:ext cx="174506" cy="1371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4" name="図 3">
            <a:extLst>
              <a:ext uri="{FF2B5EF4-FFF2-40B4-BE49-F238E27FC236}">
                <a16:creationId xmlns:a16="http://schemas.microsoft.com/office/drawing/2014/main" id="{E4A3C903-7272-4AAE-B95F-28CAA370C892}"/>
              </a:ext>
            </a:extLst>
          </p:cNvPr>
          <p:cNvPicPr>
            <a:picLocks noChangeAspect="1"/>
          </p:cNvPicPr>
          <p:nvPr/>
        </p:nvPicPr>
        <p:blipFill>
          <a:blip r:embed="rId3"/>
          <a:srcRect r="77551" b="47364"/>
          <a:stretch>
            <a:fillRect/>
          </a:stretch>
        </p:blipFill>
        <p:spPr>
          <a:xfrm>
            <a:off x="2901430" y="2902451"/>
            <a:ext cx="253099" cy="48251"/>
          </a:xfrm>
          <a:prstGeom prst="rect">
            <a:avLst/>
          </a:prstGeom>
        </p:spPr>
      </p:pic>
    </p:spTree>
    <p:extLst>
      <p:ext uri="{BB962C8B-B14F-4D97-AF65-F5344CB8AC3E}">
        <p14:creationId xmlns:p14="http://schemas.microsoft.com/office/powerpoint/2010/main" val="3415176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4F860-6514-D60D-6E66-EFBB74D4F88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0A8D3C-D69C-0101-6BA5-1751413F9748}"/>
              </a:ext>
            </a:extLst>
          </p:cNvPr>
          <p:cNvSpPr>
            <a:spLocks noGrp="1"/>
          </p:cNvSpPr>
          <p:nvPr>
            <p:ph type="title"/>
          </p:nvPr>
        </p:nvSpPr>
        <p:spPr/>
        <p:txBody>
          <a:bodyPr/>
          <a:lstStyle/>
          <a:p>
            <a:r>
              <a:rPr lang="en-US" altLang="ja-JP" dirty="0"/>
              <a:t>2-1. </a:t>
            </a:r>
            <a:r>
              <a:rPr lang="ja-JP" altLang="en-US" dirty="0"/>
              <a:t>パスワードを設定する</a:t>
            </a:r>
            <a:endParaRPr kumimoji="1" lang="ja-JP" altLang="en-US" dirty="0"/>
          </a:p>
        </p:txBody>
      </p:sp>
      <p:sp>
        <p:nvSpPr>
          <p:cNvPr id="16" name="スライド番号プレースホルダー 15">
            <a:extLst>
              <a:ext uri="{FF2B5EF4-FFF2-40B4-BE49-F238E27FC236}">
                <a16:creationId xmlns:a16="http://schemas.microsoft.com/office/drawing/2014/main" id="{B0CD5519-412E-86C5-CA03-56CD4A7AD64D}"/>
              </a:ext>
            </a:extLst>
          </p:cNvPr>
          <p:cNvSpPr>
            <a:spLocks noGrp="1"/>
          </p:cNvSpPr>
          <p:nvPr>
            <p:ph type="sldNum" sz="quarter" idx="12"/>
          </p:nvPr>
        </p:nvSpPr>
        <p:spPr/>
        <p:txBody>
          <a:bodyPr/>
          <a:lstStyle/>
          <a:p>
            <a:fld id="{D8A28372-6A5A-4399-8FC5-CCF396CD4981}" type="slidenum">
              <a:rPr lang="en-GB" smtClean="0"/>
              <a:t>7</a:t>
            </a:fld>
            <a:endParaRPr lang="en-GB"/>
          </a:p>
        </p:txBody>
      </p:sp>
      <p:sp>
        <p:nvSpPr>
          <p:cNvPr id="5" name="コンテンツ プレースホルダー 2">
            <a:extLst>
              <a:ext uri="{FF2B5EF4-FFF2-40B4-BE49-F238E27FC236}">
                <a16:creationId xmlns:a16="http://schemas.microsoft.com/office/drawing/2014/main" id="{893CBE11-6B05-AE49-5EC3-05BCB577905F}"/>
              </a:ext>
            </a:extLst>
          </p:cNvPr>
          <p:cNvSpPr>
            <a:spLocks noGrp="1"/>
          </p:cNvSpPr>
          <p:nvPr>
            <p:ph sz="half" idx="1"/>
          </p:nvPr>
        </p:nvSpPr>
        <p:spPr>
          <a:xfrm>
            <a:off x="483733" y="2228882"/>
            <a:ext cx="5432880" cy="4139384"/>
          </a:xfrm>
        </p:spPr>
        <p:txBody>
          <a:bodyPr/>
          <a:lstStyle/>
          <a:p>
            <a:pPr marL="228600" indent="-228600">
              <a:lnSpc>
                <a:spcPct val="150000"/>
              </a:lnSpc>
              <a:buFont typeface="+mj-lt"/>
              <a:buAutoNum type="arabicPeriod"/>
            </a:pPr>
            <a:r>
              <a:rPr kumimoji="1" lang="ja-JP" altLang="en-US" sz="1100" dirty="0"/>
              <a:t>新規登録ユーザーに下記のパスワード設定メールが届きます。</a:t>
            </a:r>
            <a:br>
              <a:rPr kumimoji="1" lang="en-US" altLang="ja-JP" sz="1100" dirty="0"/>
            </a:br>
            <a:r>
              <a:rPr kumimoji="1" lang="ja-JP" altLang="en-US" sz="1100" dirty="0"/>
              <a:t>件名：</a:t>
            </a:r>
            <a:r>
              <a:rPr kumimoji="1" lang="en-US" altLang="ja-JP" sz="1100" dirty="0"/>
              <a:t>【</a:t>
            </a:r>
            <a:r>
              <a:rPr kumimoji="1" lang="ja-JP" altLang="en-US" sz="1100" dirty="0"/>
              <a:t>楽楽精算</a:t>
            </a:r>
            <a:r>
              <a:rPr kumimoji="1" lang="en-US" altLang="ja-JP" sz="1100" dirty="0"/>
              <a:t>】</a:t>
            </a:r>
            <a:r>
              <a:rPr kumimoji="1" lang="ja-JP" altLang="en-US" sz="1100" dirty="0"/>
              <a:t>ユーザ登録完了のお知らせとパスワード設定のご案内</a:t>
            </a:r>
            <a:endParaRPr lang="en-US" altLang="ja-JP" sz="1100" dirty="0"/>
          </a:p>
          <a:p>
            <a:pPr marL="228600" indent="-228600">
              <a:buFont typeface="+mj-lt"/>
              <a:buAutoNum type="arabicPeriod"/>
            </a:pPr>
            <a:endParaRPr kumimoji="1" lang="en-US" altLang="ja-JP" sz="1100" dirty="0"/>
          </a:p>
          <a:p>
            <a:pPr marL="228600" indent="-228600">
              <a:buFont typeface="+mj-lt"/>
              <a:buAutoNum type="arabicPeriod"/>
            </a:pPr>
            <a:endParaRPr lang="en-US" altLang="ja-JP" sz="1100" dirty="0"/>
          </a:p>
          <a:p>
            <a:pPr marL="228600" indent="-228600">
              <a:buFont typeface="+mj-lt"/>
              <a:buAutoNum type="arabicPeriod"/>
            </a:pPr>
            <a:endParaRPr kumimoji="1" lang="en-US" altLang="ja-JP" sz="1100" dirty="0"/>
          </a:p>
          <a:p>
            <a:pPr marL="228600" indent="-228600">
              <a:buFont typeface="+mj-lt"/>
              <a:buAutoNum type="arabicPeriod"/>
            </a:pPr>
            <a:endParaRPr lang="en-US" altLang="ja-JP" sz="1100" dirty="0"/>
          </a:p>
          <a:p>
            <a:pPr marL="228600" indent="-228600">
              <a:buFont typeface="+mj-lt"/>
              <a:buAutoNum type="arabicPeriod"/>
            </a:pPr>
            <a:endParaRPr kumimoji="1" lang="en-US" altLang="ja-JP" sz="1100" dirty="0"/>
          </a:p>
          <a:p>
            <a:pPr marL="228600" indent="-228600">
              <a:buFont typeface="+mj-lt"/>
              <a:buAutoNum type="arabicPeriod"/>
            </a:pPr>
            <a:endParaRPr lang="en-US" altLang="ja-JP" sz="1100" dirty="0"/>
          </a:p>
          <a:p>
            <a:pPr marL="228600" indent="-228600">
              <a:buFont typeface="+mj-lt"/>
              <a:buAutoNum type="arabicPeriod"/>
            </a:pPr>
            <a:endParaRPr kumimoji="1" lang="en-US" altLang="ja-JP" sz="1100" dirty="0"/>
          </a:p>
          <a:p>
            <a:pPr marL="228600" indent="-228600">
              <a:buFont typeface="+mj-lt"/>
              <a:buAutoNum type="arabicPeriod"/>
            </a:pPr>
            <a:endParaRPr lang="en-US" altLang="ja-JP" sz="1100" dirty="0"/>
          </a:p>
          <a:p>
            <a:pPr marL="228600" indent="-228600">
              <a:buFont typeface="+mj-lt"/>
              <a:buAutoNum type="arabicPeriod"/>
            </a:pPr>
            <a:r>
              <a:rPr kumimoji="1" lang="ja-JP" altLang="en-US" sz="1100" dirty="0"/>
              <a:t>メール内の「パスワード設定用</a:t>
            </a:r>
            <a:r>
              <a:rPr kumimoji="1" lang="en-US" altLang="ja-JP" sz="1100" dirty="0"/>
              <a:t>UR</a:t>
            </a:r>
            <a:r>
              <a:rPr kumimoji="1" lang="ja-JP" altLang="en-US" sz="1100" dirty="0"/>
              <a:t>Ｌ」をクリックし、</a:t>
            </a:r>
            <a:br>
              <a:rPr kumimoji="1" lang="en-US" altLang="ja-JP" sz="1100" dirty="0"/>
            </a:br>
            <a:r>
              <a:rPr kumimoji="1" lang="ja-JP" altLang="en-US" sz="1100" dirty="0"/>
              <a:t>任意のパスワードを入力して「確定」をクリックします。</a:t>
            </a:r>
          </a:p>
          <a:p>
            <a:pPr marL="0" indent="0">
              <a:buNone/>
            </a:pPr>
            <a:endParaRPr kumimoji="1" lang="ja-JP" altLang="en-US" sz="1100" dirty="0"/>
          </a:p>
          <a:p>
            <a:pPr marL="0" indent="0">
              <a:buNone/>
            </a:pPr>
            <a:endParaRPr kumimoji="1" lang="ja-JP" altLang="en-US" sz="1100" dirty="0"/>
          </a:p>
          <a:p>
            <a:pPr marL="0" indent="0">
              <a:buNone/>
            </a:pPr>
            <a:endParaRPr kumimoji="1" lang="ja-JP" altLang="en-US" sz="1100" dirty="0"/>
          </a:p>
          <a:p>
            <a:pPr marL="0" indent="0">
              <a:buNone/>
            </a:pPr>
            <a:endParaRPr kumimoji="1" lang="ja-JP" altLang="en-US" sz="1100" dirty="0"/>
          </a:p>
          <a:p>
            <a:pPr marL="0" indent="0">
              <a:buNone/>
            </a:pPr>
            <a:endParaRPr kumimoji="1" lang="ja-JP" altLang="en-US" sz="1100" dirty="0"/>
          </a:p>
        </p:txBody>
      </p:sp>
      <p:sp>
        <p:nvSpPr>
          <p:cNvPr id="6" name="コンテンツ プレースホルダー 3">
            <a:extLst>
              <a:ext uri="{FF2B5EF4-FFF2-40B4-BE49-F238E27FC236}">
                <a16:creationId xmlns:a16="http://schemas.microsoft.com/office/drawing/2014/main" id="{55F768FE-F429-D251-8D65-798230FF4582}"/>
              </a:ext>
            </a:extLst>
          </p:cNvPr>
          <p:cNvSpPr>
            <a:spLocks noGrp="1"/>
          </p:cNvSpPr>
          <p:nvPr>
            <p:ph sz="half" idx="2"/>
          </p:nvPr>
        </p:nvSpPr>
        <p:spPr>
          <a:xfrm>
            <a:off x="6290535" y="2188272"/>
            <a:ext cx="5422039" cy="793750"/>
          </a:xfrm>
        </p:spPr>
        <p:txBody>
          <a:bodyPr/>
          <a:lstStyle/>
          <a:p>
            <a:pPr marL="228600" indent="-228600">
              <a:lnSpc>
                <a:spcPct val="150000"/>
              </a:lnSpc>
              <a:buFont typeface="+mj-lt"/>
              <a:buAutoNum type="arabicPeriod" startAt="3"/>
            </a:pPr>
            <a:r>
              <a:rPr lang="ja-JP" altLang="en-US" sz="1100" dirty="0"/>
              <a:t>パスワードの設定が完了したら、新規登録ユーザーに下記のようなメールが届き、</a:t>
            </a:r>
            <a:br>
              <a:rPr lang="en-US" altLang="ja-JP" sz="1100" dirty="0"/>
            </a:br>
            <a:r>
              <a:rPr lang="ja-JP" altLang="en-US" sz="1100" dirty="0"/>
              <a:t>ログイン</a:t>
            </a:r>
            <a:r>
              <a:rPr lang="en-US" altLang="ja-JP" sz="1100" dirty="0"/>
              <a:t>URL</a:t>
            </a:r>
            <a:r>
              <a:rPr lang="ja-JP" altLang="en-US" sz="1100" dirty="0"/>
              <a:t>や、ログイン</a:t>
            </a:r>
            <a:r>
              <a:rPr lang="en-US" altLang="ja-JP" sz="1100" dirty="0"/>
              <a:t>ID</a:t>
            </a:r>
            <a:r>
              <a:rPr lang="ja-JP" altLang="en-US" sz="1100" dirty="0"/>
              <a:t>が通知されます。</a:t>
            </a:r>
            <a:br>
              <a:rPr lang="en-US" altLang="ja-JP" sz="1100" dirty="0"/>
            </a:br>
            <a:r>
              <a:rPr lang="ja-JP" altLang="en-US" sz="1100" dirty="0"/>
              <a:t>件名：</a:t>
            </a:r>
            <a:r>
              <a:rPr lang="en-US" altLang="ja-JP" sz="1100" dirty="0"/>
              <a:t>【</a:t>
            </a:r>
            <a:r>
              <a:rPr lang="ja-JP" altLang="en-US" sz="1100" dirty="0"/>
              <a:t>楽楽精算</a:t>
            </a:r>
            <a:r>
              <a:rPr lang="en-US" altLang="ja-JP" sz="1100" dirty="0"/>
              <a:t>】</a:t>
            </a:r>
            <a:r>
              <a:rPr lang="ja-JP" altLang="en-US" sz="1100" dirty="0"/>
              <a:t>パスワード設定（変更）完了のお知らせ</a:t>
            </a:r>
            <a:br>
              <a:rPr lang="en-US" altLang="ja-JP" sz="1100" dirty="0"/>
            </a:br>
            <a:endParaRPr kumimoji="1" lang="ja-JP" altLang="en-US" sz="1100" dirty="0"/>
          </a:p>
        </p:txBody>
      </p:sp>
      <p:sp>
        <p:nvSpPr>
          <p:cNvPr id="7" name="正方形/長方形 6">
            <a:extLst>
              <a:ext uri="{FF2B5EF4-FFF2-40B4-BE49-F238E27FC236}">
                <a16:creationId xmlns:a16="http://schemas.microsoft.com/office/drawing/2014/main" id="{73403A1A-4A0A-8F50-87C6-957973F473B5}"/>
              </a:ext>
            </a:extLst>
          </p:cNvPr>
          <p:cNvSpPr/>
          <p:nvPr/>
        </p:nvSpPr>
        <p:spPr>
          <a:xfrm>
            <a:off x="6290535" y="5521658"/>
            <a:ext cx="5422039" cy="787068"/>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spcCol="180000" rtlCol="0" anchor="ctr"/>
          <a:lstStyle/>
          <a:p>
            <a:pPr>
              <a:lnSpc>
                <a:spcPct val="120000"/>
              </a:lnSpc>
            </a:pPr>
            <a:r>
              <a:rPr lang="ja-JP" altLang="en-US" sz="1000" b="1" dirty="0">
                <a:solidFill>
                  <a:schemeClr val="tx2"/>
                </a:solidFill>
              </a:rPr>
              <a:t>注意</a:t>
            </a:r>
            <a:endParaRPr lang="en-US" altLang="ja-JP" sz="1000" b="1" dirty="0">
              <a:solidFill>
                <a:schemeClr val="tx2"/>
              </a:solidFill>
            </a:endParaRPr>
          </a:p>
          <a:p>
            <a:pPr>
              <a:lnSpc>
                <a:spcPct val="120000"/>
              </a:lnSpc>
            </a:pPr>
            <a:r>
              <a:rPr lang="ja-JP" altLang="en-US" sz="900" dirty="0">
                <a:solidFill>
                  <a:schemeClr val="tx1"/>
                </a:solidFill>
              </a:rPr>
              <a:t>「パスワード有効期限」が過ぎるとパスワードを設定できなくなります。</a:t>
            </a:r>
            <a:br>
              <a:rPr lang="ja-JP" altLang="en-US" sz="900" dirty="0">
                <a:solidFill>
                  <a:schemeClr val="tx1"/>
                </a:solidFill>
              </a:rPr>
            </a:br>
            <a:r>
              <a:rPr lang="ja-JP" altLang="en-US" sz="900" dirty="0">
                <a:solidFill>
                  <a:schemeClr val="tx1"/>
                </a:solidFill>
              </a:rPr>
              <a:t>パスワード有効期限が過ぎた場合は、パスワード設定メールの再送が必要となるため、社内の「楽楽精算」管理者に連絡してください。</a:t>
            </a:r>
          </a:p>
        </p:txBody>
      </p:sp>
      <p:pic>
        <p:nvPicPr>
          <p:cNvPr id="8" name="図 7" descr="テキスト, 手紙&#10;&#10;自動的に生成された説明">
            <a:extLst>
              <a:ext uri="{FF2B5EF4-FFF2-40B4-BE49-F238E27FC236}">
                <a16:creationId xmlns:a16="http://schemas.microsoft.com/office/drawing/2014/main" id="{AFF93C4C-1258-AEB0-F3AA-7F50B55F5B1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3239" y="2845243"/>
            <a:ext cx="3349642" cy="1460564"/>
          </a:xfrm>
          <a:prstGeom prst="rect">
            <a:avLst/>
          </a:prstGeom>
          <a:ln>
            <a:solidFill>
              <a:srgbClr val="D2D2D2"/>
            </a:solidFill>
          </a:ln>
        </p:spPr>
      </p:pic>
      <p:pic>
        <p:nvPicPr>
          <p:cNvPr id="12" name="図 11" descr="グラフィカル ユーザー インターフェイス, テキスト, メール&#10;&#10;自動的に生成された説明">
            <a:extLst>
              <a:ext uri="{FF2B5EF4-FFF2-40B4-BE49-F238E27FC236}">
                <a16:creationId xmlns:a16="http://schemas.microsoft.com/office/drawing/2014/main" id="{F60F637A-689A-ECD2-E758-50D1810A932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338160" y="3001072"/>
            <a:ext cx="3704406" cy="2442633"/>
          </a:xfrm>
          <a:prstGeom prst="rect">
            <a:avLst/>
          </a:prstGeom>
          <a:ln>
            <a:solidFill>
              <a:srgbClr val="D2D2D2"/>
            </a:solidFill>
          </a:ln>
        </p:spPr>
      </p:pic>
      <p:sp>
        <p:nvSpPr>
          <p:cNvPr id="13" name="コンテンツ プレースホルダー 2">
            <a:extLst>
              <a:ext uri="{FF2B5EF4-FFF2-40B4-BE49-F238E27FC236}">
                <a16:creationId xmlns:a16="http://schemas.microsoft.com/office/drawing/2014/main" id="{74A8E36C-AF11-BD8E-55BC-804FAA5ECAA0}"/>
              </a:ext>
            </a:extLst>
          </p:cNvPr>
          <p:cNvSpPr txBox="1">
            <a:spLocks/>
          </p:cNvSpPr>
          <p:nvPr/>
        </p:nvSpPr>
        <p:spPr>
          <a:xfrm>
            <a:off x="484786" y="1382490"/>
            <a:ext cx="8424562" cy="48450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ログインするためには、パスワードを設定する必要があります。</a:t>
            </a:r>
            <a:endParaRPr lang="en-US" altLang="ja-JP" sz="1100" dirty="0"/>
          </a:p>
          <a:p>
            <a:pPr marL="0" indent="0">
              <a:buFont typeface="BIZ UDPGothic" panose="020B0400000000000000" pitchFamily="34" charset="-128"/>
              <a:buNone/>
            </a:pPr>
            <a:r>
              <a:rPr lang="ja-JP" altLang="en-US" sz="1100" dirty="0"/>
              <a:t>申請者がパスワードを設定するには、「楽楽精算」から送信される「パスワード設定メール」で設定します。</a:t>
            </a:r>
            <a:endParaRPr lang="en-US" altLang="ja-JP" sz="1100" dirty="0"/>
          </a:p>
          <a:p>
            <a:pPr marL="0" indent="0">
              <a:buFont typeface="BIZ UDPGothic" panose="020B0400000000000000" pitchFamily="34" charset="-128"/>
              <a:buNone/>
            </a:pPr>
            <a:endParaRPr lang="ja-JP" altLang="en-US" sz="1600" dirty="0"/>
          </a:p>
        </p:txBody>
      </p:sp>
      <p:sp>
        <p:nvSpPr>
          <p:cNvPr id="14" name="テキスト ボックス 13">
            <a:extLst>
              <a:ext uri="{FF2B5EF4-FFF2-40B4-BE49-F238E27FC236}">
                <a16:creationId xmlns:a16="http://schemas.microsoft.com/office/drawing/2014/main" id="{6FABAF4E-1F57-E6AA-FC99-20DE0D7FD132}"/>
              </a:ext>
            </a:extLst>
          </p:cNvPr>
          <p:cNvSpPr txBox="1"/>
          <p:nvPr/>
        </p:nvSpPr>
        <p:spPr>
          <a:xfrm>
            <a:off x="394881" y="1885742"/>
            <a:ext cx="1218635" cy="341376"/>
          </a:xfrm>
          <a:prstGeom prst="rect">
            <a:avLst/>
          </a:prstGeom>
          <a:noFill/>
        </p:spPr>
        <p:txBody>
          <a:bodyPr wrap="square">
            <a:spAutoFit/>
          </a:bodyPr>
          <a:lstStyle/>
          <a:p>
            <a:pPr marL="0" indent="0">
              <a:lnSpc>
                <a:spcPct val="150000"/>
              </a:lnSpc>
              <a:buNone/>
            </a:pPr>
            <a:r>
              <a:rPr kumimoji="1" lang="ja-JP" altLang="en-US" sz="1300" b="1" dirty="0">
                <a:solidFill>
                  <a:schemeClr val="tx2"/>
                </a:solidFill>
              </a:rPr>
              <a:t>設定手順</a:t>
            </a:r>
            <a:endParaRPr kumimoji="1" lang="en-US" altLang="ja-JP" sz="1300" b="1" dirty="0">
              <a:solidFill>
                <a:schemeClr val="tx2"/>
              </a:solidFill>
            </a:endParaRPr>
          </a:p>
        </p:txBody>
      </p:sp>
    </p:spTree>
    <p:extLst>
      <p:ext uri="{BB962C8B-B14F-4D97-AF65-F5344CB8AC3E}">
        <p14:creationId xmlns:p14="http://schemas.microsoft.com/office/powerpoint/2010/main" val="658943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1F9F-C946-1D5B-D280-EC0FDD30BA3C}"/>
            </a:ext>
          </a:extLst>
        </p:cNvPr>
        <p:cNvGrpSpPr/>
        <p:nvPr/>
      </p:nvGrpSpPr>
      <p:grpSpPr>
        <a:xfrm>
          <a:off x="0" y="0"/>
          <a:ext cx="0" cy="0"/>
          <a:chOff x="0" y="0"/>
          <a:chExt cx="0" cy="0"/>
        </a:xfrm>
      </p:grpSpPr>
      <p:sp>
        <p:nvSpPr>
          <p:cNvPr id="12" name="コンテンツ プレースホルダー 12">
            <a:extLst>
              <a:ext uri="{FF2B5EF4-FFF2-40B4-BE49-F238E27FC236}">
                <a16:creationId xmlns:a16="http://schemas.microsoft.com/office/drawing/2014/main" id="{86608BF8-3F5F-BBEF-8DF2-727A0D4240F0}"/>
              </a:ext>
            </a:extLst>
          </p:cNvPr>
          <p:cNvSpPr txBox="1">
            <a:spLocks/>
          </p:cNvSpPr>
          <p:nvPr/>
        </p:nvSpPr>
        <p:spPr>
          <a:xfrm>
            <a:off x="479205" y="1395413"/>
            <a:ext cx="5437408" cy="485593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④保存済みの</a:t>
            </a:r>
            <a:r>
              <a:rPr lang="en-US" altLang="ja-JP" b="1" dirty="0">
                <a:solidFill>
                  <a:schemeClr val="tx2"/>
                </a:solidFill>
              </a:rPr>
              <a:t>PDF</a:t>
            </a:r>
            <a:r>
              <a:rPr lang="ja-JP" altLang="en-US" b="1" dirty="0">
                <a:solidFill>
                  <a:schemeClr val="tx2"/>
                </a:solidFill>
              </a:rPr>
              <a:t>ファイルを「削除」する場合</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ログイン後の画面右上の</a:t>
            </a:r>
            <a:r>
              <a:rPr lang="en-US" altLang="ja-JP" sz="1100" dirty="0"/>
              <a:t> </a:t>
            </a:r>
            <a:r>
              <a:rPr lang="ja-JP" altLang="en-US" sz="1100" dirty="0"/>
              <a:t>「領収書</a:t>
            </a:r>
            <a:r>
              <a:rPr lang="en-US" altLang="ja-JP" sz="1100" dirty="0"/>
              <a:t>/</a:t>
            </a:r>
            <a:r>
              <a:rPr lang="ja-JP" altLang="en-US" sz="1100" dirty="0"/>
              <a:t>請求書」をクリック</a:t>
            </a:r>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2. </a:t>
            </a:r>
            <a:r>
              <a:rPr lang="ja-JP" altLang="en-US" sz="1100" dirty="0"/>
              <a:t>削除したいデータの左側にあるチェックボックスにチェックをつけ、「削除」をクリック</a:t>
            </a:r>
            <a:br>
              <a:rPr lang="en-US" altLang="ja-JP" sz="1100" dirty="0"/>
            </a:b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br>
              <a:rPr lang="ja-JP" altLang="en-US" sz="1100" dirty="0"/>
            </a:b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 </a:t>
            </a:r>
            <a:r>
              <a:rPr lang="ja-JP" altLang="en-US" sz="1100" dirty="0"/>
              <a:t>コメント（必須）を入力し「確定」をクリック</a:t>
            </a:r>
            <a:br>
              <a:rPr lang="en-US" altLang="ja-JP" sz="1100" dirty="0"/>
            </a:b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200" dirty="0"/>
          </a:p>
        </p:txBody>
      </p:sp>
      <p:sp>
        <p:nvSpPr>
          <p:cNvPr id="2" name="タイトル 1">
            <a:extLst>
              <a:ext uri="{FF2B5EF4-FFF2-40B4-BE49-F238E27FC236}">
                <a16:creationId xmlns:a16="http://schemas.microsoft.com/office/drawing/2014/main" id="{BDA51F05-C969-F081-AB36-663893A0F63B}"/>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パソコンの場合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DCE21455-BFC2-2894-CD31-017DF194D63F}"/>
              </a:ext>
            </a:extLst>
          </p:cNvPr>
          <p:cNvSpPr>
            <a:spLocks noGrp="1"/>
          </p:cNvSpPr>
          <p:nvPr>
            <p:ph type="sldNum" sz="quarter" idx="12"/>
          </p:nvPr>
        </p:nvSpPr>
        <p:spPr/>
        <p:txBody>
          <a:bodyPr/>
          <a:lstStyle/>
          <a:p>
            <a:fld id="{D8A28372-6A5A-4399-8FC5-CCF396CD4981}" type="slidenum">
              <a:rPr lang="en-GB" smtClean="0"/>
              <a:t>70</a:t>
            </a:fld>
            <a:endParaRPr lang="en-GB"/>
          </a:p>
        </p:txBody>
      </p:sp>
      <p:sp>
        <p:nvSpPr>
          <p:cNvPr id="3" name="コンテンツ プレースホルダー 12">
            <a:extLst>
              <a:ext uri="{FF2B5EF4-FFF2-40B4-BE49-F238E27FC236}">
                <a16:creationId xmlns:a16="http://schemas.microsoft.com/office/drawing/2014/main" id="{3F04D155-E543-EC7D-69C2-D300D7DD1CE5}"/>
              </a:ext>
            </a:extLst>
          </p:cNvPr>
          <p:cNvSpPr txBox="1">
            <a:spLocks/>
          </p:cNvSpPr>
          <p:nvPr/>
        </p:nvSpPr>
        <p:spPr>
          <a:xfrm>
            <a:off x="484807" y="1687743"/>
            <a:ext cx="3914156" cy="485593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a:p>
            <a:pPr marL="0" indent="0">
              <a:buNone/>
            </a:pPr>
            <a:endParaRPr lang="en-US" altLang="ja-JP" sz="1100" dirty="0">
              <a:solidFill>
                <a:srgbClr val="464646"/>
              </a:solidFill>
            </a:endParaRPr>
          </a:p>
        </p:txBody>
      </p:sp>
      <p:pic>
        <p:nvPicPr>
          <p:cNvPr id="13" name="図 12">
            <a:extLst>
              <a:ext uri="{FF2B5EF4-FFF2-40B4-BE49-F238E27FC236}">
                <a16:creationId xmlns:a16="http://schemas.microsoft.com/office/drawing/2014/main" id="{F392DBDF-7E4F-2E3B-AA27-DCB5A468908B}"/>
              </a:ext>
            </a:extLst>
          </p:cNvPr>
          <p:cNvPicPr>
            <a:picLocks noChangeAspect="1"/>
          </p:cNvPicPr>
          <p:nvPr/>
        </p:nvPicPr>
        <p:blipFill>
          <a:blip r:embed="rId2"/>
          <a:srcRect b="1588"/>
          <a:stretch>
            <a:fillRect/>
          </a:stretch>
        </p:blipFill>
        <p:spPr>
          <a:xfrm>
            <a:off x="626247" y="2235401"/>
            <a:ext cx="2856534" cy="1759156"/>
          </a:xfrm>
          <a:prstGeom prst="rect">
            <a:avLst/>
          </a:prstGeom>
          <a:ln w="12700">
            <a:solidFill>
              <a:srgbClr val="D2D2D2"/>
            </a:solidFill>
          </a:ln>
        </p:spPr>
      </p:pic>
      <p:sp>
        <p:nvSpPr>
          <p:cNvPr id="14" name="正方形/長方形 13">
            <a:extLst>
              <a:ext uri="{FF2B5EF4-FFF2-40B4-BE49-F238E27FC236}">
                <a16:creationId xmlns:a16="http://schemas.microsoft.com/office/drawing/2014/main" id="{91C19B6D-BE54-3B45-0980-9127C610D53E}"/>
              </a:ext>
            </a:extLst>
          </p:cNvPr>
          <p:cNvSpPr/>
          <p:nvPr/>
        </p:nvSpPr>
        <p:spPr>
          <a:xfrm>
            <a:off x="2576279" y="3787812"/>
            <a:ext cx="806113" cy="2067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5" name="正方形/長方形 14">
            <a:extLst>
              <a:ext uri="{FF2B5EF4-FFF2-40B4-BE49-F238E27FC236}">
                <a16:creationId xmlns:a16="http://schemas.microsoft.com/office/drawing/2014/main" id="{52D54B0A-BC4A-8FA1-9A9E-31C3584B2F41}"/>
              </a:ext>
            </a:extLst>
          </p:cNvPr>
          <p:cNvSpPr/>
          <p:nvPr/>
        </p:nvSpPr>
        <p:spPr>
          <a:xfrm>
            <a:off x="671890" y="3505206"/>
            <a:ext cx="162112" cy="17902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F644F68E-A65B-D1B4-AC4D-C56B1DCBE791}"/>
              </a:ext>
            </a:extLst>
          </p:cNvPr>
          <p:cNvPicPr>
            <a:picLocks noChangeAspect="1"/>
          </p:cNvPicPr>
          <p:nvPr/>
        </p:nvPicPr>
        <p:blipFill>
          <a:blip r:embed="rId3"/>
          <a:stretch>
            <a:fillRect/>
          </a:stretch>
        </p:blipFill>
        <p:spPr>
          <a:xfrm>
            <a:off x="547689" y="4286887"/>
            <a:ext cx="2988005" cy="1723060"/>
          </a:xfrm>
          <a:prstGeom prst="rect">
            <a:avLst/>
          </a:prstGeom>
          <a:ln w="12700">
            <a:solidFill>
              <a:srgbClr val="D2D2D2"/>
            </a:solidFill>
          </a:ln>
        </p:spPr>
      </p:pic>
      <p:sp>
        <p:nvSpPr>
          <p:cNvPr id="7" name="正方形/長方形 6">
            <a:extLst>
              <a:ext uri="{FF2B5EF4-FFF2-40B4-BE49-F238E27FC236}">
                <a16:creationId xmlns:a16="http://schemas.microsoft.com/office/drawing/2014/main" id="{164D6161-FD12-F4FE-43A4-E9524AEB2D9B}"/>
              </a:ext>
            </a:extLst>
          </p:cNvPr>
          <p:cNvSpPr/>
          <p:nvPr/>
        </p:nvSpPr>
        <p:spPr>
          <a:xfrm>
            <a:off x="642180" y="5002628"/>
            <a:ext cx="2826469" cy="59085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441767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A7E1-9B6C-1D49-05B0-9C81052139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7D2F819-9108-D65C-9EF8-7B41D5A48DB1}"/>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スマートフォンの場合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472E9B7B-05CD-F4A9-CDF5-06D761826D59}"/>
              </a:ext>
            </a:extLst>
          </p:cNvPr>
          <p:cNvSpPr>
            <a:spLocks noGrp="1"/>
          </p:cNvSpPr>
          <p:nvPr>
            <p:ph type="sldNum" sz="quarter" idx="12"/>
          </p:nvPr>
        </p:nvSpPr>
        <p:spPr/>
        <p:txBody>
          <a:bodyPr/>
          <a:lstStyle/>
          <a:p>
            <a:fld id="{D8A28372-6A5A-4399-8FC5-CCF396CD4981}" type="slidenum">
              <a:rPr lang="en-GB" smtClean="0"/>
              <a:t>71</a:t>
            </a:fld>
            <a:endParaRPr lang="en-GB"/>
          </a:p>
        </p:txBody>
      </p:sp>
      <p:sp>
        <p:nvSpPr>
          <p:cNvPr id="12" name="コンテンツ プレースホルダー 12">
            <a:extLst>
              <a:ext uri="{FF2B5EF4-FFF2-40B4-BE49-F238E27FC236}">
                <a16:creationId xmlns:a16="http://schemas.microsoft.com/office/drawing/2014/main" id="{6E287C95-2020-1649-F3B8-E5C5083518C5}"/>
              </a:ext>
            </a:extLst>
          </p:cNvPr>
          <p:cNvSpPr>
            <a:spLocks noGrp="1"/>
          </p:cNvSpPr>
          <p:nvPr>
            <p:ph sz="half" idx="1"/>
          </p:nvPr>
        </p:nvSpPr>
        <p:spPr>
          <a:xfrm>
            <a:off x="492446" y="2015465"/>
            <a:ext cx="5424959" cy="4293260"/>
          </a:xfrm>
        </p:spPr>
        <p:txBody>
          <a:bodyPr/>
          <a:lstStyle/>
          <a:p>
            <a:pPr marL="0" indent="0">
              <a:buNone/>
            </a:pPr>
            <a:r>
              <a:rPr lang="en-US" altLang="ja-JP" b="1" dirty="0">
                <a:solidFill>
                  <a:schemeClr val="tx2"/>
                </a:solidFill>
              </a:rPr>
              <a:t>【</a:t>
            </a:r>
            <a:r>
              <a:rPr lang="ja-JP" altLang="en-US" b="1" dirty="0">
                <a:solidFill>
                  <a:schemeClr val="tx2"/>
                </a:solidFill>
              </a:rPr>
              <a:t>スマートフォンの場合</a:t>
            </a:r>
            <a:r>
              <a:rPr lang="en-US" altLang="ja-JP" b="1" dirty="0">
                <a:solidFill>
                  <a:schemeClr val="tx2"/>
                </a:solidFill>
              </a:rPr>
              <a:t>】</a:t>
            </a:r>
          </a:p>
          <a:p>
            <a:pPr marL="0" indent="0">
              <a:buNone/>
            </a:pPr>
            <a:r>
              <a:rPr lang="ja-JP" altLang="en-US" b="1" dirty="0">
                <a:solidFill>
                  <a:schemeClr val="tx2"/>
                </a:solidFill>
              </a:rPr>
              <a:t>伝票に紐づいている該当の領収書／請求書の紐づけを解除する</a:t>
            </a:r>
            <a:endParaRPr lang="en-US" altLang="ja-JP" sz="1000" dirty="0"/>
          </a:p>
          <a:p>
            <a:pPr marL="0" indent="0">
              <a:buNone/>
            </a:pPr>
            <a:r>
              <a:rPr lang="en-US" altLang="ja-JP" sz="1100" dirty="0"/>
              <a:t>1.</a:t>
            </a:r>
            <a:r>
              <a:rPr lang="ja-JP" altLang="en-US" sz="1100" dirty="0"/>
              <a:t>領収書／請求書が紐づいている伝票の明細画面を開き、</a:t>
            </a:r>
            <a:endParaRPr lang="en-US" altLang="ja-JP" sz="1100" dirty="0"/>
          </a:p>
          <a:p>
            <a:pPr marL="0" indent="0">
              <a:buNone/>
            </a:pPr>
            <a:r>
              <a:rPr lang="ja-JP" altLang="en-US" sz="1100" dirty="0"/>
              <a:t>　 領収書／請求書の「</a:t>
            </a:r>
            <a:r>
              <a:rPr lang="en-US" altLang="ja-JP" sz="1100" dirty="0"/>
              <a:t>×</a:t>
            </a:r>
            <a:r>
              <a:rPr lang="ja-JP" altLang="en-US" sz="1100" dirty="0"/>
              <a:t>」をタップして、紐づきを解除します。</a:t>
            </a: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a:p>
            <a:pPr marL="0" indent="0">
              <a:buNone/>
            </a:pPr>
            <a:endParaRPr lang="en-US" altLang="ja-JP" sz="1100" dirty="0"/>
          </a:p>
        </p:txBody>
      </p:sp>
      <p:sp>
        <p:nvSpPr>
          <p:cNvPr id="13" name="コンテンツ プレースホルダー 12">
            <a:extLst>
              <a:ext uri="{FF2B5EF4-FFF2-40B4-BE49-F238E27FC236}">
                <a16:creationId xmlns:a16="http://schemas.microsoft.com/office/drawing/2014/main" id="{65C12025-A381-4FF4-96CC-DCF36F878BD5}"/>
              </a:ext>
            </a:extLst>
          </p:cNvPr>
          <p:cNvSpPr txBox="1">
            <a:spLocks/>
          </p:cNvSpPr>
          <p:nvPr/>
        </p:nvSpPr>
        <p:spPr>
          <a:xfrm>
            <a:off x="492447" y="1394941"/>
            <a:ext cx="8415809" cy="492193"/>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sz="1100" dirty="0"/>
              <a:t>パソコン同様、削除・修正をする場合は、事前に</a:t>
            </a:r>
            <a:r>
              <a:rPr lang="ja-JP" altLang="en-US" sz="1100" b="1" dirty="0"/>
              <a:t>該当の領収書／請求書が伝票に添付されていない状態</a:t>
            </a:r>
            <a:r>
              <a:rPr lang="ja-JP" altLang="en-US" sz="1100" dirty="0"/>
              <a:t>にする必要があります。</a:t>
            </a:r>
            <a:endParaRPr lang="en-US" altLang="ja-JP" sz="1100" dirty="0"/>
          </a:p>
          <a:p>
            <a:pPr marL="0" indent="0">
              <a:buNone/>
            </a:pPr>
            <a:r>
              <a:rPr lang="ja-JP" altLang="en-US" sz="1100" dirty="0"/>
              <a:t>過去に伝票に添付している場合は、下記手順で伝票からの紐づきを解除してから、修正・削除してください。</a:t>
            </a:r>
          </a:p>
        </p:txBody>
      </p:sp>
      <p:grpSp>
        <p:nvGrpSpPr>
          <p:cNvPr id="14" name="グループ化 13">
            <a:extLst>
              <a:ext uri="{FF2B5EF4-FFF2-40B4-BE49-F238E27FC236}">
                <a16:creationId xmlns:a16="http://schemas.microsoft.com/office/drawing/2014/main" id="{4CF9D69F-3427-1696-9BE7-E671209FB2F2}"/>
              </a:ext>
            </a:extLst>
          </p:cNvPr>
          <p:cNvGrpSpPr/>
          <p:nvPr/>
        </p:nvGrpSpPr>
        <p:grpSpPr>
          <a:xfrm>
            <a:off x="644846" y="3054510"/>
            <a:ext cx="1993579" cy="3198338"/>
            <a:chOff x="485269" y="2853387"/>
            <a:chExt cx="1654481" cy="2654316"/>
          </a:xfrm>
        </p:grpSpPr>
        <p:pic>
          <p:nvPicPr>
            <p:cNvPr id="15" name="図 14">
              <a:extLst>
                <a:ext uri="{FF2B5EF4-FFF2-40B4-BE49-F238E27FC236}">
                  <a16:creationId xmlns:a16="http://schemas.microsoft.com/office/drawing/2014/main" id="{B19EBC64-D1BD-D7B5-B4A9-9F96827282A4}"/>
                </a:ext>
              </a:extLst>
            </p:cNvPr>
            <p:cNvPicPr>
              <a:picLocks noChangeAspect="1"/>
            </p:cNvPicPr>
            <p:nvPr/>
          </p:nvPicPr>
          <p:blipFill rotWithShape="1">
            <a:blip r:embed="rId2"/>
            <a:srcRect t="-1" b="33390"/>
            <a:stretch/>
          </p:blipFill>
          <p:spPr>
            <a:xfrm>
              <a:off x="485269" y="2853387"/>
              <a:ext cx="1635709" cy="1845969"/>
            </a:xfrm>
            <a:prstGeom prst="rect">
              <a:avLst/>
            </a:prstGeom>
            <a:ln w="12700">
              <a:solidFill>
                <a:srgbClr val="D2D2D2"/>
              </a:solidFill>
            </a:ln>
          </p:spPr>
        </p:pic>
        <p:sp>
          <p:nvSpPr>
            <p:cNvPr id="17" name="正方形/長方形 16">
              <a:extLst>
                <a:ext uri="{FF2B5EF4-FFF2-40B4-BE49-F238E27FC236}">
                  <a16:creationId xmlns:a16="http://schemas.microsoft.com/office/drawing/2014/main" id="{2A44A05E-8B40-AC85-F541-51950A847FFA}"/>
                </a:ext>
              </a:extLst>
            </p:cNvPr>
            <p:cNvSpPr/>
            <p:nvPr/>
          </p:nvSpPr>
          <p:spPr>
            <a:xfrm>
              <a:off x="1972764" y="3476965"/>
              <a:ext cx="166986" cy="17005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8776DAB2-0A59-0084-0BBE-2251026BDD58}"/>
                </a:ext>
              </a:extLst>
            </p:cNvPr>
            <p:cNvPicPr>
              <a:picLocks noChangeAspect="1"/>
            </p:cNvPicPr>
            <p:nvPr/>
          </p:nvPicPr>
          <p:blipFill>
            <a:blip r:embed="rId3"/>
            <a:stretch>
              <a:fillRect/>
            </a:stretch>
          </p:blipFill>
          <p:spPr>
            <a:xfrm>
              <a:off x="485270" y="4588241"/>
              <a:ext cx="1640122" cy="919462"/>
            </a:xfrm>
            <a:prstGeom prst="rect">
              <a:avLst/>
            </a:prstGeom>
            <a:ln w="12700">
              <a:solidFill>
                <a:srgbClr val="D2D2D2"/>
              </a:solidFill>
            </a:ln>
          </p:spPr>
        </p:pic>
        <p:sp>
          <p:nvSpPr>
            <p:cNvPr id="19" name="正方形/長方形 18">
              <a:extLst>
                <a:ext uri="{FF2B5EF4-FFF2-40B4-BE49-F238E27FC236}">
                  <a16:creationId xmlns:a16="http://schemas.microsoft.com/office/drawing/2014/main" id="{AACDE015-8320-6A56-BFDE-D878F22E93D0}"/>
                </a:ext>
              </a:extLst>
            </p:cNvPr>
            <p:cNvSpPr/>
            <p:nvPr/>
          </p:nvSpPr>
          <p:spPr>
            <a:xfrm>
              <a:off x="531176" y="4678413"/>
              <a:ext cx="1594215" cy="25573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sp>
        <p:nvSpPr>
          <p:cNvPr id="20" name="コンテンツ プレースホルダー 12">
            <a:extLst>
              <a:ext uri="{FF2B5EF4-FFF2-40B4-BE49-F238E27FC236}">
                <a16:creationId xmlns:a16="http://schemas.microsoft.com/office/drawing/2014/main" id="{89F35B4E-E15E-E894-A357-F605432C7508}"/>
              </a:ext>
            </a:extLst>
          </p:cNvPr>
          <p:cNvSpPr txBox="1">
            <a:spLocks/>
          </p:cNvSpPr>
          <p:nvPr/>
        </p:nvSpPr>
        <p:spPr>
          <a:xfrm>
            <a:off x="6287616" y="2723584"/>
            <a:ext cx="5424959" cy="3585141"/>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2.</a:t>
            </a:r>
            <a:r>
              <a:rPr lang="ja-JP" altLang="en-US" sz="1100" dirty="0"/>
              <a:t> 「更新する」をタップし、伝票を「一時保存」します。</a:t>
            </a:r>
            <a:endParaRPr lang="en-US" altLang="ja-JP" sz="1100" dirty="0"/>
          </a:p>
          <a:p>
            <a:pPr marL="0" indent="0">
              <a:buFont typeface="BIZ UDPGothic" panose="020B0400000000000000" pitchFamily="34" charset="-128"/>
              <a:buNone/>
            </a:pPr>
            <a:r>
              <a:rPr lang="ja-JP" altLang="en-US" sz="900" dirty="0"/>
              <a:t>　　</a:t>
            </a:r>
            <a:r>
              <a:rPr lang="en-US" altLang="ja-JP" sz="900" dirty="0"/>
              <a:t>※</a:t>
            </a:r>
            <a:r>
              <a:rPr lang="ja-JP" altLang="en-US" sz="900" dirty="0"/>
              <a:t>伝票自体を削除する場合は、「削除」をタップすると</a:t>
            </a:r>
            <a:endParaRPr lang="en-US" altLang="ja-JP" sz="900" dirty="0"/>
          </a:p>
          <a:p>
            <a:pPr marL="0" indent="0">
              <a:buFont typeface="BIZ UDPGothic" panose="020B0400000000000000" pitchFamily="34" charset="-128"/>
              <a:buNone/>
            </a:pPr>
            <a:r>
              <a:rPr lang="ja-JP" altLang="en-US" sz="900" dirty="0"/>
              <a:t>　　　 削除確認のメッセージが表示されるので、「</a:t>
            </a:r>
            <a:r>
              <a:rPr lang="en-US" altLang="ja-JP" sz="900" dirty="0"/>
              <a:t>OK</a:t>
            </a:r>
            <a:r>
              <a:rPr lang="ja-JP" altLang="en-US" sz="900" dirty="0"/>
              <a:t>」をタップします。</a:t>
            </a:r>
            <a:br>
              <a:rPr lang="en-US" altLang="ja-JP" sz="900" dirty="0"/>
            </a:br>
            <a:endParaRPr lang="en-US" altLang="ja-JP" sz="900" dirty="0"/>
          </a:p>
          <a:p>
            <a:pPr marL="0" indent="0">
              <a:buFont typeface="BIZ UDPGothic" panose="020B0400000000000000" pitchFamily="34" charset="-128"/>
              <a:buNone/>
            </a:pPr>
            <a:r>
              <a:rPr lang="ja-JP" altLang="en-US" sz="1100" dirty="0"/>
              <a:t>≪以上≫</a:t>
            </a:r>
          </a:p>
        </p:txBody>
      </p:sp>
      <p:sp>
        <p:nvSpPr>
          <p:cNvPr id="21" name="正方形/長方形 20">
            <a:extLst>
              <a:ext uri="{FF2B5EF4-FFF2-40B4-BE49-F238E27FC236}">
                <a16:creationId xmlns:a16="http://schemas.microsoft.com/office/drawing/2014/main" id="{C45973C5-20A7-FE26-389B-CDBDA857FF94}"/>
              </a:ext>
            </a:extLst>
          </p:cNvPr>
          <p:cNvSpPr/>
          <p:nvPr/>
        </p:nvSpPr>
        <p:spPr>
          <a:xfrm>
            <a:off x="3284725" y="1582840"/>
            <a:ext cx="3396875" cy="28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Tree>
    <p:extLst>
      <p:ext uri="{BB962C8B-B14F-4D97-AF65-F5344CB8AC3E}">
        <p14:creationId xmlns:p14="http://schemas.microsoft.com/office/powerpoint/2010/main" val="1791938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28EAC-0C24-1206-C1C3-DDEA0A29FFC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1A1E36-DA1D-7F6F-BAA0-9AA96539A9B7}"/>
              </a:ext>
            </a:extLst>
          </p:cNvPr>
          <p:cNvSpPr>
            <a:spLocks noGrp="1"/>
          </p:cNvSpPr>
          <p:nvPr>
            <p:ph type="title"/>
          </p:nvPr>
        </p:nvSpPr>
        <p:spPr/>
        <p:txBody>
          <a:bodyPr/>
          <a:lstStyle/>
          <a:p>
            <a:r>
              <a:rPr lang="en-US" altLang="ja-JP" dirty="0"/>
              <a:t>8-7. </a:t>
            </a:r>
            <a:r>
              <a:rPr lang="ja-JP" altLang="en-US" dirty="0"/>
              <a:t>領収書／請求書データの削除・修正</a:t>
            </a:r>
            <a:r>
              <a:rPr lang="en-US" altLang="ja-JP" dirty="0"/>
              <a:t>【</a:t>
            </a:r>
            <a:r>
              <a:rPr lang="ja-JP" altLang="en-US" dirty="0"/>
              <a:t>スマートフォンの場合</a:t>
            </a:r>
            <a:r>
              <a:rPr lang="en-US" altLang="ja-JP" dirty="0"/>
              <a:t>】</a:t>
            </a:r>
            <a:br>
              <a:rPr lang="en-US" altLang="ja-JP" dirty="0"/>
            </a:br>
            <a:endParaRPr kumimoji="1" lang="ja-JP" altLang="en-US" dirty="0"/>
          </a:p>
        </p:txBody>
      </p:sp>
      <p:sp>
        <p:nvSpPr>
          <p:cNvPr id="16" name="スライド番号プレースホルダー 15">
            <a:extLst>
              <a:ext uri="{FF2B5EF4-FFF2-40B4-BE49-F238E27FC236}">
                <a16:creationId xmlns:a16="http://schemas.microsoft.com/office/drawing/2014/main" id="{EE2C1B3E-72E3-6A79-F064-2B2389794131}"/>
              </a:ext>
            </a:extLst>
          </p:cNvPr>
          <p:cNvSpPr>
            <a:spLocks noGrp="1"/>
          </p:cNvSpPr>
          <p:nvPr>
            <p:ph type="sldNum" sz="quarter" idx="12"/>
          </p:nvPr>
        </p:nvSpPr>
        <p:spPr/>
        <p:txBody>
          <a:bodyPr/>
          <a:lstStyle/>
          <a:p>
            <a:fld id="{D8A28372-6A5A-4399-8FC5-CCF396CD4981}" type="slidenum">
              <a:rPr lang="en-GB" smtClean="0"/>
              <a:t>72</a:t>
            </a:fld>
            <a:endParaRPr lang="en-GB"/>
          </a:p>
        </p:txBody>
      </p:sp>
      <p:sp>
        <p:nvSpPr>
          <p:cNvPr id="5" name="コンテンツ プレースホルダー 12">
            <a:extLst>
              <a:ext uri="{FF2B5EF4-FFF2-40B4-BE49-F238E27FC236}">
                <a16:creationId xmlns:a16="http://schemas.microsoft.com/office/drawing/2014/main" id="{856CD9E8-D2A8-9449-0D8E-880C7C5B1E86}"/>
              </a:ext>
            </a:extLst>
          </p:cNvPr>
          <p:cNvSpPr>
            <a:spLocks noGrp="1"/>
          </p:cNvSpPr>
          <p:nvPr>
            <p:ph sz="half" idx="1"/>
          </p:nvPr>
        </p:nvSpPr>
        <p:spPr>
          <a:xfrm>
            <a:off x="473869" y="1714501"/>
            <a:ext cx="5442744" cy="4594224"/>
          </a:xfrm>
        </p:spPr>
        <p:txBody>
          <a:bodyPr/>
          <a:lstStyle/>
          <a:p>
            <a:pPr marL="0" indent="0">
              <a:buNone/>
            </a:pPr>
            <a:r>
              <a:rPr lang="ja-JP" altLang="en-US" b="1" dirty="0">
                <a:solidFill>
                  <a:schemeClr val="tx2"/>
                </a:solidFill>
              </a:rPr>
              <a:t>①保存済みの</a:t>
            </a:r>
            <a:r>
              <a:rPr lang="en-US" altLang="ja-JP" b="1" dirty="0">
                <a:solidFill>
                  <a:schemeClr val="tx2"/>
                </a:solidFill>
              </a:rPr>
              <a:t>PDF</a:t>
            </a:r>
            <a:r>
              <a:rPr lang="ja-JP" altLang="en-US" b="1" dirty="0">
                <a:solidFill>
                  <a:schemeClr val="tx2"/>
                </a:solidFill>
              </a:rPr>
              <a:t>ファイルを「削除・修正」する場合</a:t>
            </a:r>
            <a:endParaRPr lang="en-US" altLang="ja-JP" b="1" dirty="0">
              <a:solidFill>
                <a:schemeClr val="tx2"/>
              </a:solidFill>
            </a:endParaRPr>
          </a:p>
          <a:p>
            <a:pPr marL="0" indent="0">
              <a:buNone/>
            </a:pPr>
            <a:r>
              <a:rPr lang="en-US" altLang="ja-JP" sz="1100" dirty="0"/>
              <a:t>1.</a:t>
            </a:r>
            <a:r>
              <a:rPr lang="ja-JP" altLang="en-US" sz="1100" dirty="0"/>
              <a:t> 「書類」タブ </a:t>
            </a:r>
            <a:r>
              <a:rPr lang="en-US" altLang="ja-JP" sz="1100" dirty="0"/>
              <a:t>&gt;</a:t>
            </a:r>
            <a:r>
              <a:rPr lang="ja-JP" altLang="en-US" sz="1100" dirty="0"/>
              <a:t> 「閲覧・編集」をタップ</a:t>
            </a:r>
            <a:endParaRPr lang="ja-JP" altLang="en-US" sz="1100" b="1" dirty="0"/>
          </a:p>
          <a:p>
            <a:pPr marL="0" indent="0">
              <a:buNone/>
            </a:pPr>
            <a:endParaRPr lang="en-US" altLang="ja-JP" sz="1100" b="1" dirty="0"/>
          </a:p>
          <a:p>
            <a:pPr marL="0" indent="0">
              <a:buNone/>
            </a:pPr>
            <a:endParaRPr lang="en-US" altLang="ja-JP" sz="1100" b="1" dirty="0"/>
          </a:p>
          <a:p>
            <a:pPr marL="0" indent="0">
              <a:buNone/>
            </a:pPr>
            <a:endParaRPr lang="en-US" altLang="ja-JP" sz="1100" b="1" dirty="0"/>
          </a:p>
          <a:p>
            <a:pPr marL="0" indent="0">
              <a:buNone/>
            </a:pPr>
            <a:endParaRPr lang="en-US" altLang="ja-JP" sz="1100" b="1" dirty="0"/>
          </a:p>
          <a:p>
            <a:pPr marL="0" indent="0">
              <a:buNone/>
            </a:pPr>
            <a:endParaRPr lang="ja-JP" altLang="en-US" sz="1100" b="1" dirty="0"/>
          </a:p>
          <a:p>
            <a:pPr marL="0" indent="0">
              <a:buNone/>
            </a:pPr>
            <a:endParaRPr lang="ja-JP" altLang="en-US" sz="1100" dirty="0"/>
          </a:p>
          <a:p>
            <a:pPr marL="0" indent="0">
              <a:buNone/>
            </a:pPr>
            <a:r>
              <a:rPr lang="ja-JP" altLang="en-US" sz="1100" dirty="0"/>
              <a:t>２</a:t>
            </a:r>
            <a:r>
              <a:rPr lang="en-US" altLang="ja-JP" sz="1100" dirty="0"/>
              <a:t>. </a:t>
            </a:r>
            <a:r>
              <a:rPr lang="ja-JP" altLang="en-US" sz="1100" dirty="0"/>
              <a:t>編集する該当の領収書／請求書をタップし、「編集」をタップ</a:t>
            </a:r>
            <a:br>
              <a:rPr lang="ja-JP" altLang="en-US" sz="1200" dirty="0"/>
            </a:br>
            <a:r>
              <a:rPr lang="ja-JP" altLang="en-US" sz="1200" dirty="0"/>
              <a:t>　</a:t>
            </a:r>
            <a:r>
              <a:rPr lang="en-US" altLang="ja-JP" sz="900" dirty="0"/>
              <a:t>※</a:t>
            </a:r>
            <a:r>
              <a:rPr lang="ja-JP" altLang="en-US" sz="900" dirty="0"/>
              <a:t>削除する場合は、「削除」をタップすると表示されるコメント（必須）を記載し、「</a:t>
            </a:r>
            <a:r>
              <a:rPr lang="en-US" altLang="ja-JP" sz="900" dirty="0"/>
              <a:t>OK</a:t>
            </a:r>
            <a:r>
              <a:rPr lang="ja-JP" altLang="en-US" sz="900" dirty="0"/>
              <a:t>」をタップします。</a:t>
            </a:r>
            <a:endParaRPr lang="en-US" altLang="ja-JP" sz="900" dirty="0"/>
          </a:p>
          <a:p>
            <a:pPr marL="0" indent="0">
              <a:buNone/>
            </a:pPr>
            <a:endParaRPr lang="ja-JP" altLang="en-US" sz="1200" dirty="0"/>
          </a:p>
        </p:txBody>
      </p:sp>
      <p:sp>
        <p:nvSpPr>
          <p:cNvPr id="6" name="コンテンツ プレースホルダー 12">
            <a:extLst>
              <a:ext uri="{FF2B5EF4-FFF2-40B4-BE49-F238E27FC236}">
                <a16:creationId xmlns:a16="http://schemas.microsoft.com/office/drawing/2014/main" id="{7D486E55-8624-1BF8-1974-A792993ABCF4}"/>
              </a:ext>
            </a:extLst>
          </p:cNvPr>
          <p:cNvSpPr txBox="1">
            <a:spLocks/>
          </p:cNvSpPr>
          <p:nvPr/>
        </p:nvSpPr>
        <p:spPr>
          <a:xfrm>
            <a:off x="482922" y="1394941"/>
            <a:ext cx="8415809" cy="32861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sz="1100" dirty="0"/>
              <a:t>領収書／請求書が伝票に紐づいていないことが確認できましたら、以下手順で修正・削除することができます。</a:t>
            </a:r>
          </a:p>
        </p:txBody>
      </p:sp>
      <p:sp>
        <p:nvSpPr>
          <p:cNvPr id="7" name="コンテンツ プレースホルダー 12">
            <a:extLst>
              <a:ext uri="{FF2B5EF4-FFF2-40B4-BE49-F238E27FC236}">
                <a16:creationId xmlns:a16="http://schemas.microsoft.com/office/drawing/2014/main" id="{ECC39A96-37C6-BF1B-B6D5-6CC23F165C88}"/>
              </a:ext>
            </a:extLst>
          </p:cNvPr>
          <p:cNvSpPr txBox="1">
            <a:spLocks/>
          </p:cNvSpPr>
          <p:nvPr/>
        </p:nvSpPr>
        <p:spPr>
          <a:xfrm>
            <a:off x="6309025" y="1944987"/>
            <a:ext cx="5442744" cy="4374545"/>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sz="1100" dirty="0"/>
              <a:t>３</a:t>
            </a:r>
            <a:r>
              <a:rPr lang="en-US" altLang="ja-JP" sz="1100" dirty="0"/>
              <a:t>. </a:t>
            </a:r>
            <a:r>
              <a:rPr lang="ja-JP" altLang="en-US" sz="1100" dirty="0"/>
              <a:t>ファイルを差し替える場合は、「アップロードする」から差し替えファイルを選択</a:t>
            </a:r>
            <a:br>
              <a:rPr lang="ja-JP" altLang="en-US" sz="1100" dirty="0"/>
            </a:br>
            <a:r>
              <a:rPr lang="ja-JP" altLang="en-US" sz="1100" dirty="0"/>
              <a:t>　</a:t>
            </a:r>
            <a:br>
              <a:rPr lang="ja-JP" altLang="en-US" sz="1100" dirty="0"/>
            </a:br>
            <a:r>
              <a:rPr lang="ja-JP" altLang="en-US" sz="1100" dirty="0"/>
              <a:t>　　複数明細に分けて登録する場合は「追加」をタップし、金額を分けて入力します。</a:t>
            </a:r>
            <a:br>
              <a:rPr lang="en-US" altLang="ja-JP" sz="1100" dirty="0"/>
            </a:br>
            <a:r>
              <a:rPr lang="ja-JP" altLang="en-US" sz="1100" dirty="0"/>
              <a:t>　　日付や金額を修正する場合は「書類」欄より入力し、「確定」をタップします。</a:t>
            </a:r>
            <a:br>
              <a:rPr lang="en-US" altLang="ja-JP" sz="1100" dirty="0"/>
            </a:b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ja-JP" altLang="en-US" sz="1200" dirty="0"/>
          </a:p>
        </p:txBody>
      </p:sp>
      <p:grpSp>
        <p:nvGrpSpPr>
          <p:cNvPr id="8" name="グループ化 7">
            <a:extLst>
              <a:ext uri="{FF2B5EF4-FFF2-40B4-BE49-F238E27FC236}">
                <a16:creationId xmlns:a16="http://schemas.microsoft.com/office/drawing/2014/main" id="{B92C91C6-ABEA-50E6-2AA9-095140C8E725}"/>
              </a:ext>
            </a:extLst>
          </p:cNvPr>
          <p:cNvGrpSpPr/>
          <p:nvPr/>
        </p:nvGrpSpPr>
        <p:grpSpPr>
          <a:xfrm>
            <a:off x="662601" y="4168578"/>
            <a:ext cx="1290427" cy="2113915"/>
            <a:chOff x="388143" y="4490308"/>
            <a:chExt cx="1152645" cy="1888207"/>
          </a:xfrm>
        </p:grpSpPr>
        <p:pic>
          <p:nvPicPr>
            <p:cNvPr id="9" name="図 8">
              <a:extLst>
                <a:ext uri="{FF2B5EF4-FFF2-40B4-BE49-F238E27FC236}">
                  <a16:creationId xmlns:a16="http://schemas.microsoft.com/office/drawing/2014/main" id="{423EE8C8-4DC6-10A3-A02E-21861292705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8143" y="4490308"/>
              <a:ext cx="1152645" cy="1888207"/>
            </a:xfrm>
            <a:prstGeom prst="rect">
              <a:avLst/>
            </a:prstGeom>
            <a:ln w="12700">
              <a:solidFill>
                <a:srgbClr val="D2D2D2"/>
              </a:solidFill>
            </a:ln>
          </p:spPr>
        </p:pic>
        <p:sp>
          <p:nvSpPr>
            <p:cNvPr id="10" name="正方形/長方形 9">
              <a:extLst>
                <a:ext uri="{FF2B5EF4-FFF2-40B4-BE49-F238E27FC236}">
                  <a16:creationId xmlns:a16="http://schemas.microsoft.com/office/drawing/2014/main" id="{FB3059B4-F884-E9BF-DB6E-AE10FB54BCC0}"/>
                </a:ext>
              </a:extLst>
            </p:cNvPr>
            <p:cNvSpPr/>
            <p:nvPr/>
          </p:nvSpPr>
          <p:spPr>
            <a:xfrm>
              <a:off x="397197" y="4891138"/>
              <a:ext cx="1143591" cy="7631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grpSp>
        <p:nvGrpSpPr>
          <p:cNvPr id="11" name="グループ化 10">
            <a:extLst>
              <a:ext uri="{FF2B5EF4-FFF2-40B4-BE49-F238E27FC236}">
                <a16:creationId xmlns:a16="http://schemas.microsoft.com/office/drawing/2014/main" id="{4144AAE2-E122-A106-3C7F-4845D1601820}"/>
              </a:ext>
            </a:extLst>
          </p:cNvPr>
          <p:cNvGrpSpPr/>
          <p:nvPr/>
        </p:nvGrpSpPr>
        <p:grpSpPr>
          <a:xfrm>
            <a:off x="2522289" y="4462890"/>
            <a:ext cx="1506785" cy="1170104"/>
            <a:chOff x="1844972" y="4523204"/>
            <a:chExt cx="1345902" cy="1045169"/>
          </a:xfrm>
        </p:grpSpPr>
        <p:pic>
          <p:nvPicPr>
            <p:cNvPr id="22" name="図 21">
              <a:extLst>
                <a:ext uri="{FF2B5EF4-FFF2-40B4-BE49-F238E27FC236}">
                  <a16:creationId xmlns:a16="http://schemas.microsoft.com/office/drawing/2014/main" id="{323014A7-93BA-A61C-99DB-D70F333F75E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44972" y="4523204"/>
              <a:ext cx="1345902" cy="1045169"/>
            </a:xfrm>
            <a:prstGeom prst="rect">
              <a:avLst/>
            </a:prstGeom>
            <a:ln w="12700">
              <a:solidFill>
                <a:srgbClr val="D2D2D2"/>
              </a:solidFill>
            </a:ln>
          </p:spPr>
        </p:pic>
        <p:sp>
          <p:nvSpPr>
            <p:cNvPr id="23" name="正方形/長方形 22">
              <a:extLst>
                <a:ext uri="{FF2B5EF4-FFF2-40B4-BE49-F238E27FC236}">
                  <a16:creationId xmlns:a16="http://schemas.microsoft.com/office/drawing/2014/main" id="{AC7CD746-E94F-A625-67AA-F52CA7C217D0}"/>
                </a:ext>
              </a:extLst>
            </p:cNvPr>
            <p:cNvSpPr/>
            <p:nvPr/>
          </p:nvSpPr>
          <p:spPr>
            <a:xfrm>
              <a:off x="1844972" y="4975052"/>
              <a:ext cx="1345902" cy="21166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grpSp>
        <p:nvGrpSpPr>
          <p:cNvPr id="24" name="グループ化 23">
            <a:extLst>
              <a:ext uri="{FF2B5EF4-FFF2-40B4-BE49-F238E27FC236}">
                <a16:creationId xmlns:a16="http://schemas.microsoft.com/office/drawing/2014/main" id="{FD802128-AFDA-B17A-0308-404AEA51E62D}"/>
              </a:ext>
            </a:extLst>
          </p:cNvPr>
          <p:cNvGrpSpPr/>
          <p:nvPr/>
        </p:nvGrpSpPr>
        <p:grpSpPr>
          <a:xfrm>
            <a:off x="6528823" y="2905125"/>
            <a:ext cx="1887063" cy="2804208"/>
            <a:chOff x="4931710" y="3304183"/>
            <a:chExt cx="1867443" cy="2775052"/>
          </a:xfrm>
        </p:grpSpPr>
        <p:pic>
          <p:nvPicPr>
            <p:cNvPr id="25" name="図 24">
              <a:extLst>
                <a:ext uri="{FF2B5EF4-FFF2-40B4-BE49-F238E27FC236}">
                  <a16:creationId xmlns:a16="http://schemas.microsoft.com/office/drawing/2014/main" id="{22664A14-D709-F833-F92B-70EE5EDCA52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933179" y="5314391"/>
              <a:ext cx="1865974" cy="764844"/>
            </a:xfrm>
            <a:prstGeom prst="rect">
              <a:avLst/>
            </a:prstGeom>
            <a:ln w="12700">
              <a:solidFill>
                <a:srgbClr val="D2D2D2"/>
              </a:solidFill>
            </a:ln>
          </p:spPr>
        </p:pic>
        <p:pic>
          <p:nvPicPr>
            <p:cNvPr id="26" name="図 25">
              <a:extLst>
                <a:ext uri="{FF2B5EF4-FFF2-40B4-BE49-F238E27FC236}">
                  <a16:creationId xmlns:a16="http://schemas.microsoft.com/office/drawing/2014/main" id="{E724A28E-55BC-3972-29DC-BAABFD7EB15A}"/>
                </a:ext>
              </a:extLst>
            </p:cNvPr>
            <p:cNvPicPr>
              <a:picLocks noChangeAspect="1"/>
            </p:cNvPicPr>
            <p:nvPr/>
          </p:nvPicPr>
          <p:blipFill>
            <a:blip r:embed="rId5"/>
            <a:stretch>
              <a:fillRect/>
            </a:stretch>
          </p:blipFill>
          <p:spPr>
            <a:xfrm>
              <a:off x="4931710" y="3304183"/>
              <a:ext cx="1865974" cy="2146169"/>
            </a:xfrm>
            <a:prstGeom prst="rect">
              <a:avLst/>
            </a:prstGeom>
            <a:ln w="12700">
              <a:solidFill>
                <a:srgbClr val="D2D2D2"/>
              </a:solidFill>
            </a:ln>
          </p:spPr>
        </p:pic>
        <p:sp>
          <p:nvSpPr>
            <p:cNvPr id="27" name="正方形/長方形 26">
              <a:extLst>
                <a:ext uri="{FF2B5EF4-FFF2-40B4-BE49-F238E27FC236}">
                  <a16:creationId xmlns:a16="http://schemas.microsoft.com/office/drawing/2014/main" id="{AD25FF72-53AB-216D-54ED-9679EF38F1C7}"/>
                </a:ext>
              </a:extLst>
            </p:cNvPr>
            <p:cNvSpPr/>
            <p:nvPr/>
          </p:nvSpPr>
          <p:spPr>
            <a:xfrm>
              <a:off x="4942351" y="5450352"/>
              <a:ext cx="1855333" cy="30027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pic>
        <p:nvPicPr>
          <p:cNvPr id="28" name="図 27">
            <a:extLst>
              <a:ext uri="{FF2B5EF4-FFF2-40B4-BE49-F238E27FC236}">
                <a16:creationId xmlns:a16="http://schemas.microsoft.com/office/drawing/2014/main" id="{A3D61836-C9FC-912B-4AA1-5AC1153BA563}"/>
              </a:ext>
            </a:extLst>
          </p:cNvPr>
          <p:cNvPicPr>
            <a:picLocks noChangeAspect="1"/>
          </p:cNvPicPr>
          <p:nvPr/>
        </p:nvPicPr>
        <p:blipFill>
          <a:blip r:embed="rId6"/>
          <a:stretch>
            <a:fillRect/>
          </a:stretch>
        </p:blipFill>
        <p:spPr>
          <a:xfrm>
            <a:off x="643551" y="2255729"/>
            <a:ext cx="1330901" cy="1222404"/>
          </a:xfrm>
          <a:prstGeom prst="rect">
            <a:avLst/>
          </a:prstGeom>
          <a:ln w="12700">
            <a:solidFill>
              <a:srgbClr val="D2D2D2"/>
            </a:solidFill>
          </a:ln>
        </p:spPr>
      </p:pic>
      <p:pic>
        <p:nvPicPr>
          <p:cNvPr id="4" name="図 3">
            <a:extLst>
              <a:ext uri="{FF2B5EF4-FFF2-40B4-BE49-F238E27FC236}">
                <a16:creationId xmlns:a16="http://schemas.microsoft.com/office/drawing/2014/main" id="{839A4234-19D0-27F5-6D14-3188BAC62289}"/>
              </a:ext>
            </a:extLst>
          </p:cNvPr>
          <p:cNvPicPr>
            <a:picLocks noChangeAspect="1"/>
          </p:cNvPicPr>
          <p:nvPr/>
        </p:nvPicPr>
        <p:blipFill>
          <a:blip r:embed="rId7"/>
          <a:stretch>
            <a:fillRect/>
          </a:stretch>
        </p:blipFill>
        <p:spPr>
          <a:xfrm>
            <a:off x="6616793" y="3566939"/>
            <a:ext cx="1038225" cy="123825"/>
          </a:xfrm>
          <a:prstGeom prst="rect">
            <a:avLst/>
          </a:prstGeom>
        </p:spPr>
      </p:pic>
      <p:pic>
        <p:nvPicPr>
          <p:cNvPr id="13" name="図 12">
            <a:extLst>
              <a:ext uri="{FF2B5EF4-FFF2-40B4-BE49-F238E27FC236}">
                <a16:creationId xmlns:a16="http://schemas.microsoft.com/office/drawing/2014/main" id="{762DC42D-A4C1-0CFA-79F6-EF7C5A18DB6C}"/>
              </a:ext>
            </a:extLst>
          </p:cNvPr>
          <p:cNvPicPr>
            <a:picLocks noChangeAspect="1"/>
          </p:cNvPicPr>
          <p:nvPr/>
        </p:nvPicPr>
        <p:blipFill>
          <a:blip r:embed="rId8"/>
          <a:stretch>
            <a:fillRect/>
          </a:stretch>
        </p:blipFill>
        <p:spPr>
          <a:xfrm>
            <a:off x="6616792" y="3887787"/>
            <a:ext cx="1038225" cy="123826"/>
          </a:xfrm>
          <a:prstGeom prst="rect">
            <a:avLst/>
          </a:prstGeom>
        </p:spPr>
      </p:pic>
      <p:pic>
        <p:nvPicPr>
          <p:cNvPr id="20" name="図 19">
            <a:extLst>
              <a:ext uri="{FF2B5EF4-FFF2-40B4-BE49-F238E27FC236}">
                <a16:creationId xmlns:a16="http://schemas.microsoft.com/office/drawing/2014/main" id="{F3E3FAE2-A6C9-E550-07AA-43A19823DDD3}"/>
              </a:ext>
            </a:extLst>
          </p:cNvPr>
          <p:cNvPicPr>
            <a:picLocks noChangeAspect="1"/>
          </p:cNvPicPr>
          <p:nvPr/>
        </p:nvPicPr>
        <p:blipFill>
          <a:blip r:embed="rId9"/>
          <a:stretch>
            <a:fillRect/>
          </a:stretch>
        </p:blipFill>
        <p:spPr>
          <a:xfrm>
            <a:off x="2985169" y="4668195"/>
            <a:ext cx="562318" cy="45719"/>
          </a:xfrm>
          <a:prstGeom prst="rect">
            <a:avLst/>
          </a:prstGeom>
        </p:spPr>
      </p:pic>
      <p:pic>
        <p:nvPicPr>
          <p:cNvPr id="21" name="図 20">
            <a:extLst>
              <a:ext uri="{FF2B5EF4-FFF2-40B4-BE49-F238E27FC236}">
                <a16:creationId xmlns:a16="http://schemas.microsoft.com/office/drawing/2014/main" id="{A226A7C0-98B4-D4B2-AE62-BCA3944A14C4}"/>
              </a:ext>
            </a:extLst>
          </p:cNvPr>
          <p:cNvPicPr>
            <a:picLocks noChangeAspect="1"/>
          </p:cNvPicPr>
          <p:nvPr/>
        </p:nvPicPr>
        <p:blipFill>
          <a:blip r:embed="rId9"/>
          <a:stretch>
            <a:fillRect/>
          </a:stretch>
        </p:blipFill>
        <p:spPr>
          <a:xfrm>
            <a:off x="1003971" y="5941895"/>
            <a:ext cx="562318" cy="45719"/>
          </a:xfrm>
          <a:prstGeom prst="rect">
            <a:avLst/>
          </a:prstGeom>
        </p:spPr>
      </p:pic>
    </p:spTree>
    <p:extLst>
      <p:ext uri="{BB962C8B-B14F-4D97-AF65-F5344CB8AC3E}">
        <p14:creationId xmlns:p14="http://schemas.microsoft.com/office/powerpoint/2010/main" val="3552058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A21-DEFE-5938-A29D-8AD0927FD12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400649-F30B-A7EC-3C1F-11B6BDAD14A6}"/>
              </a:ext>
            </a:extLst>
          </p:cNvPr>
          <p:cNvSpPr>
            <a:spLocks noGrp="1"/>
          </p:cNvSpPr>
          <p:nvPr>
            <p:ph type="title"/>
          </p:nvPr>
        </p:nvSpPr>
        <p:spPr/>
        <p:txBody>
          <a:bodyPr/>
          <a:lstStyle/>
          <a:p>
            <a:r>
              <a:rPr lang="en-US" altLang="ja-JP" dirty="0"/>
              <a:t>8-8. </a:t>
            </a:r>
            <a:r>
              <a:rPr lang="ja-JP" altLang="en-US" dirty="0"/>
              <a:t>否認処理された伝票に紐づく領収書／請求書データの再利用方法</a:t>
            </a:r>
            <a:endParaRPr kumimoji="1" lang="ja-JP" altLang="en-US" dirty="0"/>
          </a:p>
        </p:txBody>
      </p:sp>
      <p:sp>
        <p:nvSpPr>
          <p:cNvPr id="16" name="スライド番号プレースホルダー 15">
            <a:extLst>
              <a:ext uri="{FF2B5EF4-FFF2-40B4-BE49-F238E27FC236}">
                <a16:creationId xmlns:a16="http://schemas.microsoft.com/office/drawing/2014/main" id="{2738A0E3-47C1-51F9-AB51-30BE1EAAAFDF}"/>
              </a:ext>
            </a:extLst>
          </p:cNvPr>
          <p:cNvSpPr>
            <a:spLocks noGrp="1"/>
          </p:cNvSpPr>
          <p:nvPr>
            <p:ph type="sldNum" sz="quarter" idx="12"/>
          </p:nvPr>
        </p:nvSpPr>
        <p:spPr/>
        <p:txBody>
          <a:bodyPr/>
          <a:lstStyle/>
          <a:p>
            <a:fld id="{D8A28372-6A5A-4399-8FC5-CCF396CD4981}" type="slidenum">
              <a:rPr lang="en-GB" smtClean="0"/>
              <a:t>73</a:t>
            </a:fld>
            <a:endParaRPr lang="en-GB"/>
          </a:p>
        </p:txBody>
      </p:sp>
      <p:sp>
        <p:nvSpPr>
          <p:cNvPr id="5" name="コンテンツ プレースホルダー 12">
            <a:extLst>
              <a:ext uri="{FF2B5EF4-FFF2-40B4-BE49-F238E27FC236}">
                <a16:creationId xmlns:a16="http://schemas.microsoft.com/office/drawing/2014/main" id="{5A502864-61AE-C1D0-67CA-A6FA309A0A52}"/>
              </a:ext>
            </a:extLst>
          </p:cNvPr>
          <p:cNvSpPr>
            <a:spLocks noGrp="1"/>
          </p:cNvSpPr>
          <p:nvPr>
            <p:ph sz="half" idx="1"/>
          </p:nvPr>
        </p:nvSpPr>
        <p:spPr>
          <a:xfrm>
            <a:off x="493241" y="1401162"/>
            <a:ext cx="8415016" cy="431198"/>
          </a:xfrm>
        </p:spPr>
        <p:txBody>
          <a:bodyPr/>
          <a:lstStyle/>
          <a:p>
            <a:pPr marL="0" indent="0">
              <a:buNone/>
            </a:pPr>
            <a:r>
              <a:rPr lang="ja-JP" altLang="en-US" sz="1100" dirty="0">
                <a:latin typeface="BIZ UDPゴシック" panose="020B0400000000000000" pitchFamily="50" charset="-128"/>
                <a:ea typeface="BIZ UDPゴシック" panose="020B0400000000000000" pitchFamily="50" charset="-128"/>
              </a:rPr>
              <a:t>否認処理された伝票に紐づく領収書／請求書データのステータスは「対象外」となります。</a:t>
            </a:r>
            <a:endParaRPr lang="en-US" altLang="ja-JP" sz="1100" dirty="0">
              <a:latin typeface="BIZ UDPゴシック" panose="020B0400000000000000" pitchFamily="50" charset="-128"/>
              <a:ea typeface="BIZ UDPゴシック" panose="020B0400000000000000" pitchFamily="50" charset="-128"/>
            </a:endParaRPr>
          </a:p>
          <a:p>
            <a:pPr marL="0" indent="0">
              <a:buNone/>
            </a:pPr>
            <a:r>
              <a:rPr lang="ja-JP" altLang="en-US" sz="1100" dirty="0">
                <a:latin typeface="BIZ UDPゴシック" panose="020B0400000000000000" pitchFamily="50" charset="-128"/>
                <a:ea typeface="BIZ UDPゴシック" panose="020B0400000000000000" pitchFamily="50" charset="-128"/>
              </a:rPr>
              <a:t>以下の手順を行うことで、領収書／請求書データは再利用することができます。</a:t>
            </a:r>
            <a:endParaRPr lang="en-US" altLang="ja-JP" sz="1100" dirty="0">
              <a:latin typeface="BIZ UDPゴシック" panose="020B0400000000000000" pitchFamily="50" charset="-128"/>
              <a:ea typeface="BIZ UDPゴシック" panose="020B0400000000000000" pitchFamily="50" charset="-128"/>
            </a:endParaRPr>
          </a:p>
        </p:txBody>
      </p:sp>
      <p:sp>
        <p:nvSpPr>
          <p:cNvPr id="6" name="コンテンツ プレースホルダー 12">
            <a:extLst>
              <a:ext uri="{FF2B5EF4-FFF2-40B4-BE49-F238E27FC236}">
                <a16:creationId xmlns:a16="http://schemas.microsoft.com/office/drawing/2014/main" id="{6FC65CF1-FE7C-280D-4CA8-C77D53F34AEE}"/>
              </a:ext>
            </a:extLst>
          </p:cNvPr>
          <p:cNvSpPr txBox="1">
            <a:spLocks/>
          </p:cNvSpPr>
          <p:nvPr/>
        </p:nvSpPr>
        <p:spPr>
          <a:xfrm>
            <a:off x="494033" y="1929712"/>
            <a:ext cx="5422579" cy="4379013"/>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latin typeface="BIZ UDPゴシック" panose="020B0400000000000000" pitchFamily="50" charset="-128"/>
                <a:ea typeface="BIZ UDPゴシック" panose="020B0400000000000000" pitchFamily="50" charset="-128"/>
              </a:rPr>
              <a:t>手順</a:t>
            </a:r>
            <a:endParaRPr lang="en-US" altLang="ja-JP" b="1" dirty="0">
              <a:solidFill>
                <a:schemeClr val="tx2"/>
              </a:solidFill>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r>
              <a:rPr lang="en-US" altLang="ja-JP" sz="1100" dirty="0">
                <a:latin typeface="BIZ UDPゴシック" panose="020B0400000000000000" pitchFamily="50" charset="-128"/>
                <a:ea typeface="BIZ UDPゴシック" panose="020B0400000000000000" pitchFamily="50" charset="-128"/>
              </a:rPr>
              <a:t>1. </a:t>
            </a:r>
            <a:r>
              <a:rPr lang="ja-JP" altLang="en-US" sz="1100" dirty="0">
                <a:latin typeface="BIZ UDPゴシック" panose="020B0400000000000000" pitchFamily="50" charset="-128"/>
                <a:ea typeface="BIZ UDPゴシック" panose="020B0400000000000000" pitchFamily="50" charset="-128"/>
              </a:rPr>
              <a:t>「領収書</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請求書」をクリック</a:t>
            </a: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r>
              <a:rPr lang="en-US" altLang="ja-JP" sz="1100" dirty="0">
                <a:latin typeface="BIZ UDPゴシック" panose="020B0400000000000000" pitchFamily="50" charset="-128"/>
                <a:ea typeface="BIZ UDPゴシック" panose="020B0400000000000000" pitchFamily="50" charset="-128"/>
              </a:rPr>
              <a:t>2. </a:t>
            </a:r>
            <a:r>
              <a:rPr lang="ja-JP" altLang="en-US" sz="1100" dirty="0">
                <a:latin typeface="BIZ UDPゴシック" panose="020B0400000000000000" pitchFamily="50" charset="-128"/>
                <a:ea typeface="BIZ UDPゴシック" panose="020B0400000000000000" pitchFamily="50" charset="-128"/>
              </a:rPr>
              <a:t>ステータスが「対象外」のものを表示し、再利用したいデータの「閲覧」タブをクリック</a:t>
            </a:r>
          </a:p>
          <a:p>
            <a:pPr marL="0" indent="0">
              <a:buFont typeface="BIZ UDPGothic" panose="020B0400000000000000" pitchFamily="34" charset="-128"/>
              <a:buNone/>
            </a:pPr>
            <a:endParaRPr lang="ja-JP" altLang="en-US" sz="1200" dirty="0">
              <a:latin typeface="BIZ UDPゴシック" panose="020B0400000000000000" pitchFamily="50" charset="-128"/>
              <a:ea typeface="BIZ UDPゴシック" panose="020B0400000000000000" pitchFamily="50" charset="-128"/>
            </a:endParaRPr>
          </a:p>
        </p:txBody>
      </p:sp>
      <p:sp>
        <p:nvSpPr>
          <p:cNvPr id="8" name="コンテンツ プレースホルダー 12">
            <a:extLst>
              <a:ext uri="{FF2B5EF4-FFF2-40B4-BE49-F238E27FC236}">
                <a16:creationId xmlns:a16="http://schemas.microsoft.com/office/drawing/2014/main" id="{7F69335A-E02A-80FF-AA6D-9E9C38D38B2D}"/>
              </a:ext>
            </a:extLst>
          </p:cNvPr>
          <p:cNvSpPr txBox="1">
            <a:spLocks/>
          </p:cNvSpPr>
          <p:nvPr/>
        </p:nvSpPr>
        <p:spPr>
          <a:xfrm>
            <a:off x="6288087" y="1929713"/>
            <a:ext cx="5416801" cy="437901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endParaRPr lang="en-US" altLang="ja-JP"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r>
              <a:rPr lang="en-US" altLang="ja-JP" sz="1100" dirty="0">
                <a:latin typeface="BIZ UDPゴシック" panose="020B0400000000000000" pitchFamily="50" charset="-128"/>
                <a:ea typeface="BIZ UDPゴシック" panose="020B0400000000000000" pitchFamily="50" charset="-128"/>
              </a:rPr>
              <a:t>3.</a:t>
            </a:r>
            <a:r>
              <a:rPr lang="ja-JP" altLang="en-US" sz="1100" dirty="0">
                <a:latin typeface="BIZ UDPゴシック" panose="020B0400000000000000" pitchFamily="50" charset="-128"/>
                <a:ea typeface="BIZ UDPゴシック" panose="020B0400000000000000" pitchFamily="50" charset="-128"/>
              </a:rPr>
              <a:t>左下にある「再利用」をクリック</a:t>
            </a: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ja-JP" altLang="en-US"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r>
              <a:rPr lang="ja-JP" altLang="en-US" sz="1100" dirty="0">
                <a:latin typeface="BIZ UDPゴシック" panose="020B0400000000000000" pitchFamily="50" charset="-128"/>
                <a:ea typeface="BIZ UDPゴシック" panose="020B0400000000000000" pitchFamily="50" charset="-128"/>
              </a:rPr>
              <a:t>≪以上≫</a:t>
            </a:r>
            <a:endParaRPr lang="en-US" altLang="ja-JP"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endParaRPr lang="ja-JP" altLang="en-US" sz="1100" dirty="0">
              <a:latin typeface="BIZ UDPゴシック" panose="020B0400000000000000" pitchFamily="50" charset="-128"/>
              <a:ea typeface="BIZ UDPゴシック" panose="020B0400000000000000" pitchFamily="50" charset="-128"/>
            </a:endParaRPr>
          </a:p>
          <a:p>
            <a:pPr marL="0" indent="0">
              <a:buFont typeface="BIZ UDPGothic" panose="020B0400000000000000" pitchFamily="34" charset="-128"/>
              <a:buNone/>
            </a:pP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領収書／請求書一覧上のステータスが「未申請」になっていれば再利用可能です。</a:t>
            </a:r>
          </a:p>
        </p:txBody>
      </p:sp>
      <p:pic>
        <p:nvPicPr>
          <p:cNvPr id="10" name="図 9">
            <a:extLst>
              <a:ext uri="{FF2B5EF4-FFF2-40B4-BE49-F238E27FC236}">
                <a16:creationId xmlns:a16="http://schemas.microsoft.com/office/drawing/2014/main" id="{509E3944-FC10-A05C-6EAF-C58E37C6C4E7}"/>
              </a:ext>
            </a:extLst>
          </p:cNvPr>
          <p:cNvPicPr>
            <a:picLocks noChangeAspect="1"/>
          </p:cNvPicPr>
          <p:nvPr/>
        </p:nvPicPr>
        <p:blipFill>
          <a:blip r:embed="rId2"/>
          <a:stretch>
            <a:fillRect/>
          </a:stretch>
        </p:blipFill>
        <p:spPr>
          <a:xfrm>
            <a:off x="507339" y="2457100"/>
            <a:ext cx="3833526" cy="279140"/>
          </a:xfrm>
          <a:prstGeom prst="rect">
            <a:avLst/>
          </a:prstGeom>
          <a:ln w="12700">
            <a:solidFill>
              <a:srgbClr val="D2D2D2"/>
            </a:solidFill>
          </a:ln>
        </p:spPr>
      </p:pic>
      <p:sp>
        <p:nvSpPr>
          <p:cNvPr id="11" name="正方形/長方形 10">
            <a:extLst>
              <a:ext uri="{FF2B5EF4-FFF2-40B4-BE49-F238E27FC236}">
                <a16:creationId xmlns:a16="http://schemas.microsoft.com/office/drawing/2014/main" id="{F8E0999A-8743-78BA-46CD-5737C0EB85F3}"/>
              </a:ext>
            </a:extLst>
          </p:cNvPr>
          <p:cNvSpPr/>
          <p:nvPr/>
        </p:nvSpPr>
        <p:spPr>
          <a:xfrm>
            <a:off x="558249" y="2493432"/>
            <a:ext cx="1067495" cy="22470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2" name="正方形/長方形 11">
            <a:extLst>
              <a:ext uri="{FF2B5EF4-FFF2-40B4-BE49-F238E27FC236}">
                <a16:creationId xmlns:a16="http://schemas.microsoft.com/office/drawing/2014/main" id="{8BC09A81-7871-3D96-0C95-F2A31869748A}"/>
              </a:ext>
            </a:extLst>
          </p:cNvPr>
          <p:cNvSpPr/>
          <p:nvPr/>
        </p:nvSpPr>
        <p:spPr>
          <a:xfrm>
            <a:off x="3589649" y="4975652"/>
            <a:ext cx="366713" cy="6191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3" name="正方形/長方形 12">
            <a:extLst>
              <a:ext uri="{FF2B5EF4-FFF2-40B4-BE49-F238E27FC236}">
                <a16:creationId xmlns:a16="http://schemas.microsoft.com/office/drawing/2014/main" id="{249A9CAB-FBE8-2A83-EDBC-C5BD8A8332D7}"/>
              </a:ext>
            </a:extLst>
          </p:cNvPr>
          <p:cNvSpPr/>
          <p:nvPr/>
        </p:nvSpPr>
        <p:spPr>
          <a:xfrm>
            <a:off x="653207" y="5321430"/>
            <a:ext cx="303544" cy="17162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5" name="図 14">
            <a:extLst>
              <a:ext uri="{FF2B5EF4-FFF2-40B4-BE49-F238E27FC236}">
                <a16:creationId xmlns:a16="http://schemas.microsoft.com/office/drawing/2014/main" id="{7D57E6B4-B558-E777-D41D-AD0C1FC5382C}"/>
              </a:ext>
            </a:extLst>
          </p:cNvPr>
          <p:cNvPicPr>
            <a:picLocks noChangeAspect="1"/>
          </p:cNvPicPr>
          <p:nvPr/>
        </p:nvPicPr>
        <p:blipFill>
          <a:blip r:embed="rId3"/>
          <a:srcRect b="669"/>
          <a:stretch>
            <a:fillRect/>
          </a:stretch>
        </p:blipFill>
        <p:spPr>
          <a:xfrm>
            <a:off x="6366089" y="2393682"/>
            <a:ext cx="2886553" cy="3144135"/>
          </a:xfrm>
          <a:prstGeom prst="rect">
            <a:avLst/>
          </a:prstGeom>
          <a:ln w="12700">
            <a:solidFill>
              <a:srgbClr val="D2D2D2"/>
            </a:solidFill>
          </a:ln>
        </p:spPr>
      </p:pic>
      <p:sp>
        <p:nvSpPr>
          <p:cNvPr id="17" name="正方形/長方形 16">
            <a:extLst>
              <a:ext uri="{FF2B5EF4-FFF2-40B4-BE49-F238E27FC236}">
                <a16:creationId xmlns:a16="http://schemas.microsoft.com/office/drawing/2014/main" id="{7268C05D-FBF5-F5A6-B3D8-0FEEA78E355F}"/>
              </a:ext>
            </a:extLst>
          </p:cNvPr>
          <p:cNvSpPr/>
          <p:nvPr/>
        </p:nvSpPr>
        <p:spPr>
          <a:xfrm>
            <a:off x="6414262" y="5381356"/>
            <a:ext cx="303544" cy="17162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grpSp>
        <p:nvGrpSpPr>
          <p:cNvPr id="9" name="グループ化 8">
            <a:extLst>
              <a:ext uri="{FF2B5EF4-FFF2-40B4-BE49-F238E27FC236}">
                <a16:creationId xmlns:a16="http://schemas.microsoft.com/office/drawing/2014/main" id="{D9B14513-2774-5487-0714-F2C9CE11CA90}"/>
              </a:ext>
            </a:extLst>
          </p:cNvPr>
          <p:cNvGrpSpPr/>
          <p:nvPr/>
        </p:nvGrpSpPr>
        <p:grpSpPr>
          <a:xfrm>
            <a:off x="494034" y="3346617"/>
            <a:ext cx="5422580" cy="2399723"/>
            <a:chOff x="494034" y="3346617"/>
            <a:chExt cx="5422580" cy="2399723"/>
          </a:xfrm>
        </p:grpSpPr>
        <p:pic>
          <p:nvPicPr>
            <p:cNvPr id="4" name="図 3">
              <a:extLst>
                <a:ext uri="{FF2B5EF4-FFF2-40B4-BE49-F238E27FC236}">
                  <a16:creationId xmlns:a16="http://schemas.microsoft.com/office/drawing/2014/main" id="{356DB4F7-E17C-241D-C4D0-15E38C2E0458}"/>
                </a:ext>
              </a:extLst>
            </p:cNvPr>
            <p:cNvPicPr>
              <a:picLocks noChangeAspect="1"/>
            </p:cNvPicPr>
            <p:nvPr/>
          </p:nvPicPr>
          <p:blipFill>
            <a:blip r:embed="rId4"/>
            <a:stretch>
              <a:fillRect/>
            </a:stretch>
          </p:blipFill>
          <p:spPr>
            <a:xfrm>
              <a:off x="494034" y="3346617"/>
              <a:ext cx="5422580" cy="2399723"/>
            </a:xfrm>
            <a:prstGeom prst="rect">
              <a:avLst/>
            </a:prstGeom>
            <a:ln w="12700">
              <a:solidFill>
                <a:srgbClr val="D2D2D2"/>
              </a:solidFill>
            </a:ln>
          </p:spPr>
        </p:pic>
        <p:pic>
          <p:nvPicPr>
            <p:cNvPr id="7" name="図 6">
              <a:extLst>
                <a:ext uri="{FF2B5EF4-FFF2-40B4-BE49-F238E27FC236}">
                  <a16:creationId xmlns:a16="http://schemas.microsoft.com/office/drawing/2014/main" id="{CDB16AA9-9A4D-2C49-7700-8AE0E3D9AFE0}"/>
                </a:ext>
              </a:extLst>
            </p:cNvPr>
            <p:cNvPicPr>
              <a:picLocks noChangeAspect="1"/>
            </p:cNvPicPr>
            <p:nvPr/>
          </p:nvPicPr>
          <p:blipFill>
            <a:blip r:embed="rId5"/>
            <a:stretch>
              <a:fillRect/>
            </a:stretch>
          </p:blipFill>
          <p:spPr>
            <a:xfrm>
              <a:off x="507339" y="4546478"/>
              <a:ext cx="1258087" cy="176411"/>
            </a:xfrm>
            <a:prstGeom prst="rect">
              <a:avLst/>
            </a:prstGeom>
          </p:spPr>
        </p:pic>
      </p:grpSp>
      <p:sp>
        <p:nvSpPr>
          <p:cNvPr id="3" name="正方形/長方形 2">
            <a:extLst>
              <a:ext uri="{FF2B5EF4-FFF2-40B4-BE49-F238E27FC236}">
                <a16:creationId xmlns:a16="http://schemas.microsoft.com/office/drawing/2014/main" id="{7C307A06-4C23-869F-2344-E07B437BC9FF}"/>
              </a:ext>
            </a:extLst>
          </p:cNvPr>
          <p:cNvSpPr/>
          <p:nvPr/>
        </p:nvSpPr>
        <p:spPr>
          <a:xfrm>
            <a:off x="692149" y="5327580"/>
            <a:ext cx="232849" cy="17162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033623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04F01-F5E0-7BC4-3E2B-C35A1D71C98C}"/>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9B7B385-F19A-C3E1-1B17-2AD5C148ABA9}"/>
              </a:ext>
            </a:extLst>
          </p:cNvPr>
          <p:cNvSpPr>
            <a:spLocks noGrp="1"/>
          </p:cNvSpPr>
          <p:nvPr>
            <p:ph type="sldNum" sz="quarter" idx="12"/>
          </p:nvPr>
        </p:nvSpPr>
        <p:spPr/>
        <p:txBody>
          <a:bodyPr/>
          <a:lstStyle/>
          <a:p>
            <a:fld id="{D8A28372-6A5A-4399-8FC5-CCF396CD4981}" type="slidenum">
              <a:rPr lang="en-GB" smtClean="0"/>
              <a:t>74</a:t>
            </a:fld>
            <a:endParaRPr lang="en-GB"/>
          </a:p>
        </p:txBody>
      </p:sp>
      <p:sp>
        <p:nvSpPr>
          <p:cNvPr id="11" name="テキスト プレースホルダー 2">
            <a:extLst>
              <a:ext uri="{FF2B5EF4-FFF2-40B4-BE49-F238E27FC236}">
                <a16:creationId xmlns:a16="http://schemas.microsoft.com/office/drawing/2014/main" id="{002C1101-3642-A241-EA58-871A03E9CEA1}"/>
              </a:ext>
            </a:extLst>
          </p:cNvPr>
          <p:cNvSpPr>
            <a:spLocks noGrp="1"/>
          </p:cNvSpPr>
          <p:nvPr>
            <p:ph type="body" sz="quarter" idx="13"/>
          </p:nvPr>
        </p:nvSpPr>
        <p:spPr>
          <a:xfrm>
            <a:off x="483855" y="1634391"/>
            <a:ext cx="6918431" cy="4171097"/>
          </a:xfrm>
        </p:spPr>
        <p:txBody>
          <a:bodyPr anchor="ctr"/>
          <a:lstStyle/>
          <a:p>
            <a:pPr>
              <a:lnSpc>
                <a:spcPct val="150000"/>
              </a:lnSpc>
              <a:buFont typeface="+mj-lt"/>
              <a:buAutoNum type="arabicPeriod" startAt="9"/>
            </a:pPr>
            <a:r>
              <a:rPr lang="ja-JP" altLang="en-US" dirty="0"/>
              <a:t>クレジットカード連携オプション</a:t>
            </a:r>
            <a:br>
              <a:rPr lang="en-US" altLang="ja-JP" dirty="0"/>
            </a:br>
            <a:r>
              <a:rPr lang="en-US" altLang="ja-JP" sz="1800" dirty="0"/>
              <a:t>9-</a:t>
            </a:r>
            <a:r>
              <a:rPr lang="ja-JP" altLang="en-US" sz="1800" dirty="0"/>
              <a:t>１</a:t>
            </a:r>
            <a:r>
              <a:rPr lang="en-US" altLang="ja-JP" sz="1800" dirty="0"/>
              <a:t>. </a:t>
            </a:r>
            <a:r>
              <a:rPr lang="ja-JP" altLang="en-US" sz="1800" dirty="0"/>
              <a:t>クレジットカード明細情報を利用して精算する方法</a:t>
            </a:r>
            <a:br>
              <a:rPr lang="en-US" altLang="ja-JP" sz="1800" dirty="0"/>
            </a:br>
            <a:r>
              <a:rPr lang="en-US" altLang="ja-JP" sz="1800" dirty="0"/>
              <a:t>9-2.</a:t>
            </a:r>
            <a:r>
              <a:rPr lang="ja-JP" altLang="en-US" sz="1800" dirty="0"/>
              <a:t> </a:t>
            </a:r>
            <a:r>
              <a:rPr lang="en-US" altLang="ja-JP" sz="1800" dirty="0"/>
              <a:t>1</a:t>
            </a:r>
            <a:r>
              <a:rPr lang="ja-JP" altLang="en-US" sz="1800" dirty="0"/>
              <a:t>つのクレジットカード明細情報を</a:t>
            </a:r>
            <a:br>
              <a:rPr lang="en-US" altLang="ja-JP" sz="1800" dirty="0"/>
            </a:br>
            <a:r>
              <a:rPr lang="ja-JP" altLang="en-US" sz="1800" dirty="0"/>
              <a:t>　　　　複数の明細に分けて精算する方法</a:t>
            </a:r>
            <a:br>
              <a:rPr lang="en-US" altLang="ja-JP" sz="1800" dirty="0"/>
            </a:br>
            <a:r>
              <a:rPr lang="en-US" altLang="ja-JP" sz="1800" dirty="0"/>
              <a:t>9-3. </a:t>
            </a:r>
            <a:r>
              <a:rPr lang="ja-JP" altLang="en-US" sz="1800" dirty="0"/>
              <a:t>クレジットカード明細のステータス管理</a:t>
            </a:r>
            <a:br>
              <a:rPr lang="en-US" altLang="ja-JP" sz="1800" dirty="0"/>
            </a:br>
            <a:r>
              <a:rPr lang="ja-JP" altLang="en-US" sz="1800" dirty="0"/>
              <a:t>　　　　（個人決済型の場合のみ）</a:t>
            </a:r>
            <a:br>
              <a:rPr lang="en-US" altLang="ja-JP" sz="1800" dirty="0"/>
            </a:br>
            <a:r>
              <a:rPr lang="en-US" altLang="ja-JP" sz="1800" dirty="0"/>
              <a:t>9-4.</a:t>
            </a:r>
            <a:r>
              <a:rPr lang="ja-JP" altLang="en-US" sz="1800" dirty="0"/>
              <a:t> 否認処理された伝票に紐づく</a:t>
            </a:r>
            <a:br>
              <a:rPr lang="ja-JP" altLang="en-US" sz="1800" dirty="0"/>
            </a:br>
            <a:r>
              <a:rPr lang="ja-JP" altLang="en-US" sz="1800" dirty="0"/>
              <a:t>　　　　クレジットカード明細の再利用方法</a:t>
            </a:r>
            <a:endParaRPr lang="ja-JP" altLang="en-US" sz="2400" dirty="0"/>
          </a:p>
        </p:txBody>
      </p:sp>
      <p:sp>
        <p:nvSpPr>
          <p:cNvPr id="2" name="正方形/長方形 1">
            <a:extLst>
              <a:ext uri="{FF2B5EF4-FFF2-40B4-BE49-F238E27FC236}">
                <a16:creationId xmlns:a16="http://schemas.microsoft.com/office/drawing/2014/main" id="{20852061-3583-24F5-DE87-F658F3768F4C}"/>
              </a:ext>
            </a:extLst>
          </p:cNvPr>
          <p:cNvSpPr/>
          <p:nvPr/>
        </p:nvSpPr>
        <p:spPr>
          <a:xfrm>
            <a:off x="472733" y="403677"/>
            <a:ext cx="5308565" cy="891723"/>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en-US" altLang="ja-JP" sz="1400" b="1" dirty="0">
                <a:solidFill>
                  <a:schemeClr val="tx1"/>
                </a:solidFill>
              </a:rPr>
              <a:t>【</a:t>
            </a:r>
            <a:r>
              <a:rPr lang="ja-JP" altLang="en-US" sz="1400" b="1" dirty="0">
                <a:solidFill>
                  <a:schemeClr val="tx1"/>
                </a:solidFill>
              </a:rPr>
              <a:t>マニュアル作成者様へ</a:t>
            </a:r>
            <a:r>
              <a:rPr lang="en-US" altLang="ja-JP" sz="1400" b="1" dirty="0">
                <a:solidFill>
                  <a:schemeClr val="tx1"/>
                </a:solidFill>
              </a:rPr>
              <a:t>】</a:t>
            </a:r>
          </a:p>
          <a:p>
            <a:pPr>
              <a:lnSpc>
                <a:spcPct val="120000"/>
              </a:lnSpc>
            </a:pPr>
            <a:r>
              <a:rPr lang="ja-JP" altLang="en-US" sz="1400" b="1" dirty="0">
                <a:solidFill>
                  <a:schemeClr val="tx1"/>
                </a:solidFill>
              </a:rPr>
              <a:t>オプションをご契約いただいていない場合は削除してください。</a:t>
            </a:r>
          </a:p>
        </p:txBody>
      </p:sp>
    </p:spTree>
    <p:extLst>
      <p:ext uri="{BB962C8B-B14F-4D97-AF65-F5344CB8AC3E}">
        <p14:creationId xmlns:p14="http://schemas.microsoft.com/office/powerpoint/2010/main" val="290372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9CE56-5A18-3E69-0502-9B03117D3A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F5DF829-D5D3-FEBE-1948-1F1BDB07C55D}"/>
              </a:ext>
            </a:extLst>
          </p:cNvPr>
          <p:cNvSpPr>
            <a:spLocks noGrp="1"/>
          </p:cNvSpPr>
          <p:nvPr>
            <p:ph type="title"/>
          </p:nvPr>
        </p:nvSpPr>
        <p:spPr/>
        <p:txBody>
          <a:bodyPr/>
          <a:lstStyle/>
          <a:p>
            <a:r>
              <a:rPr lang="en-US" altLang="ja-JP" dirty="0"/>
              <a:t>9-</a:t>
            </a:r>
            <a:r>
              <a:rPr lang="ja-JP" altLang="en-US" dirty="0"/>
              <a:t>１</a:t>
            </a:r>
            <a:r>
              <a:rPr lang="en-US" altLang="ja-JP" dirty="0"/>
              <a:t>. </a:t>
            </a:r>
            <a:r>
              <a:rPr lang="ja-JP" altLang="en-US" dirty="0"/>
              <a:t>クレジットカード明細情報を利用して精算する方法</a:t>
            </a:r>
            <a:br>
              <a:rPr lang="ja-JP" altLang="en-US" dirty="0"/>
            </a:br>
            <a:endParaRPr kumimoji="1" lang="ja-JP" altLang="en-US" dirty="0"/>
          </a:p>
        </p:txBody>
      </p:sp>
      <p:sp>
        <p:nvSpPr>
          <p:cNvPr id="16" name="スライド番号プレースホルダー 15">
            <a:extLst>
              <a:ext uri="{FF2B5EF4-FFF2-40B4-BE49-F238E27FC236}">
                <a16:creationId xmlns:a16="http://schemas.microsoft.com/office/drawing/2014/main" id="{13D654A2-6088-54E2-EBB4-25C22B2617F3}"/>
              </a:ext>
            </a:extLst>
          </p:cNvPr>
          <p:cNvSpPr>
            <a:spLocks noGrp="1"/>
          </p:cNvSpPr>
          <p:nvPr>
            <p:ph type="sldNum" sz="quarter" idx="12"/>
          </p:nvPr>
        </p:nvSpPr>
        <p:spPr/>
        <p:txBody>
          <a:bodyPr/>
          <a:lstStyle/>
          <a:p>
            <a:fld id="{D8A28372-6A5A-4399-8FC5-CCF396CD4981}" type="slidenum">
              <a:rPr lang="en-GB" smtClean="0"/>
              <a:t>75</a:t>
            </a:fld>
            <a:endParaRPr lang="en-GB"/>
          </a:p>
        </p:txBody>
      </p:sp>
      <p:sp>
        <p:nvSpPr>
          <p:cNvPr id="3" name="コンテンツ プレースホルダー 12">
            <a:extLst>
              <a:ext uri="{FF2B5EF4-FFF2-40B4-BE49-F238E27FC236}">
                <a16:creationId xmlns:a16="http://schemas.microsoft.com/office/drawing/2014/main" id="{592485C3-FD94-C05D-E758-AACABE4C6F6C}"/>
              </a:ext>
            </a:extLst>
          </p:cNvPr>
          <p:cNvSpPr>
            <a:spLocks noGrp="1"/>
          </p:cNvSpPr>
          <p:nvPr>
            <p:ph sz="half" idx="1"/>
          </p:nvPr>
        </p:nvSpPr>
        <p:spPr>
          <a:xfrm>
            <a:off x="483393" y="1386472"/>
            <a:ext cx="8424863" cy="268725"/>
          </a:xfrm>
        </p:spPr>
        <p:txBody>
          <a:bodyPr/>
          <a:lstStyle/>
          <a:p>
            <a:pPr marL="0" indent="0">
              <a:buNone/>
            </a:pPr>
            <a:r>
              <a:rPr lang="ja-JP" altLang="en-US" sz="1100" b="1" dirty="0"/>
              <a:t>パソコン</a:t>
            </a:r>
            <a:r>
              <a:rPr lang="ja-JP" altLang="en-US" sz="1100" b="1" dirty="0">
                <a:ea typeface="+mn-ea"/>
              </a:rPr>
              <a:t>からのみ、</a:t>
            </a:r>
            <a:r>
              <a:rPr lang="ja-JP" altLang="en-US" sz="1100" dirty="0">
                <a:ea typeface="+mn-ea"/>
              </a:rPr>
              <a:t>自分のログイン</a:t>
            </a:r>
            <a:r>
              <a:rPr lang="en-US" altLang="ja-JP" sz="1100" dirty="0">
                <a:ea typeface="+mn-ea"/>
              </a:rPr>
              <a:t>ID</a:t>
            </a:r>
            <a:r>
              <a:rPr lang="ja-JP" altLang="en-US" sz="1100" dirty="0">
                <a:ea typeface="+mn-ea"/>
              </a:rPr>
              <a:t>と紐づいたクレジットカードの利用明細情報を呼び出すことが可能です。</a:t>
            </a:r>
            <a:endParaRPr lang="ja-JP" altLang="en-US" sz="1000" dirty="0"/>
          </a:p>
        </p:txBody>
      </p:sp>
      <p:sp>
        <p:nvSpPr>
          <p:cNvPr id="4" name="コンテンツ プレースホルダー 12">
            <a:extLst>
              <a:ext uri="{FF2B5EF4-FFF2-40B4-BE49-F238E27FC236}">
                <a16:creationId xmlns:a16="http://schemas.microsoft.com/office/drawing/2014/main" id="{4A4BDFCB-32C5-BE6D-9397-DD9B0328ACEE}"/>
              </a:ext>
            </a:extLst>
          </p:cNvPr>
          <p:cNvSpPr txBox="1">
            <a:spLocks/>
          </p:cNvSpPr>
          <p:nvPr/>
        </p:nvSpPr>
        <p:spPr>
          <a:xfrm>
            <a:off x="483393" y="1736330"/>
            <a:ext cx="5433220" cy="4572395"/>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手順</a:t>
            </a:r>
            <a:endParaRPr lang="en-US" altLang="ja-JP" b="1" dirty="0">
              <a:solidFill>
                <a:schemeClr val="tx2"/>
              </a:solidFill>
            </a:endParaRPr>
          </a:p>
          <a:p>
            <a:pPr marL="0" indent="0">
              <a:buFont typeface="BIZ UDPGothic" panose="020B0400000000000000" pitchFamily="34" charset="-128"/>
              <a:buNone/>
            </a:pPr>
            <a:r>
              <a:rPr lang="ja-JP" altLang="en-US" sz="1100" dirty="0"/>
              <a:t>１．「楽楽精算」にログインし、申請したいアイコンをクリック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２．申請画面で「クレジットカード」をクリック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3</a:t>
            </a:r>
            <a:r>
              <a:rPr lang="ja-JP" altLang="en-US" sz="1100" dirty="0"/>
              <a:t>．ログイン</a:t>
            </a:r>
            <a:r>
              <a:rPr lang="en-US" altLang="ja-JP" sz="1100" dirty="0"/>
              <a:t>ID</a:t>
            </a:r>
            <a:r>
              <a:rPr lang="ja-JP" altLang="en-US" sz="1100" dirty="0"/>
              <a:t>と紐づいたクレジットカード利用明細が一覧で表示されます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en-US" altLang="ja-JP" sz="1100" dirty="0"/>
              <a:t>4</a:t>
            </a:r>
            <a:r>
              <a:rPr lang="ja-JP" altLang="en-US" sz="1100" dirty="0"/>
              <a:t>．精算する明細にチェックを入れ、「明細の新規追加」をクリック</a:t>
            </a:r>
          </a:p>
          <a:p>
            <a:pPr marL="0" indent="0">
              <a:buFont typeface="BIZ UDPGothic" panose="020B0400000000000000" pitchFamily="34" charset="-128"/>
              <a:buNone/>
            </a:pPr>
            <a:endParaRPr lang="ja-JP" altLang="en-US" b="1" dirty="0">
              <a:solidFill>
                <a:schemeClr val="tx2"/>
              </a:solidFill>
            </a:endParaRPr>
          </a:p>
        </p:txBody>
      </p:sp>
      <p:sp>
        <p:nvSpPr>
          <p:cNvPr id="10" name="コンテンツ プレースホルダー 12">
            <a:extLst>
              <a:ext uri="{FF2B5EF4-FFF2-40B4-BE49-F238E27FC236}">
                <a16:creationId xmlns:a16="http://schemas.microsoft.com/office/drawing/2014/main" id="{437F559D-A39C-7A0D-4F5B-78A3CC6F3388}"/>
              </a:ext>
            </a:extLst>
          </p:cNvPr>
          <p:cNvSpPr txBox="1">
            <a:spLocks/>
          </p:cNvSpPr>
          <p:nvPr/>
        </p:nvSpPr>
        <p:spPr>
          <a:xfrm>
            <a:off x="6298405" y="1736331"/>
            <a:ext cx="5433220" cy="2746022"/>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5</a:t>
            </a:r>
            <a:r>
              <a:rPr lang="ja-JP" altLang="en-US" sz="1100" dirty="0"/>
              <a:t>．金額などが取り込まれるので、他の項目を入力し、「明細追加」をクリック</a:t>
            </a:r>
            <a:br>
              <a:rPr lang="ja-JP" altLang="en-US" sz="1100" dirty="0"/>
            </a:br>
            <a:r>
              <a:rPr lang="ja-JP" altLang="en-US" sz="1100" dirty="0"/>
              <a:t>　　（必須項目以外は、空欄でも明細追加可能です。）</a:t>
            </a:r>
            <a:br>
              <a:rPr lang="ja-JP" altLang="en-US" sz="1100" dirty="0"/>
            </a:br>
            <a:r>
              <a:rPr lang="ja-JP" altLang="en-US" sz="900" dirty="0"/>
              <a:t>　 　</a:t>
            </a:r>
            <a:r>
              <a:rPr lang="en-US" altLang="ja-JP" sz="900" dirty="0"/>
              <a:t>※</a:t>
            </a:r>
            <a:r>
              <a:rPr lang="ja-JP" altLang="en-US" sz="900" dirty="0"/>
              <a:t>金額や単位、カード備考など、反転している項目は編集できません</a:t>
            </a:r>
            <a:endParaRPr lang="en-US" altLang="ja-JP" sz="1100" dirty="0"/>
          </a:p>
          <a:p>
            <a:pPr marL="0" indent="0">
              <a:buFont typeface="BIZ UDPGothic" panose="020B0400000000000000" pitchFamily="34" charset="-128"/>
              <a:buNone/>
            </a:pPr>
            <a:br>
              <a:rPr lang="en-US" altLang="ja-JP" sz="1100" dirty="0"/>
            </a:br>
            <a:r>
              <a:rPr lang="en-US" altLang="ja-JP" sz="1100" dirty="0"/>
              <a:t>6</a:t>
            </a:r>
            <a:r>
              <a:rPr lang="ja-JP" altLang="en-US" sz="1100" dirty="0"/>
              <a:t>．明細の「入力区分」 には「クレジット」と表記されます。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6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ja-JP" altLang="en-US" b="1" dirty="0">
              <a:solidFill>
                <a:schemeClr val="tx2"/>
              </a:solidFill>
            </a:endParaRPr>
          </a:p>
        </p:txBody>
      </p:sp>
      <p:sp>
        <p:nvSpPr>
          <p:cNvPr id="11" name="正方形/長方形 10">
            <a:extLst>
              <a:ext uri="{FF2B5EF4-FFF2-40B4-BE49-F238E27FC236}">
                <a16:creationId xmlns:a16="http://schemas.microsoft.com/office/drawing/2014/main" id="{211A720B-B8B0-37B8-5B43-C1D452340ABC}"/>
              </a:ext>
            </a:extLst>
          </p:cNvPr>
          <p:cNvSpPr/>
          <p:nvPr/>
        </p:nvSpPr>
        <p:spPr>
          <a:xfrm>
            <a:off x="6297613" y="4482353"/>
            <a:ext cx="5414962" cy="1823198"/>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dirty="0">
                <a:solidFill>
                  <a:schemeClr val="tx2"/>
                </a:solidFill>
              </a:rPr>
              <a:t>注意</a:t>
            </a:r>
            <a:endParaRPr lang="en-US" altLang="ja-JP" sz="1100" dirty="0">
              <a:solidFill>
                <a:schemeClr val="tx2"/>
              </a:solidFill>
            </a:endParaRPr>
          </a:p>
          <a:p>
            <a:pPr>
              <a:lnSpc>
                <a:spcPct val="120000"/>
              </a:lnSpc>
            </a:pPr>
            <a:r>
              <a:rPr lang="ja-JP" altLang="en-US" sz="900" b="1" dirty="0">
                <a:solidFill>
                  <a:schemeClr val="tx1"/>
                </a:solidFill>
              </a:rPr>
              <a:t>・精算時に申請データを取り込む場合</a:t>
            </a:r>
            <a:br>
              <a:rPr lang="en-US" altLang="ja-JP" sz="900" b="1" dirty="0">
                <a:solidFill>
                  <a:schemeClr val="tx1"/>
                </a:solidFill>
              </a:rPr>
            </a:br>
            <a:r>
              <a:rPr lang="ja-JP" altLang="en-US" sz="900" dirty="0">
                <a:solidFill>
                  <a:schemeClr val="tx1"/>
                </a:solidFill>
              </a:rPr>
              <a:t>　事前申請伝票を呼び出し、クレジットカード利用明細で精算する場合は、</a:t>
            </a:r>
            <a:br>
              <a:rPr lang="en-US" altLang="ja-JP" sz="900" dirty="0">
                <a:solidFill>
                  <a:schemeClr val="tx1"/>
                </a:solidFill>
              </a:rPr>
            </a:br>
            <a:r>
              <a:rPr lang="ja-JP" altLang="en-US" sz="900" dirty="0">
                <a:solidFill>
                  <a:schemeClr val="tx1"/>
                </a:solidFill>
              </a:rPr>
              <a:t>　事前申請時の明細を一度削除してから、クレジットカード利用明細の取込を行ってください。</a:t>
            </a:r>
            <a:br>
              <a:rPr lang="ja-JP" altLang="en-US" sz="900" dirty="0">
                <a:solidFill>
                  <a:schemeClr val="tx1"/>
                </a:solidFill>
              </a:rPr>
            </a:br>
            <a:r>
              <a:rPr lang="ja-JP" altLang="en-US" sz="900" dirty="0">
                <a:solidFill>
                  <a:schemeClr val="tx1"/>
                </a:solidFill>
              </a:rPr>
              <a:t>　（「クレジットカード明細」は精算時のみ使用可能なため、申請時の手入力の明細と重複してしまいます。）</a:t>
            </a:r>
            <a:endParaRPr lang="en-US" altLang="ja-JP" sz="900" dirty="0">
              <a:solidFill>
                <a:schemeClr val="tx1"/>
              </a:solidFill>
            </a:endParaRPr>
          </a:p>
          <a:p>
            <a:pPr>
              <a:lnSpc>
                <a:spcPct val="120000"/>
              </a:lnSpc>
            </a:pPr>
            <a:endParaRPr lang="ja-JP" altLang="en-US" sz="900" dirty="0">
              <a:solidFill>
                <a:schemeClr val="tx1"/>
              </a:solidFill>
            </a:endParaRPr>
          </a:p>
          <a:p>
            <a:pPr>
              <a:lnSpc>
                <a:spcPct val="120000"/>
              </a:lnSpc>
            </a:pPr>
            <a:r>
              <a:rPr lang="ja-JP" altLang="en-US" sz="900" b="1" dirty="0">
                <a:solidFill>
                  <a:schemeClr val="tx1"/>
                </a:solidFill>
              </a:rPr>
              <a:t>・伝票をコピーする場合</a:t>
            </a:r>
          </a:p>
          <a:p>
            <a:pPr>
              <a:lnSpc>
                <a:spcPct val="120000"/>
              </a:lnSpc>
            </a:pPr>
            <a:r>
              <a:rPr lang="ja-JP" altLang="en-US" sz="900" dirty="0">
                <a:solidFill>
                  <a:schemeClr val="tx1"/>
                </a:solidFill>
              </a:rPr>
              <a:t>　クレジットカード利用明細を取り込んで伝票をコピーした場合、コピーして作成された伝票は</a:t>
            </a:r>
            <a:br>
              <a:rPr lang="en-US" altLang="ja-JP" sz="900" dirty="0">
                <a:solidFill>
                  <a:schemeClr val="tx1"/>
                </a:solidFill>
              </a:rPr>
            </a:br>
            <a:r>
              <a:rPr lang="ja-JP" altLang="en-US" sz="900" dirty="0">
                <a:solidFill>
                  <a:schemeClr val="tx1"/>
                </a:solidFill>
              </a:rPr>
              <a:t>　「手入力」扱いとなります。</a:t>
            </a:r>
            <a:br>
              <a:rPr lang="en-US" altLang="ja-JP" sz="900" dirty="0">
                <a:solidFill>
                  <a:schemeClr val="tx1"/>
                </a:solidFill>
              </a:rPr>
            </a:br>
            <a:r>
              <a:rPr lang="ja-JP" altLang="en-US" sz="900" dirty="0">
                <a:solidFill>
                  <a:schemeClr val="tx1"/>
                </a:solidFill>
              </a:rPr>
              <a:t>　（クレジットカード利用明細の一回性を保つため。）</a:t>
            </a:r>
            <a:endParaRPr lang="en-US" altLang="ja-JP" sz="900" dirty="0">
              <a:solidFill>
                <a:schemeClr val="tx1"/>
              </a:solidFill>
            </a:endParaRPr>
          </a:p>
          <a:p>
            <a:pPr>
              <a:lnSpc>
                <a:spcPct val="120000"/>
              </a:lnSpc>
            </a:pPr>
            <a:endParaRPr lang="ja-JP" altLang="en-US" sz="900" dirty="0">
              <a:solidFill>
                <a:schemeClr val="tx1"/>
              </a:solidFill>
            </a:endParaRPr>
          </a:p>
        </p:txBody>
      </p:sp>
      <p:pic>
        <p:nvPicPr>
          <p:cNvPr id="12" name="図 11">
            <a:extLst>
              <a:ext uri="{FF2B5EF4-FFF2-40B4-BE49-F238E27FC236}">
                <a16:creationId xmlns:a16="http://schemas.microsoft.com/office/drawing/2014/main" id="{15C0B37F-A809-1C59-265A-79B21990B9C2}"/>
              </a:ext>
            </a:extLst>
          </p:cNvPr>
          <p:cNvPicPr>
            <a:picLocks noChangeAspect="1"/>
          </p:cNvPicPr>
          <p:nvPr/>
        </p:nvPicPr>
        <p:blipFill>
          <a:blip r:embed="rId2"/>
          <a:stretch>
            <a:fillRect/>
          </a:stretch>
        </p:blipFill>
        <p:spPr>
          <a:xfrm>
            <a:off x="502484" y="2188749"/>
            <a:ext cx="2790054" cy="734386"/>
          </a:xfrm>
          <a:prstGeom prst="rect">
            <a:avLst/>
          </a:prstGeom>
          <a:ln w="12700">
            <a:solidFill>
              <a:srgbClr val="D2D2D2"/>
            </a:solidFill>
          </a:ln>
        </p:spPr>
      </p:pic>
      <p:pic>
        <p:nvPicPr>
          <p:cNvPr id="15" name="図 14">
            <a:extLst>
              <a:ext uri="{FF2B5EF4-FFF2-40B4-BE49-F238E27FC236}">
                <a16:creationId xmlns:a16="http://schemas.microsoft.com/office/drawing/2014/main" id="{9915C45C-41C0-7072-BBD3-BCC9FAB63128}"/>
              </a:ext>
            </a:extLst>
          </p:cNvPr>
          <p:cNvPicPr>
            <a:picLocks noChangeAspect="1"/>
          </p:cNvPicPr>
          <p:nvPr/>
        </p:nvPicPr>
        <p:blipFill>
          <a:blip r:embed="rId3"/>
          <a:stretch>
            <a:fillRect/>
          </a:stretch>
        </p:blipFill>
        <p:spPr>
          <a:xfrm>
            <a:off x="502294" y="3223036"/>
            <a:ext cx="4919887" cy="249983"/>
          </a:xfrm>
          <a:prstGeom prst="rect">
            <a:avLst/>
          </a:prstGeom>
          <a:ln w="12700">
            <a:solidFill>
              <a:srgbClr val="D2D2D2"/>
            </a:solidFill>
          </a:ln>
        </p:spPr>
      </p:pic>
      <p:sp>
        <p:nvSpPr>
          <p:cNvPr id="6" name="正方形/長方形 5">
            <a:extLst>
              <a:ext uri="{FF2B5EF4-FFF2-40B4-BE49-F238E27FC236}">
                <a16:creationId xmlns:a16="http://schemas.microsoft.com/office/drawing/2014/main" id="{5554E9A0-BBBB-246D-2EA2-4E1A3056F24A}"/>
              </a:ext>
            </a:extLst>
          </p:cNvPr>
          <p:cNvSpPr/>
          <p:nvPr/>
        </p:nvSpPr>
        <p:spPr>
          <a:xfrm>
            <a:off x="2370377" y="3242953"/>
            <a:ext cx="797278" cy="22898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8" name="図 17">
            <a:extLst>
              <a:ext uri="{FF2B5EF4-FFF2-40B4-BE49-F238E27FC236}">
                <a16:creationId xmlns:a16="http://schemas.microsoft.com/office/drawing/2014/main" id="{8998F7F6-5169-E577-B1EC-51E3A0091D77}"/>
              </a:ext>
            </a:extLst>
          </p:cNvPr>
          <p:cNvPicPr>
            <a:picLocks noChangeAspect="1"/>
          </p:cNvPicPr>
          <p:nvPr/>
        </p:nvPicPr>
        <p:blipFill>
          <a:blip r:embed="rId4"/>
          <a:stretch>
            <a:fillRect/>
          </a:stretch>
        </p:blipFill>
        <p:spPr>
          <a:xfrm>
            <a:off x="497369" y="4200522"/>
            <a:ext cx="4702969" cy="2105029"/>
          </a:xfrm>
          <a:prstGeom prst="rect">
            <a:avLst/>
          </a:prstGeom>
          <a:ln w="12700">
            <a:solidFill>
              <a:srgbClr val="D2D2D2"/>
            </a:solidFill>
          </a:ln>
        </p:spPr>
      </p:pic>
      <p:sp>
        <p:nvSpPr>
          <p:cNvPr id="8" name="正方形/長方形 7">
            <a:extLst>
              <a:ext uri="{FF2B5EF4-FFF2-40B4-BE49-F238E27FC236}">
                <a16:creationId xmlns:a16="http://schemas.microsoft.com/office/drawing/2014/main" id="{CE20C1A1-F499-ACCE-4F45-A5BA608DF107}"/>
              </a:ext>
            </a:extLst>
          </p:cNvPr>
          <p:cNvSpPr/>
          <p:nvPr/>
        </p:nvSpPr>
        <p:spPr>
          <a:xfrm>
            <a:off x="4564327" y="6120693"/>
            <a:ext cx="529863" cy="17057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9" name="正方形/長方形 8">
            <a:extLst>
              <a:ext uri="{FF2B5EF4-FFF2-40B4-BE49-F238E27FC236}">
                <a16:creationId xmlns:a16="http://schemas.microsoft.com/office/drawing/2014/main" id="{B919277A-29C8-0847-2158-90AF37DB1933}"/>
              </a:ext>
            </a:extLst>
          </p:cNvPr>
          <p:cNvSpPr/>
          <p:nvPr/>
        </p:nvSpPr>
        <p:spPr>
          <a:xfrm>
            <a:off x="532210" y="5618123"/>
            <a:ext cx="221659" cy="34944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20" name="図 19">
            <a:extLst>
              <a:ext uri="{FF2B5EF4-FFF2-40B4-BE49-F238E27FC236}">
                <a16:creationId xmlns:a16="http://schemas.microsoft.com/office/drawing/2014/main" id="{1B4D9B3C-3C0D-4FB8-59C0-10EF79AB77D0}"/>
              </a:ext>
            </a:extLst>
          </p:cNvPr>
          <p:cNvPicPr>
            <a:picLocks noChangeAspect="1"/>
          </p:cNvPicPr>
          <p:nvPr/>
        </p:nvPicPr>
        <p:blipFill>
          <a:blip r:embed="rId5"/>
          <a:stretch>
            <a:fillRect/>
          </a:stretch>
        </p:blipFill>
        <p:spPr>
          <a:xfrm>
            <a:off x="6341576" y="2714533"/>
            <a:ext cx="2012106" cy="1514817"/>
          </a:xfrm>
          <a:prstGeom prst="rect">
            <a:avLst/>
          </a:prstGeom>
          <a:ln w="12700">
            <a:solidFill>
              <a:srgbClr val="D2D2D2"/>
            </a:solidFill>
          </a:ln>
        </p:spPr>
      </p:pic>
      <p:sp>
        <p:nvSpPr>
          <p:cNvPr id="14" name="正方形/長方形 13">
            <a:extLst>
              <a:ext uri="{FF2B5EF4-FFF2-40B4-BE49-F238E27FC236}">
                <a16:creationId xmlns:a16="http://schemas.microsoft.com/office/drawing/2014/main" id="{95704CE7-D674-6045-B547-0C39C8DE1381}"/>
              </a:ext>
            </a:extLst>
          </p:cNvPr>
          <p:cNvSpPr/>
          <p:nvPr/>
        </p:nvSpPr>
        <p:spPr>
          <a:xfrm>
            <a:off x="7216894" y="3812967"/>
            <a:ext cx="510216" cy="20050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321597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E9835-2797-547D-1499-10EE76786BD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1881533-A08B-E81A-71F2-D2D418264AEA}"/>
              </a:ext>
            </a:extLst>
          </p:cNvPr>
          <p:cNvSpPr>
            <a:spLocks noGrp="1"/>
          </p:cNvSpPr>
          <p:nvPr>
            <p:ph type="title"/>
          </p:nvPr>
        </p:nvSpPr>
        <p:spPr/>
        <p:txBody>
          <a:bodyPr/>
          <a:lstStyle/>
          <a:p>
            <a:r>
              <a:rPr lang="en-US" altLang="ja-JP" dirty="0"/>
              <a:t>9-2.</a:t>
            </a:r>
            <a:r>
              <a:rPr lang="ja-JP" altLang="en-US" dirty="0"/>
              <a:t> </a:t>
            </a:r>
            <a:r>
              <a:rPr lang="en-US" altLang="ja-JP" dirty="0"/>
              <a:t>1</a:t>
            </a:r>
            <a:r>
              <a:rPr lang="ja-JP" altLang="en-US" dirty="0"/>
              <a:t>つのクレジットカード利用明細を複数の明細に分けて精算する方法</a:t>
            </a:r>
            <a:endParaRPr kumimoji="1" lang="ja-JP" altLang="en-US" dirty="0"/>
          </a:p>
        </p:txBody>
      </p:sp>
      <p:sp>
        <p:nvSpPr>
          <p:cNvPr id="16" name="スライド番号プレースホルダー 15">
            <a:extLst>
              <a:ext uri="{FF2B5EF4-FFF2-40B4-BE49-F238E27FC236}">
                <a16:creationId xmlns:a16="http://schemas.microsoft.com/office/drawing/2014/main" id="{334B3672-0D63-3738-BE9D-A460506E4A0D}"/>
              </a:ext>
            </a:extLst>
          </p:cNvPr>
          <p:cNvSpPr>
            <a:spLocks noGrp="1"/>
          </p:cNvSpPr>
          <p:nvPr>
            <p:ph type="sldNum" sz="quarter" idx="12"/>
          </p:nvPr>
        </p:nvSpPr>
        <p:spPr/>
        <p:txBody>
          <a:bodyPr/>
          <a:lstStyle/>
          <a:p>
            <a:fld id="{D8A28372-6A5A-4399-8FC5-CCF396CD4981}" type="slidenum">
              <a:rPr lang="en-GB" smtClean="0"/>
              <a:t>76</a:t>
            </a:fld>
            <a:endParaRPr lang="en-GB"/>
          </a:p>
        </p:txBody>
      </p:sp>
      <p:sp>
        <p:nvSpPr>
          <p:cNvPr id="3" name="コンテンツ プレースホルダー 12">
            <a:extLst>
              <a:ext uri="{FF2B5EF4-FFF2-40B4-BE49-F238E27FC236}">
                <a16:creationId xmlns:a16="http://schemas.microsoft.com/office/drawing/2014/main" id="{54FD24C4-E0B0-1BA1-EDA0-7CF379FDCD01}"/>
              </a:ext>
            </a:extLst>
          </p:cNvPr>
          <p:cNvSpPr>
            <a:spLocks noGrp="1"/>
          </p:cNvSpPr>
          <p:nvPr>
            <p:ph sz="half" idx="1"/>
          </p:nvPr>
        </p:nvSpPr>
        <p:spPr>
          <a:xfrm>
            <a:off x="483393" y="1386472"/>
            <a:ext cx="11229182" cy="268725"/>
          </a:xfrm>
        </p:spPr>
        <p:txBody>
          <a:bodyPr/>
          <a:lstStyle/>
          <a:p>
            <a:pPr marL="0" indent="0">
              <a:buNone/>
            </a:pPr>
            <a:r>
              <a:rPr lang="en-US" altLang="ja-JP" sz="1100" dirty="0">
                <a:ea typeface="+mn-ea"/>
              </a:rPr>
              <a:t>1</a:t>
            </a:r>
            <a:r>
              <a:rPr lang="ja-JP" altLang="en-US" sz="1100" dirty="0">
                <a:ea typeface="+mn-ea"/>
              </a:rPr>
              <a:t>つのクレジットカード利用明細に異なる科目や税率の取引が含まれている場合の精算方法です。</a:t>
            </a:r>
            <a:r>
              <a:rPr lang="ja-JP" altLang="en-US" sz="1100" dirty="0"/>
              <a:t>（経費精算のみ対応）</a:t>
            </a:r>
            <a:endParaRPr lang="en-US" altLang="ja-JP" sz="1100" dirty="0">
              <a:ea typeface="+mn-ea"/>
            </a:endParaRPr>
          </a:p>
        </p:txBody>
      </p:sp>
      <p:sp>
        <p:nvSpPr>
          <p:cNvPr id="4" name="コンテンツ プレースホルダー 12">
            <a:extLst>
              <a:ext uri="{FF2B5EF4-FFF2-40B4-BE49-F238E27FC236}">
                <a16:creationId xmlns:a16="http://schemas.microsoft.com/office/drawing/2014/main" id="{7B694C6D-C341-85A4-1E55-C3E9646F69C2}"/>
              </a:ext>
            </a:extLst>
          </p:cNvPr>
          <p:cNvSpPr txBox="1">
            <a:spLocks/>
          </p:cNvSpPr>
          <p:nvPr/>
        </p:nvSpPr>
        <p:spPr>
          <a:xfrm>
            <a:off x="483393" y="1736330"/>
            <a:ext cx="5433220" cy="4572395"/>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手順</a:t>
            </a:r>
            <a:endParaRPr lang="en-US" altLang="ja-JP" b="1" dirty="0">
              <a:solidFill>
                <a:schemeClr val="tx2"/>
              </a:solidFill>
            </a:endParaRPr>
          </a:p>
          <a:p>
            <a:pPr marL="0" indent="0">
              <a:buFont typeface="BIZ UDPGothic" panose="020B0400000000000000" pitchFamily="34" charset="-128"/>
              <a:buNone/>
            </a:pPr>
            <a:r>
              <a:rPr lang="ja-JP" altLang="en-US" sz="1100" dirty="0"/>
              <a:t>１．「楽楽精算」にログインし、「経費精算」のアイコンをクリック</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lnSpc>
                <a:spcPct val="150000"/>
              </a:lnSpc>
              <a:buFont typeface="BIZ UDPGothic" panose="020B0400000000000000" pitchFamily="34" charset="-128"/>
              <a:buNone/>
            </a:pPr>
            <a:r>
              <a:rPr lang="ja-JP" altLang="en-US" sz="1100" dirty="0"/>
              <a:t>２．申請画面で「クレジットカード」をクリック</a:t>
            </a:r>
          </a:p>
          <a:p>
            <a:pPr marL="0" indent="0">
              <a:lnSpc>
                <a:spcPct val="150000"/>
              </a:lnSpc>
              <a:buFont typeface="BIZ UDPGothic" panose="020B0400000000000000" pitchFamily="34" charset="-128"/>
              <a:buNone/>
            </a:pPr>
            <a:r>
              <a:rPr lang="en-US" altLang="ja-JP" sz="1100" dirty="0"/>
              <a:t>3</a:t>
            </a:r>
            <a:r>
              <a:rPr lang="ja-JP" altLang="en-US" sz="1100" dirty="0"/>
              <a:t>．ログイン</a:t>
            </a:r>
            <a:r>
              <a:rPr lang="en-US" altLang="ja-JP" sz="1100" dirty="0"/>
              <a:t>ID</a:t>
            </a:r>
            <a:r>
              <a:rPr lang="ja-JP" altLang="en-US" sz="1100" dirty="0"/>
              <a:t>と紐づいたクレジットカード利用明細が一覧で表示されます</a:t>
            </a:r>
          </a:p>
          <a:p>
            <a:pPr marL="0" indent="0">
              <a:lnSpc>
                <a:spcPct val="150000"/>
              </a:lnSpc>
              <a:buFont typeface="BIZ UDPGothic" panose="020B0400000000000000" pitchFamily="34" charset="-128"/>
              <a:buNone/>
            </a:pPr>
            <a:r>
              <a:rPr lang="en-US" altLang="ja-JP" sz="1100" dirty="0"/>
              <a:t>4</a:t>
            </a:r>
            <a:r>
              <a:rPr lang="ja-JP" altLang="en-US" sz="1100" dirty="0"/>
              <a:t>．精算する明細にチェックを入れ、「明細の新規追加」をクリック</a:t>
            </a:r>
            <a:endParaRPr lang="en-US" altLang="ja-JP" sz="1100" dirty="0"/>
          </a:p>
          <a:p>
            <a:pPr marL="0" indent="0">
              <a:lnSpc>
                <a:spcPct val="150000"/>
              </a:lnSpc>
              <a:buNone/>
            </a:pPr>
            <a:r>
              <a:rPr lang="en-US" altLang="ja-JP" sz="1100" dirty="0"/>
              <a:t>5</a:t>
            </a:r>
            <a:r>
              <a:rPr lang="ja-JP" altLang="en-US" sz="1100" dirty="0"/>
              <a:t>．「紐づける明細を追加」をクリックすると明細が追加されるので</a:t>
            </a:r>
          </a:p>
          <a:p>
            <a:pPr marL="0" indent="0">
              <a:buNone/>
            </a:pPr>
            <a:r>
              <a:rPr lang="ja-JP" altLang="en-US" sz="1100" dirty="0"/>
              <a:t>　　それぞれの明細に必要事項を入力し、「明細追加」をクリック</a:t>
            </a:r>
            <a:br>
              <a:rPr lang="ja-JP" altLang="en-US" sz="1100" dirty="0"/>
            </a:br>
            <a:r>
              <a:rPr lang="ja-JP" altLang="en-US" sz="900" dirty="0"/>
              <a:t>　 　</a:t>
            </a:r>
            <a:r>
              <a:rPr lang="en-US" altLang="ja-JP" sz="900" dirty="0"/>
              <a:t>※</a:t>
            </a:r>
            <a:r>
              <a:rPr lang="ja-JP" altLang="en-US" sz="900" dirty="0"/>
              <a:t>単位やカード備考など、反転している項目は編集できません</a:t>
            </a:r>
            <a:endParaRPr lang="en-US" altLang="ja-JP" sz="900" dirty="0"/>
          </a:p>
          <a:p>
            <a:pPr marL="0" indent="0">
              <a:buNone/>
            </a:pPr>
            <a:r>
              <a:rPr lang="ja-JP" altLang="en-US" sz="900" dirty="0"/>
              <a:t>　 　</a:t>
            </a:r>
            <a:r>
              <a:rPr lang="en-US" altLang="ja-JP" sz="900" dirty="0"/>
              <a:t>※</a:t>
            </a:r>
            <a:r>
              <a:rPr lang="ja-JP" altLang="en-US" sz="900" dirty="0"/>
              <a:t>伝票明細に最大</a:t>
            </a:r>
            <a:r>
              <a:rPr lang="en-US" altLang="ja-JP" sz="900" dirty="0"/>
              <a:t>20</a:t>
            </a:r>
            <a:r>
              <a:rPr lang="ja-JP" altLang="en-US" sz="900" dirty="0"/>
              <a:t>件まで分割が可能です。</a:t>
            </a:r>
          </a:p>
          <a:p>
            <a:pPr marL="0" indent="0">
              <a:buNone/>
            </a:pPr>
            <a:endParaRPr lang="en-US" altLang="ja-JP" sz="900" dirty="0"/>
          </a:p>
        </p:txBody>
      </p:sp>
      <p:sp>
        <p:nvSpPr>
          <p:cNvPr id="10" name="コンテンツ プレースホルダー 12">
            <a:extLst>
              <a:ext uri="{FF2B5EF4-FFF2-40B4-BE49-F238E27FC236}">
                <a16:creationId xmlns:a16="http://schemas.microsoft.com/office/drawing/2014/main" id="{47910E5C-BFDA-5BBE-D814-9431876A09DB}"/>
              </a:ext>
            </a:extLst>
          </p:cNvPr>
          <p:cNvSpPr txBox="1">
            <a:spLocks/>
          </p:cNvSpPr>
          <p:nvPr/>
        </p:nvSpPr>
        <p:spPr>
          <a:xfrm>
            <a:off x="6280299" y="1727278"/>
            <a:ext cx="5433220" cy="1540489"/>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en-US" altLang="ja-JP" sz="1100" dirty="0"/>
              <a:t>6</a:t>
            </a:r>
            <a:r>
              <a:rPr lang="ja-JP" altLang="en-US" sz="1100" dirty="0"/>
              <a:t>．明細の「入力区分」 には「クレジット」と表記されます。</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6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p>
          <a:p>
            <a:pPr marL="0" indent="0">
              <a:buFont typeface="BIZ UDPGothic" panose="020B0400000000000000" pitchFamily="34" charset="-128"/>
              <a:buNone/>
            </a:pPr>
            <a:endParaRPr lang="ja-JP" altLang="en-US" b="1" dirty="0">
              <a:solidFill>
                <a:schemeClr val="tx2"/>
              </a:solidFill>
            </a:endParaRPr>
          </a:p>
        </p:txBody>
      </p:sp>
      <p:pic>
        <p:nvPicPr>
          <p:cNvPr id="12" name="図 11">
            <a:extLst>
              <a:ext uri="{FF2B5EF4-FFF2-40B4-BE49-F238E27FC236}">
                <a16:creationId xmlns:a16="http://schemas.microsoft.com/office/drawing/2014/main" id="{5DF7DC81-24B2-184D-948E-AFCFE35BF602}"/>
              </a:ext>
            </a:extLst>
          </p:cNvPr>
          <p:cNvPicPr>
            <a:picLocks noChangeAspect="1"/>
          </p:cNvPicPr>
          <p:nvPr/>
        </p:nvPicPr>
        <p:blipFill>
          <a:blip r:embed="rId2"/>
          <a:stretch>
            <a:fillRect/>
          </a:stretch>
        </p:blipFill>
        <p:spPr>
          <a:xfrm>
            <a:off x="502484" y="2188749"/>
            <a:ext cx="2790054" cy="734386"/>
          </a:xfrm>
          <a:prstGeom prst="rect">
            <a:avLst/>
          </a:prstGeom>
          <a:ln w="12700">
            <a:solidFill>
              <a:srgbClr val="D2D2D2"/>
            </a:solidFill>
          </a:ln>
        </p:spPr>
      </p:pic>
      <p:sp>
        <p:nvSpPr>
          <p:cNvPr id="15" name="正方形/長方形 14">
            <a:extLst>
              <a:ext uri="{FF2B5EF4-FFF2-40B4-BE49-F238E27FC236}">
                <a16:creationId xmlns:a16="http://schemas.microsoft.com/office/drawing/2014/main" id="{9465F172-CEFA-81ED-8B7B-F0923D095BE4}"/>
              </a:ext>
            </a:extLst>
          </p:cNvPr>
          <p:cNvSpPr/>
          <p:nvPr/>
        </p:nvSpPr>
        <p:spPr>
          <a:xfrm>
            <a:off x="2179110" y="2564880"/>
            <a:ext cx="302833" cy="27411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17" name="正方形/長方形 16">
            <a:extLst>
              <a:ext uri="{FF2B5EF4-FFF2-40B4-BE49-F238E27FC236}">
                <a16:creationId xmlns:a16="http://schemas.microsoft.com/office/drawing/2014/main" id="{97881470-DF11-6C64-AA13-868B08DBBDBF}"/>
              </a:ext>
            </a:extLst>
          </p:cNvPr>
          <p:cNvSpPr/>
          <p:nvPr/>
        </p:nvSpPr>
        <p:spPr>
          <a:xfrm>
            <a:off x="6297613" y="3276820"/>
            <a:ext cx="5414962" cy="3028731"/>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20000"/>
              </a:lnSpc>
            </a:pPr>
            <a:r>
              <a:rPr lang="ja-JP" altLang="en-US" sz="1100" b="1" dirty="0">
                <a:solidFill>
                  <a:schemeClr val="tx2"/>
                </a:solidFill>
              </a:rPr>
              <a:t>注意</a:t>
            </a:r>
            <a:endParaRPr lang="en-US" altLang="ja-JP" sz="1100" dirty="0">
              <a:solidFill>
                <a:schemeClr val="tx2"/>
              </a:solidFill>
            </a:endParaRPr>
          </a:p>
          <a:p>
            <a:pPr>
              <a:lnSpc>
                <a:spcPct val="120000"/>
              </a:lnSpc>
            </a:pPr>
            <a:r>
              <a:rPr lang="ja-JP" altLang="en-US" sz="900" b="1" dirty="0">
                <a:solidFill>
                  <a:schemeClr val="tx1"/>
                </a:solidFill>
              </a:rPr>
              <a:t>・精算時に申請データを取り込む場合</a:t>
            </a:r>
            <a:br>
              <a:rPr lang="en-US" altLang="ja-JP" sz="900" b="1" dirty="0">
                <a:solidFill>
                  <a:schemeClr val="tx1"/>
                </a:solidFill>
              </a:rPr>
            </a:br>
            <a:r>
              <a:rPr lang="ja-JP" altLang="en-US" sz="900" dirty="0">
                <a:solidFill>
                  <a:schemeClr val="tx1"/>
                </a:solidFill>
              </a:rPr>
              <a:t>　事前申請伝票を呼び出し、クレジットカード利用明細で精算する場合は、</a:t>
            </a:r>
            <a:br>
              <a:rPr lang="en-US" altLang="ja-JP" sz="900" dirty="0">
                <a:solidFill>
                  <a:schemeClr val="tx1"/>
                </a:solidFill>
              </a:rPr>
            </a:br>
            <a:r>
              <a:rPr lang="ja-JP" altLang="en-US" sz="900" dirty="0">
                <a:solidFill>
                  <a:schemeClr val="tx1"/>
                </a:solidFill>
              </a:rPr>
              <a:t>　事前申請時の明細を一度削除してから、クレジットカード利用明細データの取込を行ってください。</a:t>
            </a:r>
            <a:br>
              <a:rPr lang="ja-JP" altLang="en-US" sz="900" dirty="0">
                <a:solidFill>
                  <a:schemeClr val="tx1"/>
                </a:solidFill>
              </a:rPr>
            </a:br>
            <a:r>
              <a:rPr lang="ja-JP" altLang="en-US" sz="900" dirty="0">
                <a:solidFill>
                  <a:schemeClr val="tx1"/>
                </a:solidFill>
              </a:rPr>
              <a:t>　（「クレジットカード明細」は精算時のみ使用可能なため、申請時の手入力の明細と重複してしまいます。）</a:t>
            </a:r>
            <a:endParaRPr lang="en-US" altLang="ja-JP" sz="900" dirty="0">
              <a:solidFill>
                <a:schemeClr val="tx1"/>
              </a:solidFill>
            </a:endParaRPr>
          </a:p>
          <a:p>
            <a:pPr>
              <a:lnSpc>
                <a:spcPct val="120000"/>
              </a:lnSpc>
            </a:pPr>
            <a:endParaRPr lang="ja-JP" altLang="en-US" sz="900" dirty="0">
              <a:solidFill>
                <a:schemeClr val="tx1"/>
              </a:solidFill>
            </a:endParaRPr>
          </a:p>
          <a:p>
            <a:pPr>
              <a:lnSpc>
                <a:spcPct val="120000"/>
              </a:lnSpc>
            </a:pPr>
            <a:r>
              <a:rPr lang="ja-JP" altLang="en-US" sz="900" b="1" dirty="0">
                <a:solidFill>
                  <a:schemeClr val="tx1"/>
                </a:solidFill>
              </a:rPr>
              <a:t>・伝票をコピーする場合</a:t>
            </a:r>
          </a:p>
          <a:p>
            <a:pPr>
              <a:lnSpc>
                <a:spcPct val="120000"/>
              </a:lnSpc>
            </a:pPr>
            <a:r>
              <a:rPr lang="ja-JP" altLang="en-US" sz="900" dirty="0">
                <a:solidFill>
                  <a:schemeClr val="tx1"/>
                </a:solidFill>
              </a:rPr>
              <a:t>　クレジットカード利用明細を取り込んで伝票をコピーした場合、コピーして作成された伝票は</a:t>
            </a:r>
            <a:br>
              <a:rPr lang="en-US" altLang="ja-JP" sz="900" dirty="0">
                <a:solidFill>
                  <a:schemeClr val="tx1"/>
                </a:solidFill>
              </a:rPr>
            </a:br>
            <a:r>
              <a:rPr lang="ja-JP" altLang="en-US" sz="900" dirty="0">
                <a:solidFill>
                  <a:schemeClr val="tx1"/>
                </a:solidFill>
              </a:rPr>
              <a:t>　「手入力」扱いとなります。</a:t>
            </a:r>
            <a:br>
              <a:rPr lang="en-US" altLang="ja-JP" sz="900" dirty="0">
                <a:solidFill>
                  <a:schemeClr val="tx1"/>
                </a:solidFill>
              </a:rPr>
            </a:br>
            <a:r>
              <a:rPr lang="ja-JP" altLang="en-US" sz="900" dirty="0">
                <a:solidFill>
                  <a:schemeClr val="tx1"/>
                </a:solidFill>
              </a:rPr>
              <a:t>　（クレジットカード利用明細の一回性を保つため。）</a:t>
            </a:r>
            <a:endParaRPr lang="en-US" altLang="ja-JP" sz="900" dirty="0">
              <a:solidFill>
                <a:schemeClr val="tx1"/>
              </a:solidFill>
            </a:endParaRPr>
          </a:p>
          <a:p>
            <a:pPr>
              <a:lnSpc>
                <a:spcPct val="120000"/>
              </a:lnSpc>
            </a:pPr>
            <a:endParaRPr lang="en-US" altLang="ja-JP" sz="900" dirty="0">
              <a:solidFill>
                <a:schemeClr val="tx1"/>
              </a:solidFill>
            </a:endParaRPr>
          </a:p>
          <a:p>
            <a:pPr>
              <a:lnSpc>
                <a:spcPct val="120000"/>
              </a:lnSpc>
            </a:pPr>
            <a:r>
              <a:rPr lang="ja-JP" altLang="en-US" sz="900" b="1" dirty="0">
                <a:solidFill>
                  <a:schemeClr val="tx1"/>
                </a:solidFill>
              </a:rPr>
              <a:t>・対象の申請種別について</a:t>
            </a:r>
            <a:endParaRPr lang="en-US" altLang="ja-JP" sz="900" b="1" dirty="0">
              <a:solidFill>
                <a:schemeClr val="tx1"/>
              </a:solidFill>
            </a:endParaRPr>
          </a:p>
          <a:p>
            <a:pPr>
              <a:lnSpc>
                <a:spcPct val="120000"/>
              </a:lnSpc>
            </a:pPr>
            <a:r>
              <a:rPr lang="ja-JP" altLang="en-US" sz="900" dirty="0">
                <a:solidFill>
                  <a:schemeClr val="tx1"/>
                </a:solidFill>
              </a:rPr>
              <a:t>　「経費精算」画面のみが対象です。</a:t>
            </a:r>
          </a:p>
          <a:p>
            <a:pPr>
              <a:lnSpc>
                <a:spcPct val="120000"/>
              </a:lnSpc>
            </a:pPr>
            <a:endParaRPr lang="en-US" altLang="ja-JP" sz="900" dirty="0">
              <a:solidFill>
                <a:schemeClr val="tx1"/>
              </a:solidFill>
            </a:endParaRPr>
          </a:p>
          <a:p>
            <a:pPr>
              <a:lnSpc>
                <a:spcPct val="120000"/>
              </a:lnSpc>
            </a:pPr>
            <a:r>
              <a:rPr lang="ja-JP" altLang="en-US" sz="900" b="1" dirty="0">
                <a:solidFill>
                  <a:schemeClr val="tx1"/>
                </a:solidFill>
              </a:rPr>
              <a:t>・分割した明細の一部を削除した場合</a:t>
            </a:r>
            <a:endParaRPr lang="en-US" altLang="ja-JP" sz="900" b="1" dirty="0">
              <a:solidFill>
                <a:schemeClr val="tx1"/>
              </a:solidFill>
            </a:endParaRPr>
          </a:p>
          <a:p>
            <a:pPr>
              <a:lnSpc>
                <a:spcPct val="120000"/>
              </a:lnSpc>
            </a:pPr>
            <a:r>
              <a:rPr lang="ja-JP" altLang="en-US" sz="900" dirty="0">
                <a:solidFill>
                  <a:schemeClr val="tx1"/>
                </a:solidFill>
              </a:rPr>
              <a:t>　クレジットカード利用明細と紐づけて追加した伝票明細の一部のみを削除すると、</a:t>
            </a:r>
            <a:endParaRPr lang="en-US" altLang="ja-JP" sz="900" dirty="0">
              <a:solidFill>
                <a:schemeClr val="tx1"/>
              </a:solidFill>
            </a:endParaRPr>
          </a:p>
          <a:p>
            <a:pPr>
              <a:lnSpc>
                <a:spcPct val="120000"/>
              </a:lnSpc>
            </a:pPr>
            <a:r>
              <a:rPr lang="ja-JP" altLang="en-US" sz="900" dirty="0">
                <a:solidFill>
                  <a:schemeClr val="tx1"/>
                </a:solidFill>
              </a:rPr>
              <a:t>　金額不一致となります。この場合は、紐づけた伝票明細をすべて削除し、改めて追加してください。</a:t>
            </a:r>
          </a:p>
        </p:txBody>
      </p:sp>
      <p:pic>
        <p:nvPicPr>
          <p:cNvPr id="6" name="図 5">
            <a:extLst>
              <a:ext uri="{FF2B5EF4-FFF2-40B4-BE49-F238E27FC236}">
                <a16:creationId xmlns:a16="http://schemas.microsoft.com/office/drawing/2014/main" id="{2B3877BC-D0BC-DF40-17E6-75D82CC8E491}"/>
              </a:ext>
            </a:extLst>
          </p:cNvPr>
          <p:cNvPicPr>
            <a:picLocks noChangeAspect="1"/>
          </p:cNvPicPr>
          <p:nvPr/>
        </p:nvPicPr>
        <p:blipFill>
          <a:blip r:embed="rId3"/>
          <a:stretch>
            <a:fillRect/>
          </a:stretch>
        </p:blipFill>
        <p:spPr>
          <a:xfrm>
            <a:off x="502484" y="4522380"/>
            <a:ext cx="5414129" cy="1600270"/>
          </a:xfrm>
          <a:prstGeom prst="rect">
            <a:avLst/>
          </a:prstGeom>
          <a:ln w="12700">
            <a:solidFill>
              <a:srgbClr val="D2D2D2"/>
            </a:solidFill>
          </a:ln>
        </p:spPr>
      </p:pic>
      <p:sp>
        <p:nvSpPr>
          <p:cNvPr id="7" name="正方形/長方形 6">
            <a:extLst>
              <a:ext uri="{FF2B5EF4-FFF2-40B4-BE49-F238E27FC236}">
                <a16:creationId xmlns:a16="http://schemas.microsoft.com/office/drawing/2014/main" id="{5284C510-6E7E-A075-BB95-6A07A265F949}"/>
              </a:ext>
            </a:extLst>
          </p:cNvPr>
          <p:cNvSpPr/>
          <p:nvPr/>
        </p:nvSpPr>
        <p:spPr>
          <a:xfrm>
            <a:off x="5021713" y="5873040"/>
            <a:ext cx="889322" cy="24961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8" name="図 7">
            <a:extLst>
              <a:ext uri="{FF2B5EF4-FFF2-40B4-BE49-F238E27FC236}">
                <a16:creationId xmlns:a16="http://schemas.microsoft.com/office/drawing/2014/main" id="{49F5284A-12E6-1E98-BD2A-2F32DC1C724E}"/>
              </a:ext>
            </a:extLst>
          </p:cNvPr>
          <p:cNvPicPr>
            <a:picLocks noChangeAspect="1"/>
          </p:cNvPicPr>
          <p:nvPr/>
        </p:nvPicPr>
        <p:blipFill>
          <a:blip r:embed="rId4"/>
          <a:stretch>
            <a:fillRect/>
          </a:stretch>
        </p:blipFill>
        <p:spPr>
          <a:xfrm>
            <a:off x="6313484" y="1935475"/>
            <a:ext cx="1497213" cy="1127179"/>
          </a:xfrm>
          <a:prstGeom prst="rect">
            <a:avLst/>
          </a:prstGeom>
          <a:ln w="12700">
            <a:solidFill>
              <a:srgbClr val="D2D2D2"/>
            </a:solidFill>
          </a:ln>
        </p:spPr>
      </p:pic>
      <p:sp>
        <p:nvSpPr>
          <p:cNvPr id="14" name="正方形/長方形 13">
            <a:extLst>
              <a:ext uri="{FF2B5EF4-FFF2-40B4-BE49-F238E27FC236}">
                <a16:creationId xmlns:a16="http://schemas.microsoft.com/office/drawing/2014/main" id="{3472BC81-8481-46EA-8169-065A5CEBF6B7}"/>
              </a:ext>
            </a:extLst>
          </p:cNvPr>
          <p:cNvSpPr/>
          <p:nvPr/>
        </p:nvSpPr>
        <p:spPr>
          <a:xfrm>
            <a:off x="6957137" y="2740917"/>
            <a:ext cx="382020" cy="16583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293959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0A68B-E646-6ECD-D10F-D2859CCCA87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82AB06-CC30-712B-C374-29280F15B17D}"/>
              </a:ext>
            </a:extLst>
          </p:cNvPr>
          <p:cNvSpPr>
            <a:spLocks noGrp="1"/>
          </p:cNvSpPr>
          <p:nvPr>
            <p:ph type="title"/>
          </p:nvPr>
        </p:nvSpPr>
        <p:spPr/>
        <p:txBody>
          <a:bodyPr/>
          <a:lstStyle/>
          <a:p>
            <a:r>
              <a:rPr lang="en-US" altLang="ja-JP" dirty="0"/>
              <a:t>9-3. </a:t>
            </a:r>
            <a:r>
              <a:rPr lang="ja-JP" altLang="en-US" dirty="0"/>
              <a:t>クレジットカード利用明細のステータス管理（個人決済型の場合のみ）</a:t>
            </a:r>
            <a:endParaRPr kumimoji="1" lang="ja-JP" altLang="en-US" dirty="0"/>
          </a:p>
        </p:txBody>
      </p:sp>
      <p:sp>
        <p:nvSpPr>
          <p:cNvPr id="16" name="スライド番号プレースホルダー 15">
            <a:extLst>
              <a:ext uri="{FF2B5EF4-FFF2-40B4-BE49-F238E27FC236}">
                <a16:creationId xmlns:a16="http://schemas.microsoft.com/office/drawing/2014/main" id="{247FA104-6471-4AC6-A840-245CC679D446}"/>
              </a:ext>
            </a:extLst>
          </p:cNvPr>
          <p:cNvSpPr>
            <a:spLocks noGrp="1"/>
          </p:cNvSpPr>
          <p:nvPr>
            <p:ph type="sldNum" sz="quarter" idx="12"/>
          </p:nvPr>
        </p:nvSpPr>
        <p:spPr/>
        <p:txBody>
          <a:bodyPr/>
          <a:lstStyle/>
          <a:p>
            <a:fld id="{D8A28372-6A5A-4399-8FC5-CCF396CD4981}" type="slidenum">
              <a:rPr lang="en-GB" smtClean="0"/>
              <a:t>77</a:t>
            </a:fld>
            <a:endParaRPr lang="en-GB"/>
          </a:p>
        </p:txBody>
      </p:sp>
      <p:sp>
        <p:nvSpPr>
          <p:cNvPr id="3" name="コンテンツ プレースホルダー 12">
            <a:extLst>
              <a:ext uri="{FF2B5EF4-FFF2-40B4-BE49-F238E27FC236}">
                <a16:creationId xmlns:a16="http://schemas.microsoft.com/office/drawing/2014/main" id="{F8AC91E3-0288-7DF8-E0D4-63C29752AF9C}"/>
              </a:ext>
            </a:extLst>
          </p:cNvPr>
          <p:cNvSpPr>
            <a:spLocks noGrp="1"/>
          </p:cNvSpPr>
          <p:nvPr>
            <p:ph sz="half" idx="1"/>
          </p:nvPr>
        </p:nvSpPr>
        <p:spPr>
          <a:xfrm>
            <a:off x="492918" y="1388861"/>
            <a:ext cx="8424863" cy="284627"/>
          </a:xfrm>
        </p:spPr>
        <p:txBody>
          <a:bodyPr/>
          <a:lstStyle/>
          <a:p>
            <a:pPr marL="0" indent="0">
              <a:buNone/>
            </a:pPr>
            <a:r>
              <a:rPr lang="ja-JP" altLang="en-US" sz="1100" dirty="0"/>
              <a:t>業務に関係ないクレジットカード利用明細を「対象外」というステータスにして伝票作成時に表示されないようにします。</a:t>
            </a:r>
          </a:p>
        </p:txBody>
      </p:sp>
      <p:sp>
        <p:nvSpPr>
          <p:cNvPr id="4" name="コンテンツ プレースホルダー 12">
            <a:extLst>
              <a:ext uri="{FF2B5EF4-FFF2-40B4-BE49-F238E27FC236}">
                <a16:creationId xmlns:a16="http://schemas.microsoft.com/office/drawing/2014/main" id="{516F825B-16F1-2E64-3C88-BCD08F213C58}"/>
              </a:ext>
            </a:extLst>
          </p:cNvPr>
          <p:cNvSpPr txBox="1">
            <a:spLocks/>
          </p:cNvSpPr>
          <p:nvPr/>
        </p:nvSpPr>
        <p:spPr>
          <a:xfrm>
            <a:off x="492917" y="1722207"/>
            <a:ext cx="11219658" cy="4586518"/>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手順</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．メイン画面右上の「クレジットカード明細」をクリック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r>
              <a:rPr lang="ja-JP" altLang="en-US" sz="1100" dirty="0"/>
              <a:t>２．「クレジットカード利用明細一覧」画面が表示されるので、「対象外」にしたいものにチェックをつけて「対象外にする」をクリック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a:t>
            </a:r>
            <a:r>
              <a:rPr lang="ja-JP" altLang="en-US" sz="1100" dirty="0"/>
              <a:t>「対象外」にできるのは「ステータス」が「未申請」のものだけです。誤って「対象外」にしてしまった場合は、もう一度チェックをつけて「未申請に戻す」をクリックしてください。</a:t>
            </a:r>
          </a:p>
        </p:txBody>
      </p:sp>
      <p:pic>
        <p:nvPicPr>
          <p:cNvPr id="8" name="図 7">
            <a:extLst>
              <a:ext uri="{FF2B5EF4-FFF2-40B4-BE49-F238E27FC236}">
                <a16:creationId xmlns:a16="http://schemas.microsoft.com/office/drawing/2014/main" id="{47A872BD-3525-4B22-76A9-E6DC779A6D09}"/>
              </a:ext>
            </a:extLst>
          </p:cNvPr>
          <p:cNvPicPr>
            <a:picLocks noChangeAspect="1"/>
          </p:cNvPicPr>
          <p:nvPr/>
        </p:nvPicPr>
        <p:blipFill>
          <a:blip r:embed="rId2"/>
          <a:stretch>
            <a:fillRect/>
          </a:stretch>
        </p:blipFill>
        <p:spPr>
          <a:xfrm>
            <a:off x="527349" y="2188807"/>
            <a:ext cx="3882993" cy="501247"/>
          </a:xfrm>
          <a:prstGeom prst="rect">
            <a:avLst/>
          </a:prstGeom>
          <a:ln w="12700">
            <a:solidFill>
              <a:srgbClr val="D2D2D2"/>
            </a:solidFill>
          </a:ln>
        </p:spPr>
      </p:pic>
      <p:sp>
        <p:nvSpPr>
          <p:cNvPr id="9" name="正方形/長方形 8">
            <a:extLst>
              <a:ext uri="{FF2B5EF4-FFF2-40B4-BE49-F238E27FC236}">
                <a16:creationId xmlns:a16="http://schemas.microsoft.com/office/drawing/2014/main" id="{2F1EFDB4-4CFE-6BE0-D591-AA37541EAF4A}"/>
              </a:ext>
            </a:extLst>
          </p:cNvPr>
          <p:cNvSpPr/>
          <p:nvPr/>
        </p:nvSpPr>
        <p:spPr>
          <a:xfrm>
            <a:off x="2446694" y="2196663"/>
            <a:ext cx="1142281" cy="22863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1" name="図 10">
            <a:extLst>
              <a:ext uri="{FF2B5EF4-FFF2-40B4-BE49-F238E27FC236}">
                <a16:creationId xmlns:a16="http://schemas.microsoft.com/office/drawing/2014/main" id="{FAB4B7B6-04DE-4FA7-530A-F5827970707A}"/>
              </a:ext>
            </a:extLst>
          </p:cNvPr>
          <p:cNvPicPr>
            <a:picLocks noChangeAspect="1"/>
          </p:cNvPicPr>
          <p:nvPr/>
        </p:nvPicPr>
        <p:blipFill>
          <a:blip r:embed="rId3"/>
          <a:stretch>
            <a:fillRect/>
          </a:stretch>
        </p:blipFill>
        <p:spPr>
          <a:xfrm>
            <a:off x="527349" y="3231621"/>
            <a:ext cx="5582429" cy="2000529"/>
          </a:xfrm>
          <a:prstGeom prst="rect">
            <a:avLst/>
          </a:prstGeom>
          <a:ln w="12700">
            <a:solidFill>
              <a:srgbClr val="D2D2D2"/>
            </a:solidFill>
          </a:ln>
        </p:spPr>
      </p:pic>
      <p:sp>
        <p:nvSpPr>
          <p:cNvPr id="6" name="正方形/長方形 5">
            <a:extLst>
              <a:ext uri="{FF2B5EF4-FFF2-40B4-BE49-F238E27FC236}">
                <a16:creationId xmlns:a16="http://schemas.microsoft.com/office/drawing/2014/main" id="{09072A16-9741-C8BE-4C3F-AAA8DAC988E7}"/>
              </a:ext>
            </a:extLst>
          </p:cNvPr>
          <p:cNvSpPr/>
          <p:nvPr/>
        </p:nvSpPr>
        <p:spPr>
          <a:xfrm>
            <a:off x="627226" y="4233389"/>
            <a:ext cx="259142" cy="2346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7" name="正方形/長方形 6">
            <a:extLst>
              <a:ext uri="{FF2B5EF4-FFF2-40B4-BE49-F238E27FC236}">
                <a16:creationId xmlns:a16="http://schemas.microsoft.com/office/drawing/2014/main" id="{F30DCEE5-D9BE-4F74-4377-BE663877DDCF}"/>
              </a:ext>
            </a:extLst>
          </p:cNvPr>
          <p:cNvSpPr/>
          <p:nvPr/>
        </p:nvSpPr>
        <p:spPr>
          <a:xfrm>
            <a:off x="1740836" y="3352633"/>
            <a:ext cx="684331" cy="25064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30811369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98E2-CF78-1A79-A4D9-76369CE962F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6C8C15-6F1E-A545-818C-046C8A9BF778}"/>
              </a:ext>
            </a:extLst>
          </p:cNvPr>
          <p:cNvSpPr>
            <a:spLocks noGrp="1"/>
          </p:cNvSpPr>
          <p:nvPr>
            <p:ph type="title"/>
          </p:nvPr>
        </p:nvSpPr>
        <p:spPr>
          <a:xfrm>
            <a:off x="479425" y="360000"/>
            <a:ext cx="9776199" cy="793750"/>
          </a:xfrm>
        </p:spPr>
        <p:txBody>
          <a:bodyPr/>
          <a:lstStyle/>
          <a:p>
            <a:r>
              <a:rPr lang="en-US" altLang="ja-JP" dirty="0"/>
              <a:t>9-4. </a:t>
            </a:r>
            <a:r>
              <a:rPr lang="ja-JP" altLang="en-US" dirty="0"/>
              <a:t>否認処理された伝票に紐づくクレジットカード利用明細の再利用方法</a:t>
            </a:r>
            <a:endParaRPr kumimoji="1" lang="ja-JP" altLang="en-US" dirty="0"/>
          </a:p>
        </p:txBody>
      </p:sp>
      <p:sp>
        <p:nvSpPr>
          <p:cNvPr id="16" name="スライド番号プレースホルダー 15">
            <a:extLst>
              <a:ext uri="{FF2B5EF4-FFF2-40B4-BE49-F238E27FC236}">
                <a16:creationId xmlns:a16="http://schemas.microsoft.com/office/drawing/2014/main" id="{8FA0F1D7-8ECC-7A26-28DF-FB36CA2BF70C}"/>
              </a:ext>
            </a:extLst>
          </p:cNvPr>
          <p:cNvSpPr>
            <a:spLocks noGrp="1"/>
          </p:cNvSpPr>
          <p:nvPr>
            <p:ph type="sldNum" sz="quarter" idx="12"/>
          </p:nvPr>
        </p:nvSpPr>
        <p:spPr/>
        <p:txBody>
          <a:bodyPr/>
          <a:lstStyle/>
          <a:p>
            <a:fld id="{D8A28372-6A5A-4399-8FC5-CCF396CD4981}" type="slidenum">
              <a:rPr lang="en-GB" smtClean="0"/>
              <a:t>78</a:t>
            </a:fld>
            <a:endParaRPr lang="en-GB"/>
          </a:p>
        </p:txBody>
      </p:sp>
      <p:sp>
        <p:nvSpPr>
          <p:cNvPr id="3" name="コンテンツ プレースホルダー 12">
            <a:extLst>
              <a:ext uri="{FF2B5EF4-FFF2-40B4-BE49-F238E27FC236}">
                <a16:creationId xmlns:a16="http://schemas.microsoft.com/office/drawing/2014/main" id="{A8C18987-58C7-FA80-15C0-2C2F8EA12396}"/>
              </a:ext>
            </a:extLst>
          </p:cNvPr>
          <p:cNvSpPr>
            <a:spLocks noGrp="1"/>
          </p:cNvSpPr>
          <p:nvPr>
            <p:ph sz="half" idx="1"/>
          </p:nvPr>
        </p:nvSpPr>
        <p:spPr>
          <a:xfrm>
            <a:off x="473868" y="1399802"/>
            <a:ext cx="8424863" cy="284627"/>
          </a:xfrm>
        </p:spPr>
        <p:txBody>
          <a:bodyPr/>
          <a:lstStyle/>
          <a:p>
            <a:pPr marL="0" indent="0">
              <a:buNone/>
            </a:pPr>
            <a:r>
              <a:rPr lang="ja-JP" altLang="en-US" sz="1100" dirty="0"/>
              <a:t>否認処理された伝票に紐づくクレジットカード利用明細を再利用する方法を説明します。</a:t>
            </a:r>
          </a:p>
        </p:txBody>
      </p:sp>
      <p:sp>
        <p:nvSpPr>
          <p:cNvPr id="4" name="コンテンツ プレースホルダー 12">
            <a:extLst>
              <a:ext uri="{FF2B5EF4-FFF2-40B4-BE49-F238E27FC236}">
                <a16:creationId xmlns:a16="http://schemas.microsoft.com/office/drawing/2014/main" id="{03DDF7C3-C62B-6B0E-8B3B-198C3C249804}"/>
              </a:ext>
            </a:extLst>
          </p:cNvPr>
          <p:cNvSpPr txBox="1">
            <a:spLocks/>
          </p:cNvSpPr>
          <p:nvPr/>
        </p:nvSpPr>
        <p:spPr>
          <a:xfrm>
            <a:off x="482921" y="1684429"/>
            <a:ext cx="5433692" cy="462429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個人決済の場合</a:t>
            </a:r>
            <a:endParaRPr lang="en-US" altLang="ja-JP" b="1" dirty="0">
              <a:solidFill>
                <a:schemeClr val="tx2"/>
              </a:solidFill>
            </a:endParaRPr>
          </a:p>
          <a:p>
            <a:pPr marL="0" indent="0">
              <a:buFont typeface="BIZ UDPGothic" panose="020B0400000000000000" pitchFamily="34" charset="-128"/>
              <a:buNone/>
            </a:pPr>
            <a:r>
              <a:rPr lang="en-US" altLang="ja-JP" sz="1100" dirty="0"/>
              <a:t>1</a:t>
            </a:r>
            <a:r>
              <a:rPr lang="ja-JP" altLang="en-US" sz="1100" dirty="0"/>
              <a:t>．メイン画面右上の「クレジットカード明細」をクリック</a:t>
            </a:r>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None/>
            </a:pPr>
            <a:r>
              <a:rPr lang="ja-JP" altLang="en-US" sz="1100" dirty="0"/>
              <a:t>２．「クレジットカード利用明細一覧」画面で</a:t>
            </a:r>
            <a:r>
              <a:rPr lang="ja-JP" altLang="en-US" sz="1100" dirty="0">
                <a:latin typeface="BIZ UDPゴシック" panose="020B0400000000000000" pitchFamily="50" charset="-128"/>
                <a:ea typeface="BIZ UDPゴシック" panose="020B0400000000000000" pitchFamily="50" charset="-128"/>
              </a:rPr>
              <a:t>ステータスが「対象外」のものを表示し、</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再利用</a:t>
            </a:r>
            <a:r>
              <a:rPr lang="ja-JP" altLang="en-US" sz="1100" dirty="0"/>
              <a:t>したいものにチェックをつけて「未申請に戻す」をクリック</a:t>
            </a:r>
            <a:br>
              <a:rPr lang="en-US" altLang="ja-JP" sz="1100" dirty="0"/>
            </a:br>
            <a:br>
              <a:rPr lang="en-US" altLang="ja-JP" sz="1100" dirty="0"/>
            </a:br>
            <a:endParaRPr lang="en-US" altLang="ja-JP" sz="1100" dirty="0"/>
          </a:p>
          <a:p>
            <a:pPr marL="0" indent="0">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ja-JP" altLang="en-US"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ja-JP" altLang="en-US" sz="1100" dirty="0"/>
              <a:t>≪以上≫</a:t>
            </a:r>
            <a:endParaRPr lang="en-US" altLang="ja-JP" sz="1100" dirty="0"/>
          </a:p>
          <a:p>
            <a:pPr marL="0" indent="0">
              <a:buFont typeface="BIZ UDPGothic" panose="020B0400000000000000" pitchFamily="34" charset="-128"/>
              <a:buNone/>
            </a:pPr>
            <a:endParaRPr lang="en-US" altLang="ja-JP" sz="1100" dirty="0"/>
          </a:p>
          <a:p>
            <a:pPr marL="0" indent="0">
              <a:buFont typeface="BIZ UDPGothic" panose="020B0400000000000000" pitchFamily="34" charset="-128"/>
              <a:buNone/>
            </a:pPr>
            <a:r>
              <a:rPr lang="en-US" altLang="ja-JP" sz="1100" dirty="0"/>
              <a:t>※</a:t>
            </a:r>
            <a:r>
              <a:rPr lang="ja-JP" altLang="en-US" sz="1100" dirty="0"/>
              <a:t>ステータスが「未申請」になっていれば、再利用可能です。</a:t>
            </a:r>
            <a:endParaRPr lang="en-US" altLang="ja-JP" sz="1100" dirty="0"/>
          </a:p>
        </p:txBody>
      </p:sp>
      <p:sp>
        <p:nvSpPr>
          <p:cNvPr id="5" name="コンテンツ プレースホルダー 12">
            <a:extLst>
              <a:ext uri="{FF2B5EF4-FFF2-40B4-BE49-F238E27FC236}">
                <a16:creationId xmlns:a16="http://schemas.microsoft.com/office/drawing/2014/main" id="{C4F034CB-8EFF-B096-0F9B-BD900861004B}"/>
              </a:ext>
            </a:extLst>
          </p:cNvPr>
          <p:cNvSpPr txBox="1">
            <a:spLocks/>
          </p:cNvSpPr>
          <p:nvPr/>
        </p:nvSpPr>
        <p:spPr>
          <a:xfrm>
            <a:off x="6297610" y="1684429"/>
            <a:ext cx="5433692" cy="4624296"/>
          </a:xfrm>
          <a:prstGeom prst="rect">
            <a:avLst/>
          </a:prstGeom>
        </p:spPr>
        <p:txBody>
          <a:bodyPr vert="horz" lIns="0" tIns="0" rIns="0" bIns="0" rtlCol="0" anchor="t" anchorCtr="0">
            <a:noAutofit/>
          </a:bodyPr>
          <a:lstStyle>
            <a:lvl1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20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20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20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2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20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Font typeface="BIZ UDPGothic" panose="020B0400000000000000" pitchFamily="34" charset="-128"/>
              <a:buNone/>
            </a:pPr>
            <a:r>
              <a:rPr lang="ja-JP" altLang="en-US" b="1" dirty="0">
                <a:solidFill>
                  <a:schemeClr val="tx2"/>
                </a:solidFill>
              </a:rPr>
              <a:t>法人決済の場合</a:t>
            </a:r>
            <a:endParaRPr lang="en-US" altLang="ja-JP" b="1" dirty="0">
              <a:solidFill>
                <a:schemeClr val="tx2"/>
              </a:solidFill>
            </a:endParaRPr>
          </a:p>
          <a:p>
            <a:pPr marL="0" indent="0">
              <a:buFont typeface="BIZ UDPGothic" panose="020B0400000000000000" pitchFamily="34" charset="-128"/>
              <a:buNone/>
            </a:pPr>
            <a:r>
              <a:rPr lang="ja-JP" altLang="en-US" sz="1100" dirty="0"/>
              <a:t>　管理者へお問い合わせください。</a:t>
            </a:r>
          </a:p>
        </p:txBody>
      </p:sp>
      <p:pic>
        <p:nvPicPr>
          <p:cNvPr id="9" name="図 8">
            <a:extLst>
              <a:ext uri="{FF2B5EF4-FFF2-40B4-BE49-F238E27FC236}">
                <a16:creationId xmlns:a16="http://schemas.microsoft.com/office/drawing/2014/main" id="{B4DEF612-D852-348F-978D-1F192E3CA5D0}"/>
              </a:ext>
            </a:extLst>
          </p:cNvPr>
          <p:cNvPicPr>
            <a:picLocks noChangeAspect="1"/>
          </p:cNvPicPr>
          <p:nvPr/>
        </p:nvPicPr>
        <p:blipFill>
          <a:blip r:embed="rId2"/>
          <a:stretch>
            <a:fillRect/>
          </a:stretch>
        </p:blipFill>
        <p:spPr>
          <a:xfrm>
            <a:off x="491383" y="2167009"/>
            <a:ext cx="3916042" cy="505513"/>
          </a:xfrm>
          <a:prstGeom prst="rect">
            <a:avLst/>
          </a:prstGeom>
          <a:ln w="12700">
            <a:solidFill>
              <a:srgbClr val="D2D2D2"/>
            </a:solidFill>
          </a:ln>
        </p:spPr>
      </p:pic>
      <p:sp>
        <p:nvSpPr>
          <p:cNvPr id="10" name="正方形/長方形 9">
            <a:extLst>
              <a:ext uri="{FF2B5EF4-FFF2-40B4-BE49-F238E27FC236}">
                <a16:creationId xmlns:a16="http://schemas.microsoft.com/office/drawing/2014/main" id="{D53FEAE5-F15C-5AF1-2D64-7D1154DEDF54}"/>
              </a:ext>
            </a:extLst>
          </p:cNvPr>
          <p:cNvSpPr/>
          <p:nvPr/>
        </p:nvSpPr>
        <p:spPr>
          <a:xfrm>
            <a:off x="2404776" y="2190306"/>
            <a:ext cx="1201618" cy="18852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pic>
        <p:nvPicPr>
          <p:cNvPr id="11" name="図 10">
            <a:extLst>
              <a:ext uri="{FF2B5EF4-FFF2-40B4-BE49-F238E27FC236}">
                <a16:creationId xmlns:a16="http://schemas.microsoft.com/office/drawing/2014/main" id="{3FE5453E-D3F0-B460-56F5-D94401E012D3}"/>
              </a:ext>
            </a:extLst>
          </p:cNvPr>
          <p:cNvPicPr>
            <a:picLocks noChangeAspect="1"/>
          </p:cNvPicPr>
          <p:nvPr/>
        </p:nvPicPr>
        <p:blipFill>
          <a:blip r:embed="rId3"/>
          <a:stretch>
            <a:fillRect/>
          </a:stretch>
        </p:blipFill>
        <p:spPr>
          <a:xfrm>
            <a:off x="491384" y="3182095"/>
            <a:ext cx="5433692" cy="1947227"/>
          </a:xfrm>
          <a:prstGeom prst="rect">
            <a:avLst/>
          </a:prstGeom>
          <a:ln w="12700">
            <a:solidFill>
              <a:srgbClr val="D2D2D2"/>
            </a:solidFill>
          </a:ln>
        </p:spPr>
      </p:pic>
      <p:sp>
        <p:nvSpPr>
          <p:cNvPr id="7" name="正方形/長方形 6">
            <a:extLst>
              <a:ext uri="{FF2B5EF4-FFF2-40B4-BE49-F238E27FC236}">
                <a16:creationId xmlns:a16="http://schemas.microsoft.com/office/drawing/2014/main" id="{E6847D14-CFE7-BA8A-1874-4DD3B1D11576}"/>
              </a:ext>
            </a:extLst>
          </p:cNvPr>
          <p:cNvSpPr/>
          <p:nvPr/>
        </p:nvSpPr>
        <p:spPr>
          <a:xfrm>
            <a:off x="591831" y="4142367"/>
            <a:ext cx="231638" cy="21782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
        <p:nvSpPr>
          <p:cNvPr id="8" name="正方形/長方形 7">
            <a:extLst>
              <a:ext uri="{FF2B5EF4-FFF2-40B4-BE49-F238E27FC236}">
                <a16:creationId xmlns:a16="http://schemas.microsoft.com/office/drawing/2014/main" id="{10676D72-DC65-44BF-038F-671F15FA3654}"/>
              </a:ext>
            </a:extLst>
          </p:cNvPr>
          <p:cNvSpPr/>
          <p:nvPr/>
        </p:nvSpPr>
        <p:spPr>
          <a:xfrm>
            <a:off x="2307730" y="3300964"/>
            <a:ext cx="651960" cy="23796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lnSpc>
                <a:spcPct val="135000"/>
              </a:lnSpc>
            </a:pPr>
            <a:endParaRPr kumimoji="1" lang="ja-JP" altLang="en-US" sz="1300" dirty="0" err="1">
              <a:solidFill>
                <a:schemeClr val="bg1"/>
              </a:solidFill>
            </a:endParaRPr>
          </a:p>
        </p:txBody>
      </p:sp>
    </p:spTree>
    <p:extLst>
      <p:ext uri="{BB962C8B-B14F-4D97-AF65-F5344CB8AC3E}">
        <p14:creationId xmlns:p14="http://schemas.microsoft.com/office/powerpoint/2010/main" val="123363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5D519-648F-0BD8-4AA0-99D5482082A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BDEBB84-D998-1343-883E-4205588B5941}"/>
              </a:ext>
            </a:extLst>
          </p:cNvPr>
          <p:cNvSpPr>
            <a:spLocks noGrp="1"/>
          </p:cNvSpPr>
          <p:nvPr>
            <p:ph type="title"/>
          </p:nvPr>
        </p:nvSpPr>
        <p:spPr/>
        <p:txBody>
          <a:bodyPr/>
          <a:lstStyle/>
          <a:p>
            <a:r>
              <a:rPr lang="en-US" altLang="ja-JP" dirty="0"/>
              <a:t>2-2. </a:t>
            </a:r>
            <a:r>
              <a:rPr lang="ja-JP" altLang="en-US" dirty="0"/>
              <a:t>パソコン／スマートフォンブラウザでのログイン方法</a:t>
            </a:r>
            <a:endParaRPr kumimoji="1" lang="ja-JP" altLang="en-US" dirty="0"/>
          </a:p>
        </p:txBody>
      </p:sp>
      <p:sp>
        <p:nvSpPr>
          <p:cNvPr id="16" name="スライド番号プレースホルダー 15">
            <a:extLst>
              <a:ext uri="{FF2B5EF4-FFF2-40B4-BE49-F238E27FC236}">
                <a16:creationId xmlns:a16="http://schemas.microsoft.com/office/drawing/2014/main" id="{51B64932-EB96-5D0C-FFCB-DB05E5C64F75}"/>
              </a:ext>
            </a:extLst>
          </p:cNvPr>
          <p:cNvSpPr>
            <a:spLocks noGrp="1"/>
          </p:cNvSpPr>
          <p:nvPr>
            <p:ph type="sldNum" sz="quarter" idx="12"/>
          </p:nvPr>
        </p:nvSpPr>
        <p:spPr/>
        <p:txBody>
          <a:bodyPr/>
          <a:lstStyle/>
          <a:p>
            <a:fld id="{D8A28372-6A5A-4399-8FC5-CCF396CD4981}" type="slidenum">
              <a:rPr lang="en-GB" smtClean="0"/>
              <a:t>8</a:t>
            </a:fld>
            <a:endParaRPr lang="en-GB"/>
          </a:p>
        </p:txBody>
      </p:sp>
      <p:pic>
        <p:nvPicPr>
          <p:cNvPr id="11" name="図 10">
            <a:extLst>
              <a:ext uri="{FF2B5EF4-FFF2-40B4-BE49-F238E27FC236}">
                <a16:creationId xmlns:a16="http://schemas.microsoft.com/office/drawing/2014/main" id="{BAF66360-E806-8E42-71AD-CEF35A3433B5}"/>
              </a:ext>
            </a:extLst>
          </p:cNvPr>
          <p:cNvPicPr>
            <a:picLocks noChangeAspect="1"/>
          </p:cNvPicPr>
          <p:nvPr/>
        </p:nvPicPr>
        <p:blipFill>
          <a:blip r:embed="rId2"/>
          <a:stretch>
            <a:fillRect/>
          </a:stretch>
        </p:blipFill>
        <p:spPr>
          <a:xfrm>
            <a:off x="559471" y="3035971"/>
            <a:ext cx="3738560" cy="3260244"/>
          </a:xfrm>
          <a:prstGeom prst="rect">
            <a:avLst/>
          </a:prstGeom>
          <a:ln w="12700">
            <a:solidFill>
              <a:srgbClr val="D2D2D2"/>
            </a:solidFill>
          </a:ln>
        </p:spPr>
      </p:pic>
      <p:sp>
        <p:nvSpPr>
          <p:cNvPr id="15" name="コンテンツ プレースホルダー 2">
            <a:extLst>
              <a:ext uri="{FF2B5EF4-FFF2-40B4-BE49-F238E27FC236}">
                <a16:creationId xmlns:a16="http://schemas.microsoft.com/office/drawing/2014/main" id="{366700CB-AFA5-CE55-DEEE-BF5B20077227}"/>
              </a:ext>
            </a:extLst>
          </p:cNvPr>
          <p:cNvSpPr txBox="1">
            <a:spLocks/>
          </p:cNvSpPr>
          <p:nvPr/>
        </p:nvSpPr>
        <p:spPr>
          <a:xfrm>
            <a:off x="482885" y="1786920"/>
            <a:ext cx="5433727" cy="571148"/>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buNone/>
            </a:pPr>
            <a:r>
              <a:rPr lang="ja-JP" altLang="en-US" b="1" dirty="0">
                <a:solidFill>
                  <a:schemeClr val="tx2"/>
                </a:solidFill>
              </a:rPr>
              <a:t>パソコン版</a:t>
            </a:r>
            <a:r>
              <a:rPr lang="en-US" altLang="ja-JP" b="1" dirty="0">
                <a:solidFill>
                  <a:schemeClr val="tx2"/>
                </a:solidFill>
              </a:rPr>
              <a:t>URL</a:t>
            </a:r>
            <a:r>
              <a:rPr lang="en-US" altLang="ja-JP" sz="1400" dirty="0"/>
              <a:t>		</a:t>
            </a:r>
            <a:r>
              <a:rPr lang="en-US" altLang="ja-JP" sz="1600" dirty="0"/>
              <a:t>		</a:t>
            </a:r>
          </a:p>
          <a:p>
            <a:pPr marL="0" indent="0">
              <a:buFont typeface="BIZ UDPGothic" panose="020B0400000000000000" pitchFamily="34" charset="-128"/>
              <a:buNone/>
            </a:pPr>
            <a:r>
              <a:rPr lang="en-US" altLang="ja-JP" sz="1100" dirty="0"/>
              <a:t>https://</a:t>
            </a:r>
            <a:r>
              <a:rPr lang="ja-JP" altLang="en-US" sz="1100" dirty="0"/>
              <a:t>○○</a:t>
            </a:r>
            <a:r>
              <a:rPr lang="en-US" altLang="ja-JP" sz="1100" dirty="0"/>
              <a:t>○○○.rakurakuseisan.jp/</a:t>
            </a:r>
            <a:r>
              <a:rPr lang="ja-JP" altLang="en-US" sz="1100" dirty="0"/>
              <a:t>●●●●●●</a:t>
            </a:r>
            <a:r>
              <a:rPr lang="en-US" altLang="ja-JP" sz="1100" b="1" dirty="0">
                <a:solidFill>
                  <a:schemeClr val="tx2"/>
                </a:solidFill>
              </a:rPr>
              <a:t>a</a:t>
            </a:r>
            <a:r>
              <a:rPr lang="en-US" altLang="ja-JP" sz="1100" dirty="0"/>
              <a:t>/</a:t>
            </a:r>
            <a:br>
              <a:rPr lang="en-US" altLang="ja-JP" sz="1600" dirty="0"/>
            </a:br>
            <a:br>
              <a:rPr lang="en-US" altLang="ja-JP" sz="1100" dirty="0"/>
            </a:br>
            <a:endParaRPr lang="ja-JP" altLang="en-US" sz="1100" dirty="0"/>
          </a:p>
          <a:p>
            <a:endParaRPr lang="ja-JP" altLang="en-US" sz="1100" dirty="0"/>
          </a:p>
        </p:txBody>
      </p:sp>
      <p:sp>
        <p:nvSpPr>
          <p:cNvPr id="17" name="コンテンツ プレースホルダー 2">
            <a:extLst>
              <a:ext uri="{FF2B5EF4-FFF2-40B4-BE49-F238E27FC236}">
                <a16:creationId xmlns:a16="http://schemas.microsoft.com/office/drawing/2014/main" id="{87879939-9FC4-83D3-8887-18FFF278FBE1}"/>
              </a:ext>
            </a:extLst>
          </p:cNvPr>
          <p:cNvSpPr>
            <a:spLocks noGrp="1"/>
          </p:cNvSpPr>
          <p:nvPr>
            <p:ph sz="half" idx="1"/>
          </p:nvPr>
        </p:nvSpPr>
        <p:spPr>
          <a:xfrm>
            <a:off x="484036" y="1394046"/>
            <a:ext cx="3924000" cy="278756"/>
          </a:xfrm>
        </p:spPr>
        <p:txBody>
          <a:bodyPr/>
          <a:lstStyle/>
          <a:p>
            <a:pPr marL="0" indent="0">
              <a:buNone/>
            </a:pPr>
            <a:r>
              <a:rPr kumimoji="1" lang="ja-JP" altLang="en-US" sz="1050" dirty="0"/>
              <a:t>「楽楽精算」には、以下の</a:t>
            </a:r>
            <a:r>
              <a:rPr kumimoji="1" lang="en-US" altLang="ja-JP" sz="1050" dirty="0"/>
              <a:t>URL</a:t>
            </a:r>
            <a:r>
              <a:rPr kumimoji="1" lang="ja-JP" altLang="en-US" sz="1050" dirty="0"/>
              <a:t>からログインします。</a:t>
            </a:r>
            <a:endParaRPr lang="ja-JP" altLang="en-US" sz="1050" dirty="0"/>
          </a:p>
        </p:txBody>
      </p:sp>
      <p:sp>
        <p:nvSpPr>
          <p:cNvPr id="18" name="コンテンツ プレースホルダー 3">
            <a:extLst>
              <a:ext uri="{FF2B5EF4-FFF2-40B4-BE49-F238E27FC236}">
                <a16:creationId xmlns:a16="http://schemas.microsoft.com/office/drawing/2014/main" id="{5C6723C6-3137-3BA9-4265-252FCF57D8E1}"/>
              </a:ext>
            </a:extLst>
          </p:cNvPr>
          <p:cNvSpPr>
            <a:spLocks noGrp="1"/>
          </p:cNvSpPr>
          <p:nvPr>
            <p:ph sz="half" idx="2"/>
          </p:nvPr>
        </p:nvSpPr>
        <p:spPr>
          <a:xfrm>
            <a:off x="6288644" y="1786919"/>
            <a:ext cx="5420471" cy="571148"/>
          </a:xfrm>
        </p:spPr>
        <p:txBody>
          <a:bodyPr/>
          <a:lstStyle/>
          <a:p>
            <a:pPr marL="0" indent="0">
              <a:buNone/>
            </a:pPr>
            <a:r>
              <a:rPr lang="ja-JP" altLang="en-US" b="1" dirty="0">
                <a:solidFill>
                  <a:schemeClr val="tx2"/>
                </a:solidFill>
              </a:rPr>
              <a:t>スマートフォンブラウザ版</a:t>
            </a:r>
            <a:r>
              <a:rPr lang="en-US" altLang="ja-JP" b="1" dirty="0">
                <a:solidFill>
                  <a:schemeClr val="tx2"/>
                </a:solidFill>
              </a:rPr>
              <a:t>URL</a:t>
            </a:r>
            <a:endParaRPr lang="en-US" altLang="ja-JP" sz="1800" b="1" dirty="0">
              <a:solidFill>
                <a:schemeClr val="tx2"/>
              </a:solidFill>
            </a:endParaRPr>
          </a:p>
          <a:p>
            <a:pPr marL="0" indent="0">
              <a:buNone/>
            </a:pPr>
            <a:r>
              <a:rPr lang="en-US" altLang="ja-JP" sz="1100" dirty="0"/>
              <a:t>https://</a:t>
            </a:r>
            <a:r>
              <a:rPr lang="ja-JP" altLang="en-US" sz="1100" dirty="0"/>
              <a:t>○○</a:t>
            </a:r>
            <a:r>
              <a:rPr lang="en-US" altLang="ja-JP" sz="1100" dirty="0"/>
              <a:t>○○○.rakurakuseisan.jp/</a:t>
            </a:r>
            <a:r>
              <a:rPr lang="ja-JP" altLang="en-US" sz="1100" dirty="0"/>
              <a:t>●●●●●●</a:t>
            </a:r>
            <a:r>
              <a:rPr lang="en-US" altLang="ja-JP" sz="1100" b="1" dirty="0">
                <a:solidFill>
                  <a:schemeClr val="tx2"/>
                </a:solidFill>
              </a:rPr>
              <a:t>m</a:t>
            </a:r>
            <a:r>
              <a:rPr lang="en-US" altLang="ja-JP" sz="1100" dirty="0"/>
              <a:t>/</a:t>
            </a:r>
            <a:endParaRPr kumimoji="1" lang="ja-JP" altLang="en-US" sz="900" dirty="0"/>
          </a:p>
        </p:txBody>
      </p:sp>
      <p:grpSp>
        <p:nvGrpSpPr>
          <p:cNvPr id="19" name="グループ化 18">
            <a:extLst>
              <a:ext uri="{FF2B5EF4-FFF2-40B4-BE49-F238E27FC236}">
                <a16:creationId xmlns:a16="http://schemas.microsoft.com/office/drawing/2014/main" id="{F10A064C-EB9C-A3D8-E309-715A1BD3EB07}"/>
              </a:ext>
            </a:extLst>
          </p:cNvPr>
          <p:cNvGrpSpPr/>
          <p:nvPr/>
        </p:nvGrpSpPr>
        <p:grpSpPr>
          <a:xfrm>
            <a:off x="6295756" y="2816430"/>
            <a:ext cx="2034193" cy="3423270"/>
            <a:chOff x="3730860" y="2019300"/>
            <a:chExt cx="3492975" cy="5878203"/>
          </a:xfrm>
        </p:grpSpPr>
        <p:pic>
          <p:nvPicPr>
            <p:cNvPr id="20" name="図 19">
              <a:extLst>
                <a:ext uri="{FF2B5EF4-FFF2-40B4-BE49-F238E27FC236}">
                  <a16:creationId xmlns:a16="http://schemas.microsoft.com/office/drawing/2014/main" id="{B10BB7D8-39FC-7E92-773B-FDDD674BF7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966"/>
            <a:stretch/>
          </p:blipFill>
          <p:spPr>
            <a:xfrm>
              <a:off x="3730860" y="2019300"/>
              <a:ext cx="3492975" cy="5878203"/>
            </a:xfrm>
            <a:prstGeom prst="rect">
              <a:avLst/>
            </a:prstGeom>
            <a:ln w="12700">
              <a:solidFill>
                <a:srgbClr val="E6E6E6"/>
              </a:solidFill>
            </a:ln>
          </p:spPr>
        </p:pic>
        <p:sp>
          <p:nvSpPr>
            <p:cNvPr id="21" name="正方形/長方形 20">
              <a:extLst>
                <a:ext uri="{FF2B5EF4-FFF2-40B4-BE49-F238E27FC236}">
                  <a16:creationId xmlns:a16="http://schemas.microsoft.com/office/drawing/2014/main" id="{CC940E00-ADA7-7AFA-6ED6-1CF80AD9C202}"/>
                </a:ext>
              </a:extLst>
            </p:cNvPr>
            <p:cNvSpPr/>
            <p:nvPr/>
          </p:nvSpPr>
          <p:spPr>
            <a:xfrm>
              <a:off x="3829253" y="3838575"/>
              <a:ext cx="3262176"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b="1">
                <a:solidFill>
                  <a:schemeClr val="tx1"/>
                </a:solidFill>
              </a:endParaRPr>
            </a:p>
          </p:txBody>
        </p:sp>
      </p:grpSp>
      <p:sp>
        <p:nvSpPr>
          <p:cNvPr id="22" name="テキスト ボックス 21">
            <a:extLst>
              <a:ext uri="{FF2B5EF4-FFF2-40B4-BE49-F238E27FC236}">
                <a16:creationId xmlns:a16="http://schemas.microsoft.com/office/drawing/2014/main" id="{72F7514E-A7CC-5BA3-AAAD-6953433E83A2}"/>
              </a:ext>
            </a:extLst>
          </p:cNvPr>
          <p:cNvSpPr txBox="1"/>
          <p:nvPr/>
        </p:nvSpPr>
        <p:spPr>
          <a:xfrm>
            <a:off x="475776" y="2279585"/>
            <a:ext cx="5420469" cy="778226"/>
          </a:xfrm>
          <a:prstGeom prst="rect">
            <a:avLst/>
          </a:prstGeom>
          <a:noFill/>
        </p:spPr>
        <p:txBody>
          <a:bodyPr wrap="square">
            <a:spAutoFit/>
          </a:bodyPr>
          <a:lstStyle/>
          <a:p>
            <a:pPr marL="228600" indent="-228600">
              <a:lnSpc>
                <a:spcPct val="150000"/>
              </a:lnSpc>
              <a:buFont typeface="BIZ UDPGothic" panose="020B0400000000000000" pitchFamily="34" charset="-128"/>
              <a:buAutoNum type="arabicPeriod"/>
            </a:pPr>
            <a:r>
              <a:rPr lang="ja-JP" altLang="en-US" sz="1050" dirty="0"/>
              <a:t>事前通知されたログイン</a:t>
            </a:r>
            <a:r>
              <a:rPr lang="en-US" altLang="ja-JP" sz="1050" dirty="0"/>
              <a:t>ID</a:t>
            </a:r>
            <a:r>
              <a:rPr lang="ja-JP" altLang="en-US" sz="1050" dirty="0"/>
              <a:t>を入力</a:t>
            </a:r>
            <a:endParaRPr lang="en-US" altLang="ja-JP" sz="1050" dirty="0"/>
          </a:p>
          <a:p>
            <a:pPr marL="228600" indent="-228600">
              <a:lnSpc>
                <a:spcPct val="150000"/>
              </a:lnSpc>
              <a:buFont typeface="BIZ UDPGothic" panose="020B0400000000000000" pitchFamily="34" charset="-128"/>
              <a:buAutoNum type="arabicPeriod"/>
            </a:pPr>
            <a:r>
              <a:rPr lang="ja-JP" altLang="en-US" sz="1050" dirty="0"/>
              <a:t>事前通知されたパスワードか自分で設定したパスワードを入力</a:t>
            </a:r>
            <a:endParaRPr lang="en-US" altLang="ja-JP" sz="1050" dirty="0"/>
          </a:p>
          <a:p>
            <a:pPr marL="228600" indent="-228600">
              <a:lnSpc>
                <a:spcPct val="150000"/>
              </a:lnSpc>
              <a:buFont typeface="BIZ UDPGothic" panose="020B0400000000000000" pitchFamily="34" charset="-128"/>
              <a:buAutoNum type="arabicPeriod"/>
            </a:pPr>
            <a:r>
              <a:rPr lang="ja-JP" altLang="en-US" sz="1050" dirty="0"/>
              <a:t>「ログイン」をクリック</a:t>
            </a:r>
          </a:p>
        </p:txBody>
      </p:sp>
      <p:sp>
        <p:nvSpPr>
          <p:cNvPr id="23" name="正方形/長方形 22">
            <a:extLst>
              <a:ext uri="{FF2B5EF4-FFF2-40B4-BE49-F238E27FC236}">
                <a16:creationId xmlns:a16="http://schemas.microsoft.com/office/drawing/2014/main" id="{7AB6AE58-2D95-B852-70D0-4E492BE6C170}"/>
              </a:ext>
            </a:extLst>
          </p:cNvPr>
          <p:cNvSpPr/>
          <p:nvPr/>
        </p:nvSpPr>
        <p:spPr>
          <a:xfrm>
            <a:off x="1556390" y="4479166"/>
            <a:ext cx="1780583" cy="34321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4" name="正方形/長方形 23">
            <a:extLst>
              <a:ext uri="{FF2B5EF4-FFF2-40B4-BE49-F238E27FC236}">
                <a16:creationId xmlns:a16="http://schemas.microsoft.com/office/drawing/2014/main" id="{DC4592FC-BF4E-B0EA-996C-717908F37EBF}"/>
              </a:ext>
            </a:extLst>
          </p:cNvPr>
          <p:cNvSpPr/>
          <p:nvPr/>
        </p:nvSpPr>
        <p:spPr>
          <a:xfrm>
            <a:off x="1898437" y="5368037"/>
            <a:ext cx="1088596" cy="29544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5" name="正方形/長方形 24">
            <a:extLst>
              <a:ext uri="{FF2B5EF4-FFF2-40B4-BE49-F238E27FC236}">
                <a16:creationId xmlns:a16="http://schemas.microsoft.com/office/drawing/2014/main" id="{B365C2D3-DF19-E6BB-3F29-23D9AACEA6EB}"/>
              </a:ext>
            </a:extLst>
          </p:cNvPr>
          <p:cNvSpPr/>
          <p:nvPr/>
        </p:nvSpPr>
        <p:spPr>
          <a:xfrm>
            <a:off x="6288645" y="2298635"/>
            <a:ext cx="5427579" cy="32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bIns="18000"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nSpc>
                <a:spcPct val="120000"/>
              </a:lnSpc>
            </a:pPr>
            <a:r>
              <a:rPr kumimoji="1" lang="ja-JP" altLang="en-US" sz="1100" dirty="0">
                <a:solidFill>
                  <a:schemeClr val="tx1"/>
                </a:solidFill>
                <a:latin typeface="BIZ UDPゴシック" panose="020B0400000000000000" pitchFamily="50" charset="-128"/>
                <a:ea typeface="BIZ UDPゴシック" panose="020B0400000000000000" pitchFamily="50" charset="-128"/>
              </a:rPr>
              <a:t>「次回から自動的にログインする」にチェックを入れておくと、次回以降の入力が省略できます。</a:t>
            </a:r>
          </a:p>
        </p:txBody>
      </p:sp>
      <p:sp>
        <p:nvSpPr>
          <p:cNvPr id="26" name="正方形/長方形 25">
            <a:extLst>
              <a:ext uri="{FF2B5EF4-FFF2-40B4-BE49-F238E27FC236}">
                <a16:creationId xmlns:a16="http://schemas.microsoft.com/office/drawing/2014/main" id="{632404A2-3A00-C726-CB65-E461D17FE905}"/>
              </a:ext>
            </a:extLst>
          </p:cNvPr>
          <p:cNvSpPr/>
          <p:nvPr/>
        </p:nvSpPr>
        <p:spPr>
          <a:xfrm>
            <a:off x="6360957" y="3225512"/>
            <a:ext cx="1899781" cy="3493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7" name="正方形/長方形 26">
            <a:extLst>
              <a:ext uri="{FF2B5EF4-FFF2-40B4-BE49-F238E27FC236}">
                <a16:creationId xmlns:a16="http://schemas.microsoft.com/office/drawing/2014/main" id="{682ACFC1-6795-54E1-C283-5DCCF64BBFCD}"/>
              </a:ext>
            </a:extLst>
          </p:cNvPr>
          <p:cNvSpPr/>
          <p:nvPr/>
        </p:nvSpPr>
        <p:spPr>
          <a:xfrm>
            <a:off x="6360957" y="3574550"/>
            <a:ext cx="1899781" cy="34936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8" name="正方形/長方形 27">
            <a:extLst>
              <a:ext uri="{FF2B5EF4-FFF2-40B4-BE49-F238E27FC236}">
                <a16:creationId xmlns:a16="http://schemas.microsoft.com/office/drawing/2014/main" id="{FA92A674-0D95-D00E-E8A7-81CE01D6E72C}"/>
              </a:ext>
            </a:extLst>
          </p:cNvPr>
          <p:cNvSpPr/>
          <p:nvPr/>
        </p:nvSpPr>
        <p:spPr>
          <a:xfrm>
            <a:off x="6360957" y="4372659"/>
            <a:ext cx="1899783" cy="31760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29" name="正方形/長方形 28">
            <a:extLst>
              <a:ext uri="{FF2B5EF4-FFF2-40B4-BE49-F238E27FC236}">
                <a16:creationId xmlns:a16="http://schemas.microsoft.com/office/drawing/2014/main" id="{9F9CB16E-2C05-F64B-3F58-B5546265E577}"/>
              </a:ext>
            </a:extLst>
          </p:cNvPr>
          <p:cNvSpPr/>
          <p:nvPr/>
        </p:nvSpPr>
        <p:spPr>
          <a:xfrm>
            <a:off x="6360957" y="4157374"/>
            <a:ext cx="1241651" cy="2084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0" name="正方形/長方形 29">
            <a:extLst>
              <a:ext uri="{FF2B5EF4-FFF2-40B4-BE49-F238E27FC236}">
                <a16:creationId xmlns:a16="http://schemas.microsoft.com/office/drawing/2014/main" id="{B1F17F5E-4522-1D6F-DA55-A0225B6650CF}"/>
              </a:ext>
            </a:extLst>
          </p:cNvPr>
          <p:cNvSpPr/>
          <p:nvPr/>
        </p:nvSpPr>
        <p:spPr>
          <a:xfrm>
            <a:off x="8395150" y="4085888"/>
            <a:ext cx="3317425" cy="2222837"/>
          </a:xfrm>
          <a:prstGeom prst="rect">
            <a:avLst/>
          </a:prstGeom>
          <a:solidFill>
            <a:srgbClr val="EDF7FF"/>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nSpc>
                <a:spcPct val="150000"/>
              </a:lnSpc>
            </a:pPr>
            <a:r>
              <a:rPr lang="en-US" altLang="ja-JP" sz="1200" b="1" dirty="0">
                <a:solidFill>
                  <a:schemeClr val="tx1"/>
                </a:solidFill>
              </a:rPr>
              <a:t>【</a:t>
            </a:r>
            <a:r>
              <a:rPr lang="ja-JP" altLang="en-US" sz="1200" b="1" dirty="0">
                <a:solidFill>
                  <a:schemeClr val="tx1"/>
                </a:solidFill>
              </a:rPr>
              <a:t>マニュアル作成者様へ</a:t>
            </a:r>
            <a:r>
              <a:rPr lang="en-US" altLang="ja-JP" sz="1200" b="1" dirty="0">
                <a:solidFill>
                  <a:schemeClr val="tx1"/>
                </a:solidFill>
              </a:rPr>
              <a:t>】</a:t>
            </a:r>
          </a:p>
          <a:p>
            <a:pPr>
              <a:lnSpc>
                <a:spcPct val="150000"/>
              </a:lnSpc>
            </a:pPr>
            <a:r>
              <a:rPr lang="ja-JP" altLang="en-US" sz="1200" b="1" dirty="0">
                <a:solidFill>
                  <a:schemeClr val="tx2"/>
                </a:solidFill>
              </a:rPr>
              <a:t>パソコン版</a:t>
            </a:r>
            <a:r>
              <a:rPr lang="en-US" altLang="ja-JP" sz="1200" b="1" dirty="0">
                <a:solidFill>
                  <a:schemeClr val="tx2"/>
                </a:solidFill>
              </a:rPr>
              <a:t>URL </a:t>
            </a:r>
            <a:r>
              <a:rPr lang="ja-JP" altLang="en-US" sz="1200" b="1" dirty="0">
                <a:solidFill>
                  <a:schemeClr val="tx1"/>
                </a:solidFill>
              </a:rPr>
              <a:t>、　</a:t>
            </a:r>
            <a:r>
              <a:rPr lang="ja-JP" altLang="en-US" sz="1200" b="1" dirty="0">
                <a:solidFill>
                  <a:schemeClr val="tx2"/>
                </a:solidFill>
              </a:rPr>
              <a:t>スマートフォンブラウザ版</a:t>
            </a:r>
            <a:r>
              <a:rPr lang="en-US" altLang="ja-JP" sz="1200" b="1" dirty="0">
                <a:solidFill>
                  <a:schemeClr val="tx2"/>
                </a:solidFill>
              </a:rPr>
              <a:t>URL</a:t>
            </a:r>
            <a:r>
              <a:rPr lang="ja-JP" altLang="en-US" sz="1200" b="1" dirty="0">
                <a:solidFill>
                  <a:schemeClr val="tx1"/>
                </a:solidFill>
              </a:rPr>
              <a:t>には貴社の「楽楽精算」ログイン</a:t>
            </a:r>
            <a:r>
              <a:rPr lang="en-US" altLang="ja-JP" sz="1200" b="1" dirty="0">
                <a:solidFill>
                  <a:schemeClr val="tx1"/>
                </a:solidFill>
              </a:rPr>
              <a:t>URL</a:t>
            </a:r>
            <a:r>
              <a:rPr lang="ja-JP" altLang="en-US" sz="1200" b="1" dirty="0">
                <a:solidFill>
                  <a:schemeClr val="tx1"/>
                </a:solidFill>
              </a:rPr>
              <a:t>をご記載ください。</a:t>
            </a:r>
            <a:endParaRPr lang="en-US" altLang="ja-JP" sz="1200" b="1" dirty="0">
              <a:solidFill>
                <a:schemeClr val="tx1"/>
              </a:solidFill>
            </a:endParaRPr>
          </a:p>
          <a:p>
            <a:pPr>
              <a:lnSpc>
                <a:spcPct val="150000"/>
              </a:lnSpc>
            </a:pPr>
            <a:endParaRPr lang="en-US" altLang="ja-JP" sz="1050" dirty="0">
              <a:solidFill>
                <a:schemeClr val="tx1"/>
              </a:solidFill>
            </a:endParaRPr>
          </a:p>
          <a:p>
            <a:pPr>
              <a:lnSpc>
                <a:spcPct val="150000"/>
              </a:lnSpc>
            </a:pPr>
            <a:r>
              <a:rPr lang="en-US" altLang="ja-JP" sz="1050" dirty="0">
                <a:solidFill>
                  <a:schemeClr val="tx1"/>
                </a:solidFill>
              </a:rPr>
              <a:t>※</a:t>
            </a:r>
            <a:r>
              <a:rPr lang="ja-JP" altLang="en-US" sz="1050" dirty="0">
                <a:solidFill>
                  <a:schemeClr val="tx1"/>
                </a:solidFill>
              </a:rPr>
              <a:t>パソコン版は末尾が「</a:t>
            </a:r>
            <a:r>
              <a:rPr lang="en-US" altLang="ja-JP" sz="1050" b="1" dirty="0">
                <a:solidFill>
                  <a:schemeClr val="tx2"/>
                </a:solidFill>
              </a:rPr>
              <a:t>a</a:t>
            </a:r>
            <a:r>
              <a:rPr lang="ja-JP" altLang="en-US" sz="1050" dirty="0">
                <a:solidFill>
                  <a:schemeClr val="tx1"/>
                </a:solidFill>
              </a:rPr>
              <a:t>」、　</a:t>
            </a:r>
            <a:br>
              <a:rPr lang="en-US" altLang="ja-JP" sz="1050" dirty="0">
                <a:solidFill>
                  <a:schemeClr val="tx1"/>
                </a:solidFill>
              </a:rPr>
            </a:br>
            <a:r>
              <a:rPr lang="ja-JP" altLang="en-US" sz="1050" dirty="0">
                <a:solidFill>
                  <a:schemeClr val="tx1"/>
                </a:solidFill>
              </a:rPr>
              <a:t>　スマートフォンブラウザ版は末尾が「</a:t>
            </a:r>
            <a:r>
              <a:rPr lang="en-US" altLang="ja-JP" sz="1050" b="1" dirty="0">
                <a:solidFill>
                  <a:schemeClr val="tx2"/>
                </a:solidFill>
              </a:rPr>
              <a:t>m</a:t>
            </a:r>
            <a:r>
              <a:rPr lang="ja-JP" altLang="en-US" sz="1050" dirty="0">
                <a:solidFill>
                  <a:schemeClr val="tx1"/>
                </a:solidFill>
              </a:rPr>
              <a:t>」です。</a:t>
            </a:r>
            <a:endParaRPr lang="en-US" altLang="ja-JP" sz="1050" dirty="0">
              <a:solidFill>
                <a:schemeClr val="tx1"/>
              </a:solidFill>
            </a:endParaRPr>
          </a:p>
        </p:txBody>
      </p:sp>
      <p:sp>
        <p:nvSpPr>
          <p:cNvPr id="31" name="正方形/長方形 30">
            <a:extLst>
              <a:ext uri="{FF2B5EF4-FFF2-40B4-BE49-F238E27FC236}">
                <a16:creationId xmlns:a16="http://schemas.microsoft.com/office/drawing/2014/main" id="{737BCABF-179C-E074-8F18-9E6F36C19142}"/>
              </a:ext>
            </a:extLst>
          </p:cNvPr>
          <p:cNvSpPr/>
          <p:nvPr/>
        </p:nvSpPr>
        <p:spPr>
          <a:xfrm>
            <a:off x="1556390" y="4903701"/>
            <a:ext cx="1780583" cy="34321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Tree>
    <p:extLst>
      <p:ext uri="{BB962C8B-B14F-4D97-AF65-F5344CB8AC3E}">
        <p14:creationId xmlns:p14="http://schemas.microsoft.com/office/powerpoint/2010/main" val="171307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FFE18-AE8D-27CB-F2EF-46A5348C6B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B308A28-2C44-8CE3-C7BA-D05DD674E6AF}"/>
              </a:ext>
            </a:extLst>
          </p:cNvPr>
          <p:cNvSpPr>
            <a:spLocks noGrp="1"/>
          </p:cNvSpPr>
          <p:nvPr>
            <p:ph type="title"/>
          </p:nvPr>
        </p:nvSpPr>
        <p:spPr/>
        <p:txBody>
          <a:bodyPr/>
          <a:lstStyle/>
          <a:p>
            <a:r>
              <a:rPr lang="en-US" altLang="ja-JP" dirty="0"/>
              <a:t>2-3. </a:t>
            </a:r>
            <a:r>
              <a:rPr lang="ja-JP" altLang="en-US" dirty="0"/>
              <a:t>スマートフォンアプリでのログイン方法</a:t>
            </a:r>
            <a:endParaRPr kumimoji="1" lang="ja-JP" altLang="en-US" dirty="0"/>
          </a:p>
        </p:txBody>
      </p:sp>
      <p:sp>
        <p:nvSpPr>
          <p:cNvPr id="16" name="スライド番号プレースホルダー 15">
            <a:extLst>
              <a:ext uri="{FF2B5EF4-FFF2-40B4-BE49-F238E27FC236}">
                <a16:creationId xmlns:a16="http://schemas.microsoft.com/office/drawing/2014/main" id="{F51F7E9E-7408-CB44-3BF4-66FFFD5AC07E}"/>
              </a:ext>
            </a:extLst>
          </p:cNvPr>
          <p:cNvSpPr>
            <a:spLocks noGrp="1"/>
          </p:cNvSpPr>
          <p:nvPr>
            <p:ph type="sldNum" sz="quarter" idx="12"/>
          </p:nvPr>
        </p:nvSpPr>
        <p:spPr/>
        <p:txBody>
          <a:bodyPr/>
          <a:lstStyle/>
          <a:p>
            <a:fld id="{D8A28372-6A5A-4399-8FC5-CCF396CD4981}" type="slidenum">
              <a:rPr lang="en-GB" smtClean="0"/>
              <a:t>9</a:t>
            </a:fld>
            <a:endParaRPr lang="en-GB"/>
          </a:p>
        </p:txBody>
      </p:sp>
      <p:sp>
        <p:nvSpPr>
          <p:cNvPr id="7" name="コンテンツ プレースホルダー 6">
            <a:extLst>
              <a:ext uri="{FF2B5EF4-FFF2-40B4-BE49-F238E27FC236}">
                <a16:creationId xmlns:a16="http://schemas.microsoft.com/office/drawing/2014/main" id="{FB4B8832-6213-C8EB-CF48-1136A31F7C21}"/>
              </a:ext>
            </a:extLst>
          </p:cNvPr>
          <p:cNvSpPr>
            <a:spLocks noGrp="1"/>
          </p:cNvSpPr>
          <p:nvPr>
            <p:ph sz="half" idx="1"/>
          </p:nvPr>
        </p:nvSpPr>
        <p:spPr>
          <a:xfrm>
            <a:off x="492735" y="1384413"/>
            <a:ext cx="5422477" cy="4933036"/>
          </a:xfrm>
        </p:spPr>
        <p:txBody>
          <a:bodyPr/>
          <a:lstStyle/>
          <a:p>
            <a:pPr marL="0" indent="0">
              <a:buNone/>
            </a:pPr>
            <a:r>
              <a:rPr lang="ja-JP" altLang="en-US" sz="1100" dirty="0"/>
              <a:t>事前に「楽楽精算」のスマートフォンアプリをダウンロードします。</a:t>
            </a:r>
            <a:endParaRPr lang="en-US" altLang="ja-JP" sz="1100" dirty="0"/>
          </a:p>
          <a:p>
            <a:pPr marL="0" indent="0">
              <a:buNone/>
            </a:pPr>
            <a:endParaRPr lang="en-US" altLang="ja-JP" dirty="0"/>
          </a:p>
          <a:p>
            <a:pPr>
              <a:buClr>
                <a:schemeClr val="tx1"/>
              </a:buClr>
              <a:buFont typeface="Wingdings" panose="05000000000000000000" pitchFamily="2" charset="2"/>
              <a:buChar char="l"/>
            </a:pPr>
            <a:r>
              <a:rPr lang="en-US" altLang="ja-JP" sz="1100" b="1" dirty="0"/>
              <a:t>iPhone</a:t>
            </a:r>
            <a:r>
              <a:rPr lang="ja-JP" altLang="en-US" sz="1100" b="1" dirty="0"/>
              <a:t>の場合（</a:t>
            </a:r>
            <a:r>
              <a:rPr lang="en-US" altLang="ja-JP" sz="1100" b="1" dirty="0"/>
              <a:t>App Store</a:t>
            </a:r>
            <a:r>
              <a:rPr lang="ja-JP" altLang="en-US" sz="1100" b="1" dirty="0"/>
              <a:t>）</a:t>
            </a:r>
            <a:r>
              <a:rPr lang="en-US" altLang="ja-JP" sz="900" dirty="0">
                <a:solidFill>
                  <a:schemeClr val="tx2"/>
                </a:solidFill>
                <a:hlinkClick r:id="rId2">
                  <a:extLst>
                    <a:ext uri="{A12FA001-AC4F-418D-AE19-62706E023703}">
                      <ahyp:hlinkClr xmlns:ahyp="http://schemas.microsoft.com/office/drawing/2018/hyperlinkcolor" val="tx"/>
                    </a:ext>
                  </a:extLst>
                </a:hlinkClick>
              </a:rPr>
              <a:t>https://apps.apple.com/us/app/%E6%A5%BD%E6%A5%BD%E7%B2%BE%E7%AE%97/id1352852886?l=ja&amp;ls=1</a:t>
            </a:r>
            <a:br>
              <a:rPr lang="en-US" altLang="ja-JP" sz="900" dirty="0">
                <a:solidFill>
                  <a:schemeClr val="tx2"/>
                </a:solidFill>
              </a:rPr>
            </a:br>
            <a:endParaRPr lang="en-US" altLang="ja-JP" sz="900" dirty="0">
              <a:solidFill>
                <a:schemeClr val="tx2"/>
              </a:solidFill>
            </a:endParaRPr>
          </a:p>
          <a:p>
            <a:pPr>
              <a:buClr>
                <a:schemeClr val="tx1"/>
              </a:buClr>
              <a:buFont typeface="Wingdings" panose="05000000000000000000" pitchFamily="2" charset="2"/>
              <a:buChar char="l"/>
            </a:pPr>
            <a:r>
              <a:rPr lang="en-US" altLang="ja-JP" sz="1100" b="1" dirty="0"/>
              <a:t>Android</a:t>
            </a:r>
            <a:r>
              <a:rPr lang="ja-JP" altLang="en-US" sz="1100" b="1" dirty="0"/>
              <a:t>の場合（</a:t>
            </a:r>
            <a:r>
              <a:rPr lang="en-US" altLang="ja-JP" sz="1100" b="1" dirty="0"/>
              <a:t>Google Play </a:t>
            </a:r>
            <a:r>
              <a:rPr lang="ja-JP" altLang="en-US" sz="1100" b="1" dirty="0"/>
              <a:t>ストア）</a:t>
            </a:r>
            <a:br>
              <a:rPr lang="en-US" altLang="ja-JP" sz="1000" b="1" dirty="0">
                <a:solidFill>
                  <a:srgbClr val="000000"/>
                </a:solidFill>
              </a:rPr>
            </a:br>
            <a:r>
              <a:rPr lang="en-US" altLang="ja-JP" sz="900" dirty="0">
                <a:solidFill>
                  <a:schemeClr val="tx2"/>
                </a:solidFill>
                <a:hlinkClick r:id="rId3">
                  <a:extLst>
                    <a:ext uri="{A12FA001-AC4F-418D-AE19-62706E023703}">
                      <ahyp:hlinkClr xmlns:ahyp="http://schemas.microsoft.com/office/drawing/2018/hyperlinkcolor" val="tx"/>
                    </a:ext>
                  </a:extLst>
                </a:hlinkClick>
              </a:rPr>
              <a:t>https://play.google.com/store/apps/details?id=jp.co.rakus.rakurakuseisan&amp;hl=ja</a:t>
            </a:r>
            <a:endParaRPr lang="en-US" altLang="ja-JP" sz="1100" dirty="0"/>
          </a:p>
          <a:p>
            <a:pPr marL="0" indent="0">
              <a:buNone/>
            </a:pPr>
            <a:endParaRPr lang="en-US" altLang="ja-JP" sz="1100" dirty="0"/>
          </a:p>
          <a:p>
            <a:pPr marL="0" indent="0">
              <a:buNone/>
            </a:pPr>
            <a:r>
              <a:rPr lang="ja-JP" altLang="en-US" sz="1100" dirty="0"/>
              <a:t>アプリにログイン時には以下のログイン情報を入力します。</a:t>
            </a:r>
            <a:endParaRPr lang="en-US" altLang="ja-JP" sz="1100" dirty="0"/>
          </a:p>
          <a:p>
            <a:pPr marL="0" indent="0">
              <a:buNone/>
            </a:pPr>
            <a:endParaRPr lang="ja-JP" altLang="en-US" sz="1100" dirty="0"/>
          </a:p>
          <a:p>
            <a:pPr marL="228600" indent="-228600">
              <a:spcAft>
                <a:spcPts val="1200"/>
              </a:spcAft>
              <a:buClr>
                <a:schemeClr val="tx1"/>
              </a:buClr>
              <a:buFont typeface="+mj-lt"/>
              <a:buAutoNum type="arabicPeriod"/>
            </a:pPr>
            <a:r>
              <a:rPr lang="ja-JP" altLang="en-US" sz="1100" dirty="0"/>
              <a:t>「楽楽精算」</a:t>
            </a:r>
            <a:r>
              <a:rPr lang="en-US" altLang="ja-JP" sz="1100" dirty="0"/>
              <a:t>URL</a:t>
            </a:r>
            <a:r>
              <a:rPr lang="ja-JP" altLang="en-US" sz="1100" dirty="0"/>
              <a:t>を入力　</a:t>
            </a:r>
            <a:r>
              <a:rPr lang="en-US" altLang="ja-JP" sz="1100" dirty="0"/>
              <a:t>※</a:t>
            </a:r>
            <a:br>
              <a:rPr lang="en-US" altLang="ja-JP" sz="1100" dirty="0"/>
            </a:br>
            <a:r>
              <a:rPr lang="en-US" altLang="ja-JP" sz="1100" dirty="0"/>
              <a:t>https://</a:t>
            </a:r>
            <a:r>
              <a:rPr lang="ja-JP" altLang="en-US" sz="1100" dirty="0"/>
              <a:t>○</a:t>
            </a:r>
            <a:r>
              <a:rPr lang="en-US" altLang="ja-JP" sz="1100" dirty="0"/>
              <a:t>○○○○.rakurakuseisan.jp/</a:t>
            </a:r>
            <a:r>
              <a:rPr lang="ja-JP" altLang="en-US" sz="1100" dirty="0"/>
              <a:t>●●●●●●</a:t>
            </a:r>
            <a:r>
              <a:rPr lang="en-US" altLang="ja-JP" sz="1100" b="1" dirty="0">
                <a:solidFill>
                  <a:schemeClr val="tx2"/>
                </a:solidFill>
              </a:rPr>
              <a:t>a</a:t>
            </a:r>
            <a:r>
              <a:rPr lang="en-US" altLang="ja-JP" sz="1100" dirty="0"/>
              <a:t>/</a:t>
            </a:r>
            <a:br>
              <a:rPr lang="en-US" altLang="ja-JP" sz="1100" dirty="0"/>
            </a:br>
            <a:r>
              <a:rPr lang="en-US" altLang="ja-JP" sz="1100" dirty="0"/>
              <a:t>※URL</a:t>
            </a:r>
            <a:r>
              <a:rPr lang="ja-JP" altLang="en-US" sz="1100" dirty="0"/>
              <a:t>の末尾は「</a:t>
            </a:r>
            <a:r>
              <a:rPr lang="en-US" altLang="ja-JP" sz="1100" dirty="0"/>
              <a:t>a</a:t>
            </a:r>
            <a:r>
              <a:rPr lang="ja-JP" altLang="en-US" sz="1100" dirty="0"/>
              <a:t>」でも「</a:t>
            </a:r>
            <a:r>
              <a:rPr lang="en-US" altLang="ja-JP" sz="1100" dirty="0"/>
              <a:t>m</a:t>
            </a:r>
            <a:r>
              <a:rPr lang="ja-JP" altLang="en-US" sz="1100" dirty="0"/>
              <a:t>」でもどちらでもログイン可能です。</a:t>
            </a:r>
            <a:endParaRPr lang="en-US" altLang="ja-JP" sz="1100" dirty="0"/>
          </a:p>
          <a:p>
            <a:pPr marL="228600" indent="-228600">
              <a:spcAft>
                <a:spcPts val="1200"/>
              </a:spcAft>
              <a:buClr>
                <a:schemeClr val="tx1"/>
              </a:buClr>
              <a:buFont typeface="+mj-lt"/>
              <a:buAutoNum type="arabicPeriod"/>
            </a:pPr>
            <a:r>
              <a:rPr lang="ja-JP" altLang="en-US" sz="1100" dirty="0"/>
              <a:t>「確定」をクリック</a:t>
            </a:r>
            <a:endParaRPr lang="en-US" altLang="ja-JP" sz="1100" dirty="0"/>
          </a:p>
          <a:p>
            <a:pPr marL="228600" indent="-228600">
              <a:spcAft>
                <a:spcPts val="1200"/>
              </a:spcAft>
              <a:buClr>
                <a:schemeClr val="tx1"/>
              </a:buClr>
              <a:buFont typeface="+mj-lt"/>
              <a:buAutoNum type="arabicPeriod" startAt="3"/>
            </a:pPr>
            <a:r>
              <a:rPr lang="ja-JP" altLang="en-US" sz="1100" dirty="0"/>
              <a:t>ログイン</a:t>
            </a:r>
            <a:r>
              <a:rPr lang="en-US" altLang="ja-JP" sz="1100" dirty="0"/>
              <a:t>ID</a:t>
            </a:r>
            <a:r>
              <a:rPr lang="ja-JP" altLang="en-US" sz="1100" dirty="0"/>
              <a:t>欄に事前に通知されたログイン</a:t>
            </a:r>
            <a:r>
              <a:rPr lang="en-US" altLang="ja-JP" sz="1100" dirty="0"/>
              <a:t>ID</a:t>
            </a:r>
            <a:r>
              <a:rPr lang="ja-JP" altLang="en-US" sz="1100" dirty="0"/>
              <a:t>を入力</a:t>
            </a:r>
            <a:endParaRPr lang="en-US" altLang="ja-JP" sz="1100" dirty="0"/>
          </a:p>
          <a:p>
            <a:pPr marL="228600" indent="-228600">
              <a:spcAft>
                <a:spcPts val="1200"/>
              </a:spcAft>
              <a:buClr>
                <a:schemeClr val="tx1"/>
              </a:buClr>
              <a:buFont typeface="+mj-lt"/>
              <a:buAutoNum type="arabicPeriod" startAt="3"/>
            </a:pPr>
            <a:r>
              <a:rPr lang="ja-JP" altLang="en-US" sz="1100" dirty="0"/>
              <a:t>パスワード欄に事前通知されたパスワードか、自分で設定されたパスワードを入力</a:t>
            </a:r>
            <a:endParaRPr lang="en-US" altLang="ja-JP" sz="1100" dirty="0"/>
          </a:p>
          <a:p>
            <a:pPr marL="228600" indent="-228600">
              <a:spcAft>
                <a:spcPts val="1200"/>
              </a:spcAft>
              <a:buClr>
                <a:schemeClr val="tx1"/>
              </a:buClr>
              <a:buFont typeface="+mj-lt"/>
              <a:buAutoNum type="arabicPeriod" startAt="3"/>
            </a:pPr>
            <a:r>
              <a:rPr lang="ja-JP" altLang="en-US" sz="1100" dirty="0"/>
              <a:t>「ログイン」をクリック</a:t>
            </a:r>
            <a:endParaRPr lang="en-US" altLang="ja-JP" sz="1100" dirty="0"/>
          </a:p>
        </p:txBody>
      </p:sp>
      <p:grpSp>
        <p:nvGrpSpPr>
          <p:cNvPr id="8" name="グループ化 7">
            <a:extLst>
              <a:ext uri="{FF2B5EF4-FFF2-40B4-BE49-F238E27FC236}">
                <a16:creationId xmlns:a16="http://schemas.microsoft.com/office/drawing/2014/main" id="{5753CE60-F5D1-7992-6F36-2B7DB402841A}"/>
              </a:ext>
            </a:extLst>
          </p:cNvPr>
          <p:cNvGrpSpPr/>
          <p:nvPr/>
        </p:nvGrpSpPr>
        <p:grpSpPr>
          <a:xfrm>
            <a:off x="6681849" y="3279830"/>
            <a:ext cx="2101887" cy="2254467"/>
            <a:chOff x="4347650" y="3579195"/>
            <a:chExt cx="1688947" cy="1948713"/>
          </a:xfrm>
        </p:grpSpPr>
        <p:pic>
          <p:nvPicPr>
            <p:cNvPr id="9" name="図 8" descr="グラフィカル ユーザー インターフェイス, Web サイト&#10;&#10;自動的に生成された説明">
              <a:extLst>
                <a:ext uri="{FF2B5EF4-FFF2-40B4-BE49-F238E27FC236}">
                  <a16:creationId xmlns:a16="http://schemas.microsoft.com/office/drawing/2014/main" id="{A30F7D82-3EFD-99A5-F60F-2439F88D9A40}"/>
                </a:ext>
              </a:extLst>
            </p:cNvPr>
            <p:cNvPicPr>
              <a:picLocks noChangeAspect="1"/>
            </p:cNvPicPr>
            <p:nvPr/>
          </p:nvPicPr>
          <p:blipFill rotWithShape="1">
            <a:blip r:embed="rId4">
              <a:extLst>
                <a:ext uri="{28A0092B-C50C-407E-A947-70E740481C1C}">
                  <a14:useLocalDpi xmlns:a14="http://schemas.microsoft.com/office/drawing/2010/main" val="0"/>
                </a:ext>
              </a:extLst>
            </a:blip>
            <a:srcRect r="-152"/>
            <a:stretch/>
          </p:blipFill>
          <p:spPr>
            <a:xfrm>
              <a:off x="4347650" y="3579195"/>
              <a:ext cx="1688947" cy="1948713"/>
            </a:xfrm>
            <a:prstGeom prst="rect">
              <a:avLst/>
            </a:prstGeom>
            <a:ln w="12700">
              <a:solidFill>
                <a:srgbClr val="D2D2D2"/>
              </a:solidFill>
            </a:ln>
          </p:spPr>
        </p:pic>
        <p:sp>
          <p:nvSpPr>
            <p:cNvPr id="10" name="正方形/長方形 9">
              <a:extLst>
                <a:ext uri="{FF2B5EF4-FFF2-40B4-BE49-F238E27FC236}">
                  <a16:creationId xmlns:a16="http://schemas.microsoft.com/office/drawing/2014/main" id="{36FEF5A2-228E-51B7-D6C3-C6A62B03A521}"/>
                </a:ext>
              </a:extLst>
            </p:cNvPr>
            <p:cNvSpPr/>
            <p:nvPr/>
          </p:nvSpPr>
          <p:spPr>
            <a:xfrm>
              <a:off x="4414018" y="4638082"/>
              <a:ext cx="1541206"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12" name="正方形/長方形 11">
              <a:extLst>
                <a:ext uri="{FF2B5EF4-FFF2-40B4-BE49-F238E27FC236}">
                  <a16:creationId xmlns:a16="http://schemas.microsoft.com/office/drawing/2014/main" id="{A656E90F-318D-8C20-7D65-47A6B9AC9AD6}"/>
                </a:ext>
              </a:extLst>
            </p:cNvPr>
            <p:cNvSpPr/>
            <p:nvPr/>
          </p:nvSpPr>
          <p:spPr>
            <a:xfrm>
              <a:off x="4414018" y="5017766"/>
              <a:ext cx="1541206" cy="35910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grpSp>
        <p:nvGrpSpPr>
          <p:cNvPr id="13" name="グループ化 12">
            <a:extLst>
              <a:ext uri="{FF2B5EF4-FFF2-40B4-BE49-F238E27FC236}">
                <a16:creationId xmlns:a16="http://schemas.microsoft.com/office/drawing/2014/main" id="{6DCE8F47-EDD9-D899-B905-AB5B068EED74}"/>
              </a:ext>
            </a:extLst>
          </p:cNvPr>
          <p:cNvGrpSpPr/>
          <p:nvPr/>
        </p:nvGrpSpPr>
        <p:grpSpPr>
          <a:xfrm>
            <a:off x="9229860" y="1702325"/>
            <a:ext cx="2417642" cy="3855096"/>
            <a:chOff x="6407677" y="2181716"/>
            <a:chExt cx="1942668" cy="3332263"/>
          </a:xfrm>
        </p:grpSpPr>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0B70735E-2D5D-3308-024D-5B22EAABFC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7677" y="2181716"/>
              <a:ext cx="1942668" cy="3332263"/>
            </a:xfrm>
            <a:prstGeom prst="rect">
              <a:avLst/>
            </a:prstGeom>
            <a:ln w="12700">
              <a:solidFill>
                <a:srgbClr val="D2D2D2"/>
              </a:solidFill>
            </a:ln>
          </p:spPr>
        </p:pic>
        <p:sp>
          <p:nvSpPr>
            <p:cNvPr id="32" name="正方形/長方形 31">
              <a:extLst>
                <a:ext uri="{FF2B5EF4-FFF2-40B4-BE49-F238E27FC236}">
                  <a16:creationId xmlns:a16="http://schemas.microsoft.com/office/drawing/2014/main" id="{FFB12D06-2A83-FE7A-F8E4-08181D3E9967}"/>
                </a:ext>
              </a:extLst>
            </p:cNvPr>
            <p:cNvSpPr/>
            <p:nvPr/>
          </p:nvSpPr>
          <p:spPr>
            <a:xfrm>
              <a:off x="6499386" y="3899465"/>
              <a:ext cx="1747684"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3" name="正方形/長方形 32">
              <a:extLst>
                <a:ext uri="{FF2B5EF4-FFF2-40B4-BE49-F238E27FC236}">
                  <a16:creationId xmlns:a16="http://schemas.microsoft.com/office/drawing/2014/main" id="{5E165DFA-FA91-15DB-574E-A3A6507E7CD4}"/>
                </a:ext>
              </a:extLst>
            </p:cNvPr>
            <p:cNvSpPr/>
            <p:nvPr/>
          </p:nvSpPr>
          <p:spPr>
            <a:xfrm>
              <a:off x="6499386" y="4369270"/>
              <a:ext cx="1747684" cy="22719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sp>
          <p:nvSpPr>
            <p:cNvPr id="34" name="正方形/長方形 33">
              <a:extLst>
                <a:ext uri="{FF2B5EF4-FFF2-40B4-BE49-F238E27FC236}">
                  <a16:creationId xmlns:a16="http://schemas.microsoft.com/office/drawing/2014/main" id="{8243C37F-CA28-65BE-9ABA-5920995D1142}"/>
                </a:ext>
              </a:extLst>
            </p:cNvPr>
            <p:cNvSpPr/>
            <p:nvPr/>
          </p:nvSpPr>
          <p:spPr>
            <a:xfrm>
              <a:off x="6499386" y="4868571"/>
              <a:ext cx="1747684" cy="41509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0000" tIns="90000" rIns="90000" bIns="90000" rtlCol="0" anchor="ctr"/>
            <a:lstStyle/>
            <a:p>
              <a:pPr algn="ctr">
                <a:lnSpc>
                  <a:spcPct val="135000"/>
                </a:lnSpc>
              </a:pPr>
              <a:endParaRPr kumimoji="1" lang="ja-JP" altLang="en-US" sz="1300" dirty="0">
                <a:solidFill>
                  <a:schemeClr val="bg1"/>
                </a:solidFill>
              </a:endParaRPr>
            </a:p>
          </p:txBody>
        </p:sp>
      </p:grpSp>
      <p:sp>
        <p:nvSpPr>
          <p:cNvPr id="35" name="コンテンツ プレースホルダー 11">
            <a:extLst>
              <a:ext uri="{FF2B5EF4-FFF2-40B4-BE49-F238E27FC236}">
                <a16:creationId xmlns:a16="http://schemas.microsoft.com/office/drawing/2014/main" id="{DEA31B97-577C-6D82-9CE8-7C0BC80948AF}"/>
              </a:ext>
            </a:extLst>
          </p:cNvPr>
          <p:cNvSpPr txBox="1">
            <a:spLocks/>
          </p:cNvSpPr>
          <p:nvPr/>
        </p:nvSpPr>
        <p:spPr>
          <a:xfrm>
            <a:off x="6290098" y="5853107"/>
            <a:ext cx="5422477" cy="464341"/>
          </a:xfrm>
          <a:prstGeom prst="rect">
            <a:avLst/>
          </a:prstGeom>
        </p:spPr>
        <p:txBody>
          <a:bodyPr vert="horz" lIns="0" tIns="0" rIns="0" bIns="0" rtlCol="0" anchor="t" anchorCtr="0">
            <a:noAutofit/>
          </a:bodyPr>
          <a:lstStyle>
            <a:lvl1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1pPr>
            <a:lvl2pPr marL="54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2pPr>
            <a:lvl3pPr marL="81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3pPr>
            <a:lvl4pPr marL="0" indent="0" algn="l" defTabSz="685800" rtl="0" eaLnBrk="1" latinLnBrk="0" hangingPunct="1">
              <a:lnSpc>
                <a:spcPct val="135000"/>
              </a:lnSpc>
              <a:spcBef>
                <a:spcPts val="0"/>
              </a:spcBef>
              <a:buFontTx/>
              <a:buNone/>
              <a:defRPr kumimoji="1" sz="1300" b="1" kern="1200">
                <a:solidFill>
                  <a:schemeClr val="tx2"/>
                </a:solidFill>
                <a:latin typeface="+mn-lt"/>
                <a:ea typeface="+mn-ea"/>
                <a:cs typeface="+mn-cs"/>
              </a:defRPr>
            </a:lvl4pPr>
            <a:lvl5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5pPr>
            <a:lvl6pPr marL="0" indent="0" algn="l" defTabSz="685800" rtl="0" eaLnBrk="1" latinLnBrk="0" hangingPunct="1">
              <a:lnSpc>
                <a:spcPct val="135000"/>
              </a:lnSpc>
              <a:spcBef>
                <a:spcPts val="0"/>
              </a:spcBef>
              <a:buFontTx/>
              <a:buNone/>
              <a:defRPr kumimoji="1" sz="1600" b="1" kern="1200">
                <a:solidFill>
                  <a:schemeClr val="tx1"/>
                </a:solidFill>
                <a:latin typeface="+mn-lt"/>
                <a:ea typeface="+mn-ea"/>
                <a:cs typeface="+mn-cs"/>
              </a:defRPr>
            </a:lvl6pPr>
            <a:lvl7pPr marL="0" indent="0" algn="l" defTabSz="685800" rtl="0" eaLnBrk="1" latinLnBrk="0" hangingPunct="1">
              <a:lnSpc>
                <a:spcPct val="135000"/>
              </a:lnSpc>
              <a:spcBef>
                <a:spcPts val="0"/>
              </a:spcBef>
              <a:buFontTx/>
              <a:buNone/>
              <a:defRPr kumimoji="1" sz="1300" kern="1200">
                <a:solidFill>
                  <a:schemeClr val="tx1"/>
                </a:solidFill>
                <a:latin typeface="+mn-lt"/>
                <a:ea typeface="+mn-ea"/>
                <a:cs typeface="+mn-cs"/>
              </a:defRPr>
            </a:lvl7pPr>
            <a:lvl8pPr marL="0" indent="0" algn="l" defTabSz="685800" rtl="0" eaLnBrk="1" latinLnBrk="0" hangingPunct="1">
              <a:lnSpc>
                <a:spcPct val="100000"/>
              </a:lnSpc>
              <a:spcBef>
                <a:spcPts val="0"/>
              </a:spcBef>
              <a:buFontTx/>
              <a:buNone/>
              <a:defRPr kumimoji="1" sz="5300" b="1" kern="1200">
                <a:solidFill>
                  <a:schemeClr val="tx1"/>
                </a:solidFill>
                <a:latin typeface="+mn-lt"/>
                <a:ea typeface="+mn-ea"/>
                <a:cs typeface="+mn-cs"/>
              </a:defRPr>
            </a:lvl8pPr>
            <a:lvl9pPr marL="270000" indent="-270000" algn="l" defTabSz="685800" rtl="0" eaLnBrk="1" latinLnBrk="0" hangingPunct="1">
              <a:lnSpc>
                <a:spcPct val="135000"/>
              </a:lnSpc>
              <a:spcBef>
                <a:spcPts val="0"/>
              </a:spcBef>
              <a:buFont typeface="BIZ UDPGothic" panose="020B0400000000000000" pitchFamily="34" charset="-128"/>
              <a:buChar char="—"/>
              <a:defRPr kumimoji="1" sz="1300" kern="1200">
                <a:solidFill>
                  <a:schemeClr val="tx1"/>
                </a:solidFill>
                <a:latin typeface="+mn-lt"/>
                <a:ea typeface="+mn-ea"/>
                <a:cs typeface="+mn-cs"/>
              </a:defRPr>
            </a:lvl9pPr>
          </a:lstStyle>
          <a:p>
            <a:pPr marL="0" indent="0">
              <a:spcAft>
                <a:spcPts val="1200"/>
              </a:spcAft>
              <a:buNone/>
            </a:pPr>
            <a:r>
              <a:rPr lang="en-US" altLang="ja-JP" sz="900" dirty="0"/>
              <a:t>※</a:t>
            </a:r>
            <a:r>
              <a:rPr lang="ja-JP" altLang="en-US" sz="900" dirty="0"/>
              <a:t>「楽楽精算」</a:t>
            </a:r>
            <a:r>
              <a:rPr lang="en-US" altLang="ja-JP" sz="900" dirty="0"/>
              <a:t>URL</a:t>
            </a:r>
            <a:r>
              <a:rPr lang="ja-JP" altLang="en-US" sz="900" dirty="0"/>
              <a:t>は、</a:t>
            </a:r>
            <a:r>
              <a:rPr lang="en-US" altLang="ja-JP" sz="900" dirty="0"/>
              <a:t>QR</a:t>
            </a:r>
            <a:r>
              <a:rPr lang="ja-JP" altLang="en-US" sz="900" dirty="0"/>
              <a:t>コードから自動入力もできます。　　詳細は次のページをご確認ください。</a:t>
            </a:r>
            <a:br>
              <a:rPr lang="en-US" altLang="ja-JP" sz="900" dirty="0"/>
            </a:br>
            <a:r>
              <a:rPr lang="en-US" altLang="ja-JP" sz="900" dirty="0"/>
              <a:t>※</a:t>
            </a:r>
            <a:r>
              <a:rPr lang="ja-JP" altLang="en-US" sz="900" dirty="0"/>
              <a:t>上記のイメージ画像は、</a:t>
            </a:r>
            <a:r>
              <a:rPr lang="en-US" altLang="ja-JP" sz="900" dirty="0"/>
              <a:t>iPhone</a:t>
            </a:r>
            <a:r>
              <a:rPr lang="ja-JP" altLang="en-US" sz="900" dirty="0"/>
              <a:t>版アプリの画面です。</a:t>
            </a:r>
          </a:p>
          <a:p>
            <a:pPr marL="342900" indent="-342900">
              <a:spcAft>
                <a:spcPts val="1200"/>
              </a:spcAft>
              <a:buFont typeface="+mj-lt"/>
              <a:buAutoNum type="arabicPeriod" startAt="3"/>
            </a:pPr>
            <a:endParaRPr lang="ja-JP" altLang="en-US" sz="900" dirty="0"/>
          </a:p>
        </p:txBody>
      </p:sp>
      <p:cxnSp>
        <p:nvCxnSpPr>
          <p:cNvPr id="36" name="直線コネクタ 35">
            <a:extLst>
              <a:ext uri="{FF2B5EF4-FFF2-40B4-BE49-F238E27FC236}">
                <a16:creationId xmlns:a16="http://schemas.microsoft.com/office/drawing/2014/main" id="{8F4018CB-43A8-09C3-1611-D3DEB061C403}"/>
              </a:ext>
            </a:extLst>
          </p:cNvPr>
          <p:cNvCxnSpPr>
            <a:cxnSpLocks/>
          </p:cNvCxnSpPr>
          <p:nvPr/>
        </p:nvCxnSpPr>
        <p:spPr>
          <a:xfrm>
            <a:off x="6538752" y="4631999"/>
            <a:ext cx="2329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27FE8EA-3B0F-FA08-978B-E03998933BE7}"/>
              </a:ext>
            </a:extLst>
          </p:cNvPr>
          <p:cNvCxnSpPr>
            <a:cxnSpLocks/>
          </p:cNvCxnSpPr>
          <p:nvPr/>
        </p:nvCxnSpPr>
        <p:spPr>
          <a:xfrm>
            <a:off x="6531519" y="5139421"/>
            <a:ext cx="2329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87860A68-82F4-F44D-4642-4D2B8A310275}"/>
              </a:ext>
            </a:extLst>
          </p:cNvPr>
          <p:cNvSpPr txBox="1"/>
          <p:nvPr/>
        </p:nvSpPr>
        <p:spPr>
          <a:xfrm>
            <a:off x="6245297" y="4479406"/>
            <a:ext cx="338169" cy="261610"/>
          </a:xfrm>
          <a:prstGeom prst="rect">
            <a:avLst/>
          </a:prstGeom>
          <a:noFill/>
        </p:spPr>
        <p:txBody>
          <a:bodyPr wrap="square" anchor="ctr">
            <a:spAutoFit/>
          </a:bodyPr>
          <a:lstStyle/>
          <a:p>
            <a:pPr algn="ctr"/>
            <a:r>
              <a:rPr lang="en-US" altLang="ja-JP" sz="1100" dirty="0"/>
              <a:t>1</a:t>
            </a:r>
            <a:endParaRPr lang="ja-JP" altLang="en-US" sz="1100" dirty="0"/>
          </a:p>
        </p:txBody>
      </p:sp>
      <p:sp>
        <p:nvSpPr>
          <p:cNvPr id="39" name="テキスト ボックス 38">
            <a:extLst>
              <a:ext uri="{FF2B5EF4-FFF2-40B4-BE49-F238E27FC236}">
                <a16:creationId xmlns:a16="http://schemas.microsoft.com/office/drawing/2014/main" id="{782A83E4-075C-E098-68D5-F7CAA146FEFC}"/>
              </a:ext>
            </a:extLst>
          </p:cNvPr>
          <p:cNvSpPr txBox="1"/>
          <p:nvPr/>
        </p:nvSpPr>
        <p:spPr>
          <a:xfrm>
            <a:off x="6253412" y="5024011"/>
            <a:ext cx="338169" cy="261610"/>
          </a:xfrm>
          <a:prstGeom prst="rect">
            <a:avLst/>
          </a:prstGeom>
          <a:noFill/>
        </p:spPr>
        <p:txBody>
          <a:bodyPr wrap="square" anchor="ctr">
            <a:spAutoFit/>
          </a:bodyPr>
          <a:lstStyle/>
          <a:p>
            <a:pPr algn="ctr"/>
            <a:r>
              <a:rPr lang="en-US" altLang="ja-JP" sz="1100" dirty="0"/>
              <a:t>2</a:t>
            </a:r>
            <a:endParaRPr lang="ja-JP" altLang="en-US" sz="1100" dirty="0"/>
          </a:p>
        </p:txBody>
      </p:sp>
      <p:cxnSp>
        <p:nvCxnSpPr>
          <p:cNvPr id="40" name="直線コネクタ 39">
            <a:extLst>
              <a:ext uri="{FF2B5EF4-FFF2-40B4-BE49-F238E27FC236}">
                <a16:creationId xmlns:a16="http://schemas.microsoft.com/office/drawing/2014/main" id="{4D6D96DB-BC3A-03CF-5302-E56978AE2E5A}"/>
              </a:ext>
            </a:extLst>
          </p:cNvPr>
          <p:cNvCxnSpPr>
            <a:cxnSpLocks/>
          </p:cNvCxnSpPr>
          <p:nvPr/>
        </p:nvCxnSpPr>
        <p:spPr>
          <a:xfrm>
            <a:off x="9109559" y="3812101"/>
            <a:ext cx="2329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37F58759-857F-844F-41C1-6C4B544DFA43}"/>
              </a:ext>
            </a:extLst>
          </p:cNvPr>
          <p:cNvSpPr txBox="1"/>
          <p:nvPr/>
        </p:nvSpPr>
        <p:spPr>
          <a:xfrm>
            <a:off x="8748184" y="3655530"/>
            <a:ext cx="420850" cy="261610"/>
          </a:xfrm>
          <a:prstGeom prst="rect">
            <a:avLst/>
          </a:prstGeom>
          <a:noFill/>
        </p:spPr>
        <p:txBody>
          <a:bodyPr wrap="square" anchor="ctr">
            <a:spAutoFit/>
          </a:bodyPr>
          <a:lstStyle/>
          <a:p>
            <a:pPr algn="ctr"/>
            <a:r>
              <a:rPr lang="en-US" altLang="ja-JP" sz="1100" dirty="0"/>
              <a:t>3</a:t>
            </a:r>
            <a:endParaRPr lang="ja-JP" altLang="en-US" sz="1100" dirty="0"/>
          </a:p>
        </p:txBody>
      </p:sp>
      <p:cxnSp>
        <p:nvCxnSpPr>
          <p:cNvPr id="42" name="直線コネクタ 41">
            <a:extLst>
              <a:ext uri="{FF2B5EF4-FFF2-40B4-BE49-F238E27FC236}">
                <a16:creationId xmlns:a16="http://schemas.microsoft.com/office/drawing/2014/main" id="{FEFF154E-2D74-F0B4-E28D-EA996BCA30E1}"/>
              </a:ext>
            </a:extLst>
          </p:cNvPr>
          <p:cNvCxnSpPr>
            <a:cxnSpLocks/>
          </p:cNvCxnSpPr>
          <p:nvPr/>
        </p:nvCxnSpPr>
        <p:spPr>
          <a:xfrm>
            <a:off x="9109559" y="4369909"/>
            <a:ext cx="2329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9A08BE82-0F67-9CA6-33C8-7C7366C65B49}"/>
              </a:ext>
            </a:extLst>
          </p:cNvPr>
          <p:cNvSpPr txBox="1"/>
          <p:nvPr/>
        </p:nvSpPr>
        <p:spPr>
          <a:xfrm>
            <a:off x="8748184" y="4204461"/>
            <a:ext cx="420850" cy="261610"/>
          </a:xfrm>
          <a:prstGeom prst="rect">
            <a:avLst/>
          </a:prstGeom>
          <a:noFill/>
        </p:spPr>
        <p:txBody>
          <a:bodyPr wrap="square" anchor="ctr">
            <a:spAutoFit/>
          </a:bodyPr>
          <a:lstStyle/>
          <a:p>
            <a:pPr algn="ctr"/>
            <a:r>
              <a:rPr lang="en-US" altLang="ja-JP" sz="1100" dirty="0"/>
              <a:t>4</a:t>
            </a:r>
            <a:endParaRPr lang="ja-JP" altLang="en-US" sz="1100" dirty="0"/>
          </a:p>
        </p:txBody>
      </p:sp>
      <p:cxnSp>
        <p:nvCxnSpPr>
          <p:cNvPr id="44" name="直線コネクタ 43">
            <a:extLst>
              <a:ext uri="{FF2B5EF4-FFF2-40B4-BE49-F238E27FC236}">
                <a16:creationId xmlns:a16="http://schemas.microsoft.com/office/drawing/2014/main" id="{76AE02D7-85A1-2F0C-6FF5-7387AB4E82FF}"/>
              </a:ext>
            </a:extLst>
          </p:cNvPr>
          <p:cNvCxnSpPr>
            <a:cxnSpLocks/>
          </p:cNvCxnSpPr>
          <p:nvPr/>
        </p:nvCxnSpPr>
        <p:spPr>
          <a:xfrm>
            <a:off x="9118435" y="5060992"/>
            <a:ext cx="2329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EDBF72C1-9982-8012-8EC0-01A4E4778F32}"/>
              </a:ext>
            </a:extLst>
          </p:cNvPr>
          <p:cNvSpPr txBox="1"/>
          <p:nvPr/>
        </p:nvSpPr>
        <p:spPr>
          <a:xfrm>
            <a:off x="8754556" y="4913190"/>
            <a:ext cx="420850" cy="261610"/>
          </a:xfrm>
          <a:prstGeom prst="rect">
            <a:avLst/>
          </a:prstGeom>
          <a:noFill/>
        </p:spPr>
        <p:txBody>
          <a:bodyPr wrap="square" anchor="ctr">
            <a:spAutoFit/>
          </a:bodyPr>
          <a:lstStyle/>
          <a:p>
            <a:pPr algn="ctr"/>
            <a:r>
              <a:rPr lang="en-US" altLang="ja-JP" sz="1100" dirty="0"/>
              <a:t>5</a:t>
            </a:r>
            <a:endParaRPr lang="ja-JP" altLang="en-US" sz="1100" dirty="0"/>
          </a:p>
        </p:txBody>
      </p:sp>
    </p:spTree>
    <p:extLst>
      <p:ext uri="{BB962C8B-B14F-4D97-AF65-F5344CB8AC3E}">
        <p14:creationId xmlns:p14="http://schemas.microsoft.com/office/powerpoint/2010/main" val="4278930934"/>
      </p:ext>
    </p:extLst>
  </p:cSld>
  <p:clrMapOvr>
    <a:masterClrMapping/>
  </p:clrMapOvr>
</p:sld>
</file>

<file path=ppt/theme/theme1.xml><?xml version="1.0" encoding="utf-8"?>
<a:theme xmlns:a="http://schemas.openxmlformats.org/drawingml/2006/main" name="Rakus Expense Template">
  <a:themeElements>
    <a:clrScheme name="ユーザー定義 2">
      <a:dk1>
        <a:srgbClr val="464646"/>
      </a:dk1>
      <a:lt1>
        <a:srgbClr val="FFFFFF"/>
      </a:lt1>
      <a:dk2>
        <a:srgbClr val="007BC7"/>
      </a:dk2>
      <a:lt2>
        <a:srgbClr val="E6E6E6"/>
      </a:lt2>
      <a:accent1>
        <a:srgbClr val="007BC7"/>
      </a:accent1>
      <a:accent2>
        <a:srgbClr val="005A95"/>
      </a:accent2>
      <a:accent3>
        <a:srgbClr val="0095F4"/>
      </a:accent3>
      <a:accent4>
        <a:srgbClr val="73C4FF"/>
      </a:accent4>
      <a:accent5>
        <a:srgbClr val="A3D7FD"/>
      </a:accent5>
      <a:accent6>
        <a:srgbClr val="FAE58E"/>
      </a:accent6>
      <a:hlink>
        <a:srgbClr val="46AFFA"/>
      </a:hlink>
      <a:folHlink>
        <a:srgbClr val="6E6E6E"/>
      </a:folHlink>
    </a:clrScheme>
    <a:fontScheme name="Rakus_2023">
      <a:majorFont>
        <a:latin typeface="BIZ UDPGothic"/>
        <a:ea typeface=""/>
        <a:cs typeface=""/>
      </a:majorFont>
      <a:minorFont>
        <a:latin typeface="BIZ UDP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08000" tIns="108000" rIns="108000" bIns="108000" rtlCol="0" anchor="ctr"/>
      <a:lstStyle>
        <a:defPPr algn="ctr">
          <a:lnSpc>
            <a:spcPct val="135000"/>
          </a:lnSpc>
          <a:defRPr sz="13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360000" indent="-360000" algn="l">
          <a:lnSpc>
            <a:spcPct val="135000"/>
          </a:lnSpc>
          <a:buFont typeface="BIZ UDPGothic" panose="020B0400000000000000" pitchFamily="34" charset="-128"/>
          <a:buChar char="—"/>
          <a:defRPr sz="1300" dirty="0" err="1" smtClean="0"/>
        </a:defPPr>
      </a:lstStyle>
    </a:txDef>
  </a:objectDefaults>
  <a:extraClrSchemeLst/>
  <a:extLst>
    <a:ext uri="{05A4C25C-085E-4340-85A3-A5531E510DB2}">
      <thm15:themeFamily xmlns:thm15="http://schemas.microsoft.com/office/thememl/2012/main" name="プレゼンテーション7" id="{5D87F2F3-0CC0-344E-A017-602BF86CC649}" vid="{6E5C77DB-698D-E949-A026-F3820749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Rakus Expense Template</Template>
  <TotalTime>0</TotalTime>
  <Words>13519</Words>
  <Application>Microsoft Office PowerPoint</Application>
  <PresentationFormat>ワイド画面</PresentationFormat>
  <Paragraphs>2566</Paragraphs>
  <Slides>78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78</vt:i4>
      </vt:variant>
    </vt:vector>
  </HeadingPairs>
  <TitlesOfParts>
    <vt:vector size="87" baseType="lpstr">
      <vt:lpstr>BIZ UDPゴシック</vt:lpstr>
      <vt:lpstr>BIZ UDPゴシック</vt:lpstr>
      <vt:lpstr>Meiryo UI</vt:lpstr>
      <vt:lpstr>ＭＳ 明朝</vt:lpstr>
      <vt:lpstr>メイリオ</vt:lpstr>
      <vt:lpstr>Arial</vt:lpstr>
      <vt:lpstr>Calibri</vt:lpstr>
      <vt:lpstr>Wingdings</vt:lpstr>
      <vt:lpstr>Rakus Expense Template</vt:lpstr>
      <vt:lpstr>申請者向けマニュアル　作成・修正素材</vt:lpstr>
      <vt:lpstr>申請者向け マニュアル</vt:lpstr>
      <vt:lpstr>目次</vt:lpstr>
      <vt:lpstr>目次</vt:lpstr>
      <vt:lpstr>1.「楽楽精算」の動作保証環境</vt:lpstr>
      <vt:lpstr>PowerPoint プレゼンテーション</vt:lpstr>
      <vt:lpstr>2-1. パスワードを設定する</vt:lpstr>
      <vt:lpstr>2-2. パソコン／スマートフォンブラウザでのログイン方法</vt:lpstr>
      <vt:lpstr>2-3. スマートフォンアプリでのログイン方法</vt:lpstr>
      <vt:lpstr>2-4. スマートフォンアプリ:QRコードによる「楽楽精算」URLの入力方法</vt:lpstr>
      <vt:lpstr>2-4. スマートフォンアプリ:QRコードによる「楽楽精算」URLの入力方法</vt:lpstr>
      <vt:lpstr>2-5. TOP画面（ログイン成功画面）</vt:lpstr>
      <vt:lpstr>PowerPoint プレゼンテーション</vt:lpstr>
      <vt:lpstr>3-1. 伝票作成の流れ</vt:lpstr>
      <vt:lpstr>3-2. 明細の修正・コピー・削除</vt:lpstr>
      <vt:lpstr>3-3. 承認者の追加</vt:lpstr>
      <vt:lpstr>3-4. 伝票の一時保存</vt:lpstr>
      <vt:lpstr>3-5. 事前申請・仮払金がある場合の精算</vt:lpstr>
      <vt:lpstr>3-5. 事前申請・仮払金がある場合の精算</vt:lpstr>
      <vt:lpstr>PowerPoint プレゼンテーション</vt:lpstr>
      <vt:lpstr>4-1. 交通費精算</vt:lpstr>
      <vt:lpstr>4-2. 出張申請</vt:lpstr>
      <vt:lpstr>4-3. 出張精算</vt:lpstr>
      <vt:lpstr>4-3. 出張精算</vt:lpstr>
      <vt:lpstr>4-4. 海外出張申請</vt:lpstr>
      <vt:lpstr>4-4. 海外出張申請</vt:lpstr>
      <vt:lpstr>4-5. 海外出張精算</vt:lpstr>
      <vt:lpstr>4-5. 海外出張精算</vt:lpstr>
      <vt:lpstr>4-6. 経費申請</vt:lpstr>
      <vt:lpstr>4-7. 経費精算</vt:lpstr>
      <vt:lpstr>4-8. 支払依頼</vt:lpstr>
      <vt:lpstr>4-9. 交際費申請</vt:lpstr>
      <vt:lpstr>4-10. 交際費精算</vt:lpstr>
      <vt:lpstr>4-11. 振替伝票</vt:lpstr>
      <vt:lpstr>PowerPoint プレゼンテーション</vt:lpstr>
      <vt:lpstr>5-1. 伝票の閲覧・印刷・検索方法</vt:lpstr>
      <vt:lpstr>5-2. 伝票の取下げ方法</vt:lpstr>
      <vt:lpstr>5-3. 差し戻し伝票の対応</vt:lpstr>
      <vt:lpstr>PowerPoint プレゼンテーション</vt:lpstr>
      <vt:lpstr>6-1. 個人設定</vt:lpstr>
      <vt:lpstr>6-2. 定期区間の設定</vt:lpstr>
      <vt:lpstr>6-3. 乗換案内の利用方法</vt:lpstr>
      <vt:lpstr>6-4. マイパターンの利用方法</vt:lpstr>
      <vt:lpstr>PowerPoint プレゼンテーション</vt:lpstr>
      <vt:lpstr>7-1. ICカード乗車履歴の取込方法</vt:lpstr>
      <vt:lpstr>7-1. ICカード乗車履歴の取込方法</vt:lpstr>
      <vt:lpstr>7-1. ICカード乗車履歴の取込方法</vt:lpstr>
      <vt:lpstr>7-1. ICカード乗車履歴の取込方法</vt:lpstr>
      <vt:lpstr>7-1. ICカード乗車履歴の取込方法</vt:lpstr>
      <vt:lpstr>7-2. 取り込んだICカード履歴を利用した伝票作成方法 </vt:lpstr>
      <vt:lpstr>7-3. 業務外のICカード履歴が表示されないようにする方法</vt:lpstr>
      <vt:lpstr>7-4. 否認処理された伝票に紐づくICカード履歴の再利用方法</vt:lpstr>
      <vt:lpstr>PowerPoint プレゼンテーション</vt:lpstr>
      <vt:lpstr>8-1. スマートフォンアプリからの取込 </vt:lpstr>
      <vt:lpstr>8-1. スマートフォンアプリからの取込  </vt:lpstr>
      <vt:lpstr>8-1. スマートフォンアプリからの取込  </vt:lpstr>
      <vt:lpstr>8-1. スマートフォンアプリからの取込  </vt:lpstr>
      <vt:lpstr>8-1. スマートフォンアプリからの取込  </vt:lpstr>
      <vt:lpstr>8-2. スマートフォンアプリ：複数明細に分けて登録する方法</vt:lpstr>
      <vt:lpstr>8-3. スマートフォンアプリ：伝票への紐づけ  </vt:lpstr>
      <vt:lpstr>8-4. パソコンからのアップロード</vt:lpstr>
      <vt:lpstr>8-5. パソコン：複数明細に分けて登録する方法</vt:lpstr>
      <vt:lpstr>8-6. パソコン：伝票への紐づけ</vt:lpstr>
      <vt:lpstr>8-7. 領収書／請求書データの削除・修正【パソコンの場合】</vt:lpstr>
      <vt:lpstr>8-7. 領収書／請求書データの削除・修正【パソコンの場合】 </vt:lpstr>
      <vt:lpstr>8-7. 領収書／請求書データの削除・修正【パソコンの場合】 </vt:lpstr>
      <vt:lpstr>8-7. 領収書／請求書データの削除・修正【パソコンの場合】 </vt:lpstr>
      <vt:lpstr>8-7. 領収書／請求書データの削除・修正【パソコンの場合】 </vt:lpstr>
      <vt:lpstr>8-7. 領収書／請求書データの削除・修正【パソコンの場合】 </vt:lpstr>
      <vt:lpstr>8-7. 領収書／請求書データの削除・修正【パソコンの場合】 </vt:lpstr>
      <vt:lpstr>8-7. 領収書／請求書データの削除・修正【スマートフォンの場合】 </vt:lpstr>
      <vt:lpstr>8-7. 領収書／請求書データの削除・修正【スマートフォンの場合】 </vt:lpstr>
      <vt:lpstr>8-8. 否認処理された伝票に紐づく領収書／請求書データの再利用方法</vt:lpstr>
      <vt:lpstr>PowerPoint プレゼンテーション</vt:lpstr>
      <vt:lpstr>9-１. クレジットカード明細情報を利用して精算する方法 </vt:lpstr>
      <vt:lpstr>9-2. 1つのクレジットカード利用明細を複数の明細に分けて精算する方法</vt:lpstr>
      <vt:lpstr>9-3. クレジットカード利用明細のステータス管理（個人決済型の場合のみ）</vt:lpstr>
      <vt:lpstr>9-4. 否認処理された伝票に紐づくクレジットカード利用明細の再利用方法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2026-05-12T09:25:48Z</dcterms:created>
  <dcterms:modified xsi:type="dcterms:W3CDTF">2026-05-12T09:25:55Z</dcterms:modified>
</cp:coreProperties>
</file>