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7"/>
  </p:notesMasterIdLst>
  <p:sldIdLst>
    <p:sldId id="291" r:id="rId2"/>
    <p:sldId id="264" r:id="rId3"/>
    <p:sldId id="266" r:id="rId4"/>
    <p:sldId id="300" r:id="rId5"/>
    <p:sldId id="286" r:id="rId6"/>
    <p:sldId id="321" r:id="rId7"/>
    <p:sldId id="576" r:id="rId8"/>
    <p:sldId id="577" r:id="rId9"/>
    <p:sldId id="597" r:id="rId10"/>
    <p:sldId id="579" r:id="rId11"/>
    <p:sldId id="580" r:id="rId12"/>
    <p:sldId id="581" r:id="rId13"/>
    <p:sldId id="582" r:id="rId14"/>
    <p:sldId id="595" r:id="rId15"/>
    <p:sldId id="583" r:id="rId16"/>
    <p:sldId id="588" r:id="rId17"/>
    <p:sldId id="314" r:id="rId18"/>
    <p:sldId id="584" r:id="rId19"/>
    <p:sldId id="571" r:id="rId20"/>
    <p:sldId id="585" r:id="rId21"/>
    <p:sldId id="586" r:id="rId22"/>
    <p:sldId id="587" r:id="rId23"/>
    <p:sldId id="319" r:id="rId24"/>
    <p:sldId id="320" r:id="rId25"/>
    <p:sldId id="26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7"/>
    <a:srgbClr val="464646"/>
    <a:srgbClr val="FFFFFF"/>
    <a:srgbClr val="F6F6F6"/>
    <a:srgbClr val="74C3FB"/>
    <a:srgbClr val="EDF7FF"/>
    <a:srgbClr val="D2D2D2"/>
    <a:srgbClr val="000000"/>
    <a:srgbClr val="363331"/>
    <a:srgbClr val="0E0E0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6" autoAdjust="0"/>
    <p:restoredTop sz="75273" autoAdjust="0"/>
  </p:normalViewPr>
  <p:slideViewPr>
    <p:cSldViewPr snapToGrid="0" showGuides="1">
      <p:cViewPr varScale="1">
        <p:scale>
          <a:sx n="83" d="100"/>
          <a:sy n="83" d="100"/>
        </p:scale>
        <p:origin x="948" y="8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5DE69C-71B2-45EE-B47D-B3747E003031}" type="datetimeFigureOut">
              <a:rPr lang="en-GB" smtClean="0"/>
              <a:t>30/01/2026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684B36-F4F9-41E5-9CFE-479B479AE55F}" type="slidenum">
              <a:rPr lang="en-GB" smtClean="0"/>
              <a:t>‹#›</a:t>
            </a:fld>
            <a:endParaRPr lang="en-GB"/>
          </a:p>
        </p:txBody>
      </p:sp>
    </p:spTree>
    <p:extLst>
      <p:ext uri="{BB962C8B-B14F-4D97-AF65-F5344CB8AC3E}">
        <p14:creationId xmlns:p14="http://schemas.microsoft.com/office/powerpoint/2010/main" val="3459447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（表紙）</a:t>
            </a:r>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a:t>
            </a:fld>
            <a:endParaRPr lang="en-GB"/>
          </a:p>
        </p:txBody>
      </p:sp>
    </p:spTree>
    <p:extLst>
      <p:ext uri="{BB962C8B-B14F-4D97-AF65-F5344CB8AC3E}">
        <p14:creationId xmlns:p14="http://schemas.microsoft.com/office/powerpoint/2010/main" val="27615941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紙の領収書／請求書を受け取った場合の処理フロー</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lang="ja-JP" altLang="en-US" dirty="0"/>
              <a:t>「楽楽精算」にアップロード→添付して申請</a:t>
            </a:r>
            <a:endParaRPr lang="en-US" altLang="ja-JP" dirty="0"/>
          </a:p>
          <a:p>
            <a:endParaRPr lang="en-US" altLang="ja-JP" dirty="0"/>
          </a:p>
          <a:p>
            <a:r>
              <a:rPr lang="ja-JP" altLang="en-US" dirty="0"/>
              <a:t>その後の原本の取り扱いは自社の運用に合わせてご案内ください。</a:t>
            </a:r>
            <a:endParaRPr dirty="0"/>
          </a:p>
        </p:txBody>
      </p:sp>
    </p:spTree>
    <p:extLst>
      <p:ext uri="{BB962C8B-B14F-4D97-AF65-F5344CB8AC3E}">
        <p14:creationId xmlns:p14="http://schemas.microsoft.com/office/powerpoint/2010/main" val="2081713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p>
          <a:p>
            <a:r>
              <a:rPr kumimoji="1" lang="ja-JP" altLang="en-US" dirty="0">
                <a:solidFill>
                  <a:srgbClr val="4C4948"/>
                </a:solidFill>
                <a:latin typeface="メイリオ" panose="020B0604030504040204" pitchFamily="50" charset="-128"/>
                <a:ea typeface="メイリオ" panose="020B0604030504040204" pitchFamily="50" charset="-128"/>
              </a:rPr>
              <a:t>電子データで領収書／請求書を受け取った場合の処理フロー</a:t>
            </a:r>
          </a:p>
          <a:p>
            <a:endParaRPr kumimoji="1" lang="ja-JP" altLang="en-US"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p>
          <a:p>
            <a:r>
              <a:rPr lang="ja-JP" altLang="en-US" dirty="0"/>
              <a:t>「楽楽精算」にアップロード→添付して申請　　で完了。</a:t>
            </a:r>
            <a:endParaRPr lang="en-US" altLang="ja-JP" dirty="0"/>
          </a:p>
          <a:p>
            <a:endParaRPr lang="en-US" altLang="ja-JP" dirty="0"/>
          </a:p>
          <a:p>
            <a:r>
              <a:rPr lang="en-US" altLang="ja-JP" dirty="0"/>
              <a:t>※</a:t>
            </a:r>
            <a:r>
              <a:rPr lang="ja-JP" altLang="en-US" dirty="0"/>
              <a:t>「楽楽精算」に自社で定めた入力期間内にアップロードすることで法律で求められている要件に沿って保存することができる。</a:t>
            </a:r>
            <a:endParaRPr lang="en-US" altLang="ja-JP" dirty="0"/>
          </a:p>
          <a:p>
            <a:r>
              <a:rPr lang="en-US" altLang="ja-JP" dirty="0"/>
              <a:t>※</a:t>
            </a:r>
            <a:r>
              <a:rPr lang="ja-JP" altLang="en-US" dirty="0"/>
              <a:t>紙に印刷して保存しないよう認識していただく。</a:t>
            </a:r>
          </a:p>
          <a:p>
            <a:endParaRPr lang="ja-JP" altLang="en-US" dirty="0"/>
          </a:p>
        </p:txBody>
      </p:sp>
    </p:spTree>
    <p:extLst>
      <p:ext uri="{BB962C8B-B14F-4D97-AF65-F5344CB8AC3E}">
        <p14:creationId xmlns:p14="http://schemas.microsoft.com/office/powerpoint/2010/main" val="2078561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dirty="0">
                <a:solidFill>
                  <a:schemeClr val="dk1"/>
                </a:solidFill>
                <a:effectLst/>
                <a:latin typeface="Arial"/>
                <a:ea typeface="Arial"/>
                <a:cs typeface="Arial"/>
                <a:sym typeface="Arial"/>
              </a:rPr>
              <a:t>（</a:t>
            </a:r>
            <a:r>
              <a:rPr lang="ja-JP" altLang="en-US" sz="1200" dirty="0"/>
              <a:t>中表紙</a:t>
            </a:r>
            <a:r>
              <a:rPr lang="ja-JP" altLang="en-US" sz="1400" b="0" i="0" u="none" strike="noStrike" cap="none" dirty="0">
                <a:solidFill>
                  <a:schemeClr val="dk1"/>
                </a:solidFill>
                <a:effectLst/>
                <a:latin typeface="Arial"/>
                <a:ea typeface="Arial"/>
                <a:cs typeface="Arial"/>
                <a:sym typeface="Arial"/>
              </a:rPr>
              <a:t>）</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13</a:t>
            </a:fld>
            <a:endParaRPr lang="en-GB"/>
          </a:p>
        </p:txBody>
      </p:sp>
    </p:spTree>
    <p:extLst>
      <p:ext uri="{BB962C8B-B14F-4D97-AF65-F5344CB8AC3E}">
        <p14:creationId xmlns:p14="http://schemas.microsoft.com/office/powerpoint/2010/main" val="1287762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dirty="0">
                <a:solidFill>
                  <a:schemeClr val="dk1"/>
                </a:solidFill>
                <a:effectLst/>
                <a:latin typeface="Arial"/>
                <a:ea typeface="Arial"/>
                <a:cs typeface="Arial"/>
                <a:sym typeface="Arial"/>
              </a:rPr>
              <a:t>（</a:t>
            </a:r>
            <a:r>
              <a:rPr lang="ja-JP" altLang="en-US" sz="1200" dirty="0"/>
              <a:t>中表紙</a:t>
            </a:r>
            <a:r>
              <a:rPr lang="ja-JP" altLang="en-US" sz="1400" b="0" i="0" u="none" strike="noStrike" cap="none" dirty="0">
                <a:solidFill>
                  <a:schemeClr val="dk1"/>
                </a:solidFill>
                <a:effectLst/>
                <a:latin typeface="Arial"/>
                <a:ea typeface="Arial"/>
                <a:cs typeface="Arial"/>
                <a:sym typeface="Arial"/>
              </a:rPr>
              <a:t>）</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15</a:t>
            </a:fld>
            <a:endParaRPr lang="en-GB"/>
          </a:p>
        </p:txBody>
      </p:sp>
    </p:spTree>
    <p:extLst>
      <p:ext uri="{BB962C8B-B14F-4D97-AF65-F5344CB8AC3E}">
        <p14:creationId xmlns:p14="http://schemas.microsoft.com/office/powerpoint/2010/main" val="3801301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領収書／請求書のアップロード時や申請時の注意ポイントを伝える</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・自社で定めた期間内にアップロードしてもらうこと</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・入力内容に誤りがある場合は、伝票に紐づける前に修正して欲しいこと</a:t>
            </a:r>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16</a:t>
            </a:fld>
            <a:endParaRPr lang="en-GB"/>
          </a:p>
        </p:txBody>
      </p:sp>
    </p:spTree>
    <p:extLst>
      <p:ext uri="{BB962C8B-B14F-4D97-AF65-F5344CB8AC3E}">
        <p14:creationId xmlns:p14="http://schemas.microsoft.com/office/powerpoint/2010/main" val="88811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申請時の注意ポイントを伝える</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・紙の場合は解像度が</a:t>
            </a:r>
            <a:r>
              <a:rPr kumimoji="1" lang="en-US" altLang="ja-JP" dirty="0">
                <a:solidFill>
                  <a:srgbClr val="4C4948"/>
                </a:solidFill>
                <a:latin typeface="メイリオ" panose="020B0604030504040204" pitchFamily="50" charset="-128"/>
                <a:ea typeface="メイリオ" panose="020B0604030504040204" pitchFamily="50" charset="-128"/>
              </a:rPr>
              <a:t>200dpi</a:t>
            </a:r>
            <a:r>
              <a:rPr kumimoji="1" lang="ja-JP" altLang="en-US" dirty="0">
                <a:solidFill>
                  <a:srgbClr val="4C4948"/>
                </a:solidFill>
                <a:latin typeface="メイリオ" panose="020B0604030504040204" pitchFamily="50" charset="-128"/>
                <a:ea typeface="メイリオ" panose="020B0604030504040204" pitchFamily="50" charset="-128"/>
              </a:rPr>
              <a:t>以上、カラーで読み取ることを徹底してもらう（法律で決まっています）</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・スマートフォンの場合、解像度の要件を満たすために画面いっぱいに収まるように撮影すること、</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　撮影後に、自身でも開いてみて内容がわかる状態かを確認してもらうこと</a:t>
            </a:r>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17</a:t>
            </a:fld>
            <a:endParaRPr lang="en-GB"/>
          </a:p>
        </p:txBody>
      </p:sp>
    </p:spTree>
    <p:extLst>
      <p:ext uri="{BB962C8B-B14F-4D97-AF65-F5344CB8AC3E}">
        <p14:creationId xmlns:p14="http://schemas.microsoft.com/office/powerpoint/2010/main" val="37637387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dirty="0">
                <a:solidFill>
                  <a:schemeClr val="dk1"/>
                </a:solidFill>
                <a:effectLst/>
                <a:latin typeface="Arial"/>
                <a:ea typeface="Arial"/>
                <a:cs typeface="Arial"/>
                <a:sym typeface="Arial"/>
              </a:rPr>
              <a:t>（</a:t>
            </a:r>
            <a:r>
              <a:rPr lang="ja-JP" altLang="en-US" sz="1200" dirty="0"/>
              <a:t>中表紙</a:t>
            </a:r>
            <a:r>
              <a:rPr lang="ja-JP" altLang="en-US" sz="1400" b="0" i="0" u="none" strike="noStrike" cap="none" dirty="0">
                <a:solidFill>
                  <a:schemeClr val="dk1"/>
                </a:solidFill>
                <a:effectLst/>
                <a:latin typeface="Arial"/>
                <a:ea typeface="Arial"/>
                <a:cs typeface="Arial"/>
                <a:sym typeface="Arial"/>
              </a:rPr>
              <a:t>）</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18</a:t>
            </a:fld>
            <a:endParaRPr lang="en-GB"/>
          </a:p>
        </p:txBody>
      </p:sp>
    </p:spTree>
    <p:extLst>
      <p:ext uri="{BB962C8B-B14F-4D97-AF65-F5344CB8AC3E}">
        <p14:creationId xmlns:p14="http://schemas.microsoft.com/office/powerpoint/2010/main" val="1632008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360a475d12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360a475d1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964795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360a475d12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360a475d1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473740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360a475d12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360a475d1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29081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3</a:t>
            </a:fld>
            <a:endParaRPr lang="en-GB"/>
          </a:p>
        </p:txBody>
      </p:sp>
    </p:spTree>
    <p:extLst>
      <p:ext uri="{BB962C8B-B14F-4D97-AF65-F5344CB8AC3E}">
        <p14:creationId xmlns:p14="http://schemas.microsoft.com/office/powerpoint/2010/main" val="13096235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360a475d12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1360a475d12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984638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dirty="0">
                <a:solidFill>
                  <a:schemeClr val="dk1"/>
                </a:solidFill>
                <a:effectLst/>
                <a:latin typeface="Arial"/>
                <a:ea typeface="Arial"/>
                <a:cs typeface="Arial"/>
                <a:sym typeface="Arial"/>
              </a:rPr>
              <a:t>（</a:t>
            </a:r>
            <a:r>
              <a:rPr lang="ja-JP" altLang="en-US" sz="1200" dirty="0"/>
              <a:t>中表紙</a:t>
            </a:r>
            <a:r>
              <a:rPr lang="ja-JP" altLang="en-US" sz="1400" b="0" i="0" u="none" strike="noStrike" cap="none" dirty="0">
                <a:solidFill>
                  <a:schemeClr val="dk1"/>
                </a:solidFill>
                <a:effectLst/>
                <a:latin typeface="Arial"/>
                <a:ea typeface="Arial"/>
                <a:cs typeface="Arial"/>
                <a:sym typeface="Arial"/>
              </a:rPr>
              <a:t>）</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23</a:t>
            </a:fld>
            <a:endParaRPr lang="en-GB"/>
          </a:p>
        </p:txBody>
      </p:sp>
    </p:spTree>
    <p:extLst>
      <p:ext uri="{BB962C8B-B14F-4D97-AF65-F5344CB8AC3E}">
        <p14:creationId xmlns:p14="http://schemas.microsoft.com/office/powerpoint/2010/main" val="3119253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困った際の社内問い合わせ先や、マニュアルの置き場を明示する</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24</a:t>
            </a:fld>
            <a:endParaRPr lang="en-GB"/>
          </a:p>
        </p:txBody>
      </p:sp>
    </p:spTree>
    <p:extLst>
      <p:ext uri="{BB962C8B-B14F-4D97-AF65-F5344CB8AC3E}">
        <p14:creationId xmlns:p14="http://schemas.microsoft.com/office/powerpoint/2010/main" val="3647363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rgbClr val="4C4948"/>
                </a:solidFill>
                <a:latin typeface="メイリオ" panose="020B0604030504040204" pitchFamily="50" charset="-128"/>
                <a:ea typeface="メイリオ" panose="020B0604030504040204" pitchFamily="50" charset="-128"/>
              </a:rPr>
              <a:t>（完）</a:t>
            </a:r>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25</a:t>
            </a:fld>
            <a:endParaRPr lang="en-GB"/>
          </a:p>
        </p:txBody>
      </p:sp>
    </p:spTree>
    <p:extLst>
      <p:ext uri="{BB962C8B-B14F-4D97-AF65-F5344CB8AC3E}">
        <p14:creationId xmlns:p14="http://schemas.microsoft.com/office/powerpoint/2010/main" val="3598445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dirty="0">
                <a:solidFill>
                  <a:schemeClr val="dk1"/>
                </a:solidFill>
                <a:effectLst/>
                <a:latin typeface="Arial"/>
                <a:ea typeface="Arial"/>
                <a:cs typeface="Arial"/>
                <a:sym typeface="Arial"/>
              </a:rPr>
              <a:t>（</a:t>
            </a:r>
            <a:r>
              <a:rPr lang="ja-JP" altLang="en-US" sz="1200" dirty="0"/>
              <a:t>中表紙</a:t>
            </a:r>
            <a:r>
              <a:rPr lang="ja-JP" altLang="en-US" sz="1400" b="0" i="0" u="none" strike="noStrike" cap="none" dirty="0">
                <a:solidFill>
                  <a:schemeClr val="dk1"/>
                </a:solidFill>
                <a:effectLst/>
                <a:latin typeface="Arial"/>
                <a:ea typeface="Arial"/>
                <a:cs typeface="Arial"/>
                <a:sym typeface="Arial"/>
              </a:rPr>
              <a:t>）</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4</a:t>
            </a:fld>
            <a:endParaRPr lang="en-GB"/>
          </a:p>
        </p:txBody>
      </p:sp>
    </p:spTree>
    <p:extLst>
      <p:ext uri="{BB962C8B-B14F-4D97-AF65-F5344CB8AC3E}">
        <p14:creationId xmlns:p14="http://schemas.microsoft.com/office/powerpoint/2010/main" val="23803296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電子帳簿保存法の概要を簡単に説明する</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・「保存」方法に関する法律</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・そもそも紙で保存する必要があったものを電子保存できるように定めた、という側面と</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　電子で受領したものはそのまま電子で保存することを義務化した、という側面がある</a:t>
            </a:r>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5</a:t>
            </a:fld>
            <a:endParaRPr lang="en-GB"/>
          </a:p>
        </p:txBody>
      </p:sp>
    </p:spTree>
    <p:extLst>
      <p:ext uri="{BB962C8B-B14F-4D97-AF65-F5344CB8AC3E}">
        <p14:creationId xmlns:p14="http://schemas.microsoft.com/office/powerpoint/2010/main" val="1260861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電子帳簿保存法の制度は任意（希望者のみ）のものと対応が必須ものがあることを認識してもらう</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・「国税関係帳簿書類」の電子保存：任意</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・スキャナ保存：任意</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・電子取引：対応が必須</a:t>
            </a:r>
            <a:endParaRPr kumimoji="1" lang="en-US" altLang="ja-JP" dirty="0">
              <a:solidFill>
                <a:srgbClr val="4C4948"/>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5075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対応が必須の「電子取引」において、</a:t>
            </a:r>
            <a:r>
              <a:rPr kumimoji="1" lang="en-US" altLang="ja-JP" dirty="0">
                <a:solidFill>
                  <a:srgbClr val="4C4948"/>
                </a:solidFill>
                <a:latin typeface="メイリオ" panose="020B0604030504040204" pitchFamily="50" charset="-128"/>
                <a:ea typeface="メイリオ" panose="020B0604030504040204" pitchFamily="50" charset="-128"/>
              </a:rPr>
              <a:t>2023</a:t>
            </a:r>
            <a:r>
              <a:rPr kumimoji="1" lang="ja-JP" altLang="en-US" dirty="0">
                <a:solidFill>
                  <a:srgbClr val="4C4948"/>
                </a:solidFill>
                <a:latin typeface="メイリオ" panose="020B0604030504040204" pitchFamily="50" charset="-128"/>
                <a:ea typeface="メイリオ" panose="020B0604030504040204" pitchFamily="50" charset="-128"/>
              </a:rPr>
              <a:t>年</a:t>
            </a:r>
            <a:r>
              <a:rPr kumimoji="1" lang="en-US" altLang="ja-JP" dirty="0">
                <a:solidFill>
                  <a:srgbClr val="4C4948"/>
                </a:solidFill>
                <a:latin typeface="メイリオ" panose="020B0604030504040204" pitchFamily="50" charset="-128"/>
                <a:ea typeface="メイリオ" panose="020B0604030504040204" pitchFamily="50" charset="-128"/>
              </a:rPr>
              <a:t>12</a:t>
            </a:r>
            <a:r>
              <a:rPr kumimoji="1" lang="ja-JP" altLang="en-US" dirty="0">
                <a:solidFill>
                  <a:srgbClr val="4C4948"/>
                </a:solidFill>
                <a:latin typeface="メイリオ" panose="020B0604030504040204" pitchFamily="50" charset="-128"/>
                <a:ea typeface="メイリオ" panose="020B0604030504040204" pitchFamily="50" charset="-128"/>
              </a:rPr>
              <a:t>月</a:t>
            </a:r>
            <a:r>
              <a:rPr kumimoji="1" lang="en-US" altLang="ja-JP" dirty="0">
                <a:solidFill>
                  <a:srgbClr val="4C4948"/>
                </a:solidFill>
                <a:latin typeface="メイリオ" panose="020B0604030504040204" pitchFamily="50" charset="-128"/>
                <a:ea typeface="メイリオ" panose="020B0604030504040204" pitchFamily="50" charset="-128"/>
              </a:rPr>
              <a:t>31</a:t>
            </a:r>
            <a:r>
              <a:rPr kumimoji="1" lang="ja-JP" altLang="en-US" dirty="0">
                <a:solidFill>
                  <a:srgbClr val="4C4948"/>
                </a:solidFill>
                <a:latin typeface="メイリオ" panose="020B0604030504040204" pitchFamily="50" charset="-128"/>
                <a:ea typeface="メイリオ" panose="020B0604030504040204" pitchFamily="50" charset="-128"/>
              </a:rPr>
              <a:t>日までと</a:t>
            </a:r>
            <a:r>
              <a:rPr kumimoji="1" lang="en-US" altLang="ja-JP" dirty="0">
                <a:solidFill>
                  <a:srgbClr val="4C4948"/>
                </a:solidFill>
                <a:latin typeface="メイリオ" panose="020B0604030504040204" pitchFamily="50" charset="-128"/>
                <a:ea typeface="メイリオ" panose="020B0604030504040204" pitchFamily="50" charset="-128"/>
              </a:rPr>
              <a:t>2024</a:t>
            </a:r>
            <a:r>
              <a:rPr kumimoji="1" lang="ja-JP" altLang="en-US" dirty="0">
                <a:solidFill>
                  <a:srgbClr val="4C4948"/>
                </a:solidFill>
                <a:latin typeface="メイリオ" panose="020B0604030504040204" pitchFamily="50" charset="-128"/>
                <a:ea typeface="メイリオ" panose="020B0604030504040204" pitchFamily="50" charset="-128"/>
              </a:rPr>
              <a:t>年</a:t>
            </a:r>
            <a:r>
              <a:rPr kumimoji="1" lang="en-US" altLang="ja-JP" dirty="0">
                <a:solidFill>
                  <a:srgbClr val="4C4948"/>
                </a:solidFill>
                <a:latin typeface="メイリオ" panose="020B0604030504040204" pitchFamily="50" charset="-128"/>
                <a:ea typeface="メイリオ" panose="020B0604030504040204" pitchFamily="50" charset="-128"/>
              </a:rPr>
              <a:t>1</a:t>
            </a:r>
            <a:r>
              <a:rPr kumimoji="1" lang="ja-JP" altLang="en-US" dirty="0">
                <a:solidFill>
                  <a:srgbClr val="4C4948"/>
                </a:solidFill>
                <a:latin typeface="メイリオ" panose="020B0604030504040204" pitchFamily="50" charset="-128"/>
                <a:ea typeface="メイリオ" panose="020B0604030504040204" pitchFamily="50" charset="-128"/>
              </a:rPr>
              <a:t>月</a:t>
            </a:r>
            <a:r>
              <a:rPr kumimoji="1" lang="en-US" altLang="ja-JP" dirty="0">
                <a:solidFill>
                  <a:srgbClr val="4C4948"/>
                </a:solidFill>
                <a:latin typeface="メイリオ" panose="020B0604030504040204" pitchFamily="50" charset="-128"/>
                <a:ea typeface="メイリオ" panose="020B0604030504040204" pitchFamily="50" charset="-128"/>
              </a:rPr>
              <a:t>1</a:t>
            </a:r>
            <a:r>
              <a:rPr kumimoji="1" lang="ja-JP" altLang="en-US" dirty="0">
                <a:solidFill>
                  <a:srgbClr val="4C4948"/>
                </a:solidFill>
                <a:latin typeface="メイリオ" panose="020B0604030504040204" pitchFamily="50" charset="-128"/>
                <a:ea typeface="メイリオ" panose="020B0604030504040204" pitchFamily="50" charset="-128"/>
              </a:rPr>
              <a:t>日以降で</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変わるポイントを認識してもらう。</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これまでは印刷して保存が認められていたが、</a:t>
            </a:r>
            <a:r>
              <a:rPr kumimoji="1" lang="en-US" altLang="ja-JP" dirty="0">
                <a:solidFill>
                  <a:srgbClr val="4C4948"/>
                </a:solidFill>
                <a:latin typeface="メイリオ" panose="020B0604030504040204" pitchFamily="50" charset="-128"/>
                <a:ea typeface="メイリオ" panose="020B0604030504040204" pitchFamily="50" charset="-128"/>
              </a:rPr>
              <a:t>2024</a:t>
            </a:r>
            <a:r>
              <a:rPr kumimoji="1" lang="ja-JP" altLang="en-US" dirty="0">
                <a:solidFill>
                  <a:srgbClr val="4C4948"/>
                </a:solidFill>
                <a:latin typeface="メイリオ" panose="020B0604030504040204" pitchFamily="50" charset="-128"/>
                <a:ea typeface="メイリオ" panose="020B0604030504040204" pitchFamily="50" charset="-128"/>
              </a:rPr>
              <a:t>年</a:t>
            </a:r>
            <a:r>
              <a:rPr kumimoji="1" lang="en-US" altLang="ja-JP" dirty="0">
                <a:solidFill>
                  <a:srgbClr val="4C4948"/>
                </a:solidFill>
                <a:latin typeface="メイリオ" panose="020B0604030504040204" pitchFamily="50" charset="-128"/>
                <a:ea typeface="メイリオ" panose="020B0604030504040204" pitchFamily="50" charset="-128"/>
              </a:rPr>
              <a:t>1</a:t>
            </a:r>
            <a:r>
              <a:rPr kumimoji="1" lang="ja-JP" altLang="en-US" dirty="0">
                <a:solidFill>
                  <a:srgbClr val="4C4948"/>
                </a:solidFill>
                <a:latin typeface="メイリオ" panose="020B0604030504040204" pitchFamily="50" charset="-128"/>
                <a:ea typeface="メイリオ" panose="020B0604030504040204" pitchFamily="50" charset="-128"/>
              </a:rPr>
              <a:t>月</a:t>
            </a:r>
            <a:r>
              <a:rPr kumimoji="1" lang="en-US" altLang="ja-JP" dirty="0">
                <a:solidFill>
                  <a:srgbClr val="4C4948"/>
                </a:solidFill>
                <a:latin typeface="メイリオ" panose="020B0604030504040204" pitchFamily="50" charset="-128"/>
                <a:ea typeface="メイリオ" panose="020B0604030504040204" pitchFamily="50" charset="-128"/>
              </a:rPr>
              <a:t>1</a:t>
            </a:r>
            <a:r>
              <a:rPr kumimoji="1" lang="ja-JP" altLang="en-US" dirty="0">
                <a:solidFill>
                  <a:srgbClr val="4C4948"/>
                </a:solidFill>
                <a:latin typeface="メイリオ" panose="020B0604030504040204" pitchFamily="50" charset="-128"/>
                <a:ea typeface="メイリオ" panose="020B0604030504040204" pitchFamily="50" charset="-128"/>
              </a:rPr>
              <a:t>日以降は原則印刷して保存ができず、</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法律で求められている要件をまもって電子データのまま保存する必要がある。</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そのため自社でも「電子取引」について、要件を守った状態で保存しなければならなくなった。</a:t>
            </a:r>
            <a:endParaRPr kumimoji="1" lang="en-US" altLang="ja-JP" dirty="0">
              <a:solidFill>
                <a:srgbClr val="4C4948"/>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4031510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dirty="0">
                <a:solidFill>
                  <a:schemeClr val="dk1"/>
                </a:solidFill>
                <a:effectLst/>
                <a:latin typeface="Arial"/>
                <a:ea typeface="Arial"/>
                <a:cs typeface="Arial"/>
                <a:sym typeface="Arial"/>
              </a:rPr>
              <a:t>（</a:t>
            </a:r>
            <a:r>
              <a:rPr lang="ja-JP" altLang="en-US" sz="1200" dirty="0"/>
              <a:t>中表紙</a:t>
            </a:r>
            <a:r>
              <a:rPr lang="ja-JP" altLang="en-US" sz="1400" b="0" i="0" u="none" strike="noStrike" cap="none" dirty="0">
                <a:solidFill>
                  <a:schemeClr val="dk1"/>
                </a:solidFill>
                <a:effectLst/>
                <a:latin typeface="Arial"/>
                <a:ea typeface="Arial"/>
                <a:cs typeface="Arial"/>
                <a:sym typeface="Arial"/>
              </a:rPr>
              <a:t>）</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8</a:t>
            </a:fld>
            <a:endParaRPr lang="en-GB"/>
          </a:p>
        </p:txBody>
      </p:sp>
    </p:spTree>
    <p:extLst>
      <p:ext uri="{BB962C8B-B14F-4D97-AF65-F5344CB8AC3E}">
        <p14:creationId xmlns:p14="http://schemas.microsoft.com/office/powerpoint/2010/main" val="16270015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kumimoji="1" lang="ja-JP" altLang="en-US" dirty="0">
                <a:solidFill>
                  <a:srgbClr val="4C4948"/>
                </a:solidFill>
                <a:latin typeface="メイリオ" panose="020B0604030504040204" pitchFamily="50" charset="-128"/>
                <a:ea typeface="メイリオ" panose="020B0604030504040204" pitchFamily="50" charset="-128"/>
              </a:rPr>
              <a:t>▼内容</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自社でどの制度に対応するのかを明らかにする</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▼ポイント</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電子取引への対応は必須、そのために今後の経費精算において行って欲しいことを</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お伝えする、という意識付けを行う。</a:t>
            </a:r>
            <a:endParaRPr kumimoji="1" lang="en-US" altLang="ja-JP" dirty="0">
              <a:solidFill>
                <a:srgbClr val="4C4948"/>
              </a:solidFill>
              <a:latin typeface="メイリオ" panose="020B0604030504040204" pitchFamily="50" charset="-128"/>
              <a:ea typeface="メイリオ" panose="020B0604030504040204" pitchFamily="50" charset="-128"/>
            </a:endParaRPr>
          </a:p>
          <a:p>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en-US" altLang="ja-JP" dirty="0">
                <a:solidFill>
                  <a:srgbClr val="4C4948"/>
                </a:solidFill>
                <a:latin typeface="メイリオ" panose="020B0604030504040204" pitchFamily="50" charset="-128"/>
                <a:ea typeface="メイリオ" panose="020B0604030504040204" pitchFamily="50" charset="-128"/>
              </a:rPr>
              <a:t>※</a:t>
            </a:r>
            <a:r>
              <a:rPr kumimoji="1" lang="ja-JP" altLang="en-US" dirty="0">
                <a:solidFill>
                  <a:srgbClr val="4C4948"/>
                </a:solidFill>
                <a:latin typeface="メイリオ" panose="020B0604030504040204" pitchFamily="50" charset="-128"/>
                <a:ea typeface="メイリオ" panose="020B0604030504040204" pitchFamily="50" charset="-128"/>
              </a:rPr>
              <a:t>スキャナ保存にも対応する場合は、今色々なシステム整備などを行っており、電子取引と同じタイミングで</a:t>
            </a:r>
            <a:endParaRPr kumimoji="1" lang="en-US" altLang="ja-JP" dirty="0">
              <a:solidFill>
                <a:srgbClr val="4C4948"/>
              </a:solidFill>
              <a:latin typeface="メイリオ" panose="020B0604030504040204" pitchFamily="50" charset="-128"/>
              <a:ea typeface="メイリオ" panose="020B0604030504040204" pitchFamily="50" charset="-128"/>
            </a:endParaRPr>
          </a:p>
          <a:p>
            <a:r>
              <a:rPr kumimoji="1" lang="ja-JP" altLang="en-US" dirty="0">
                <a:solidFill>
                  <a:srgbClr val="4C4948"/>
                </a:solidFill>
                <a:latin typeface="メイリオ" panose="020B0604030504040204" pitchFamily="50" charset="-128"/>
                <a:ea typeface="メイリオ" panose="020B0604030504040204" pitchFamily="50" charset="-128"/>
              </a:rPr>
              <a:t>　対応を進めた方がスムーズかつ皆様の経費精算の手間もはぶける、ということを添えて伝える。</a:t>
            </a:r>
            <a:endParaRPr kumimoji="1" lang="ja-JP" altLang="en-US" dirty="0"/>
          </a:p>
        </p:txBody>
      </p:sp>
    </p:spTree>
    <p:extLst>
      <p:ext uri="{BB962C8B-B14F-4D97-AF65-F5344CB8AC3E}">
        <p14:creationId xmlns:p14="http://schemas.microsoft.com/office/powerpoint/2010/main" val="4252040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0" i="0" u="none" strike="noStrike" cap="none" dirty="0">
                <a:solidFill>
                  <a:schemeClr val="dk1"/>
                </a:solidFill>
                <a:effectLst/>
                <a:latin typeface="Arial"/>
                <a:ea typeface="Arial"/>
                <a:cs typeface="Arial"/>
                <a:sym typeface="Arial"/>
              </a:rPr>
              <a:t>（</a:t>
            </a:r>
            <a:r>
              <a:rPr lang="ja-JP" altLang="en-US" sz="1200" dirty="0"/>
              <a:t>中表紙</a:t>
            </a:r>
            <a:r>
              <a:rPr lang="ja-JP" altLang="en-US" sz="1400" b="0" i="0" u="none" strike="noStrike" cap="none" dirty="0">
                <a:solidFill>
                  <a:schemeClr val="dk1"/>
                </a:solidFill>
                <a:effectLst/>
                <a:latin typeface="Arial"/>
                <a:ea typeface="Arial"/>
                <a:cs typeface="Arial"/>
                <a:sym typeface="Arial"/>
              </a:rPr>
              <a:t>）</a:t>
            </a:r>
            <a:endParaRPr lang="ja-JP" altLang="en-US" sz="1200" dirty="0"/>
          </a:p>
          <a:p>
            <a:endParaRPr kumimoji="1" lang="ja-JP" altLang="en-US" dirty="0"/>
          </a:p>
        </p:txBody>
      </p:sp>
      <p:sp>
        <p:nvSpPr>
          <p:cNvPr id="4" name="スライド番号プレースホルダー 3"/>
          <p:cNvSpPr>
            <a:spLocks noGrp="1"/>
          </p:cNvSpPr>
          <p:nvPr>
            <p:ph type="sldNum" sz="quarter" idx="5"/>
          </p:nvPr>
        </p:nvSpPr>
        <p:spPr/>
        <p:txBody>
          <a:bodyPr/>
          <a:lstStyle/>
          <a:p>
            <a:fld id="{F1684B36-F4F9-41E5-9CFE-479B479AE55F}" type="slidenum">
              <a:rPr lang="en-GB" smtClean="0"/>
              <a:t>10</a:t>
            </a:fld>
            <a:endParaRPr lang="en-GB"/>
          </a:p>
        </p:txBody>
      </p:sp>
    </p:spTree>
    <p:extLst>
      <p:ext uri="{BB962C8B-B14F-4D97-AF65-F5344CB8AC3E}">
        <p14:creationId xmlns:p14="http://schemas.microsoft.com/office/powerpoint/2010/main" val="41333047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2.svg"/><Relationship Id="rId5" Type="http://schemas.openxmlformats.org/officeDocument/2006/relationships/image" Target="../media/image1.png"/><Relationship Id="rId4" Type="http://schemas.openxmlformats.org/officeDocument/2006/relationships/image" Target="../media/image5.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sv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タイトル">
    <p:spTree>
      <p:nvGrpSpPr>
        <p:cNvPr id="1" name=""/>
        <p:cNvGrpSpPr/>
        <p:nvPr/>
      </p:nvGrpSpPr>
      <p:grpSpPr>
        <a:xfrm>
          <a:off x="0" y="0"/>
          <a:ext cx="0" cy="0"/>
          <a:chOff x="0" y="0"/>
          <a:chExt cx="0" cy="0"/>
        </a:xfrm>
      </p:grpSpPr>
      <p:pic>
        <p:nvPicPr>
          <p:cNvPr id="9" name="Picture 8" descr="Shape&#10;&#10;Description automatically generated with medium confidence">
            <a:extLst>
              <a:ext uri="{FF2B5EF4-FFF2-40B4-BE49-F238E27FC236}">
                <a16:creationId xmlns:a16="http://schemas.microsoft.com/office/drawing/2014/main" id="{E7D38789-914E-76E0-A95E-CBCB641468A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3668889" cy="2474102"/>
          </a:xfrm>
          <a:prstGeom prst="rect">
            <a:avLst/>
          </a:prstGeom>
        </p:spPr>
      </p:pic>
      <p:sp>
        <p:nvSpPr>
          <p:cNvPr id="23" name="Rectangle 22">
            <a:extLst>
              <a:ext uri="{FF2B5EF4-FFF2-40B4-BE49-F238E27FC236}">
                <a16:creationId xmlns:a16="http://schemas.microsoft.com/office/drawing/2014/main" id="{B3831F99-D806-D7B8-AA7C-1B61551E53A4}"/>
              </a:ext>
            </a:extLst>
          </p:cNvPr>
          <p:cNvSpPr/>
          <p:nvPr userDrawn="1"/>
        </p:nvSpPr>
        <p:spPr>
          <a:xfrm>
            <a:off x="0" y="6138000"/>
            <a:ext cx="12192000" cy="720000"/>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35000"/>
              </a:lnSpc>
            </a:pPr>
            <a:endParaRPr lang="en-GB" sz="1300" dirty="0">
              <a:solidFill>
                <a:schemeClr val="bg1"/>
              </a:solidFill>
            </a:endParaRPr>
          </a:p>
        </p:txBody>
      </p:sp>
      <p:pic>
        <p:nvPicPr>
          <p:cNvPr id="17" name="Graphic 16">
            <a:extLst>
              <a:ext uri="{FF2B5EF4-FFF2-40B4-BE49-F238E27FC236}">
                <a16:creationId xmlns:a16="http://schemas.microsoft.com/office/drawing/2014/main" id="{7EF16466-CD0B-E161-2512-3070781E249D}"/>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03237" y="6302379"/>
            <a:ext cx="309321" cy="360000"/>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a:xfrm>
            <a:off x="479425" y="2813464"/>
            <a:ext cx="11233150" cy="2109719"/>
          </a:xfrm>
        </p:spPr>
        <p:txBody>
          <a:bodyPr/>
          <a:lstStyle>
            <a:lvl1pPr algn="ctr">
              <a:lnSpc>
                <a:spcPct val="100000"/>
              </a:lnSpc>
              <a:defRPr sz="5300">
                <a:solidFill>
                  <a:schemeClr val="tx1"/>
                </a:solidFill>
              </a:defRPr>
            </a:lvl1pPr>
          </a:lstStyle>
          <a:p>
            <a:r>
              <a:rPr lang="en-US" dirty="0"/>
              <a:t>Click to edit title</a:t>
            </a:r>
            <a:endParaRPr lang="en-GB" dirty="0"/>
          </a:p>
        </p:txBody>
      </p:sp>
      <p:sp>
        <p:nvSpPr>
          <p:cNvPr id="13" name="Text Placeholder 12">
            <a:extLst>
              <a:ext uri="{FF2B5EF4-FFF2-40B4-BE49-F238E27FC236}">
                <a16:creationId xmlns:a16="http://schemas.microsoft.com/office/drawing/2014/main" id="{93AFAAE6-3C50-3DBA-F623-EA2742DEB92C}"/>
              </a:ext>
            </a:extLst>
          </p:cNvPr>
          <p:cNvSpPr>
            <a:spLocks noGrp="1"/>
          </p:cNvSpPr>
          <p:nvPr>
            <p:ph type="body" sz="quarter" idx="13" hasCustomPrompt="1"/>
          </p:nvPr>
        </p:nvSpPr>
        <p:spPr>
          <a:xfrm>
            <a:off x="2312195" y="1623392"/>
            <a:ext cx="7567611" cy="1126228"/>
          </a:xfrm>
        </p:spPr>
        <p:txBody>
          <a:bodyPr anchor="b" anchorCtr="0"/>
          <a:lstStyle>
            <a:lvl1pPr marL="0" indent="0" algn="ctr">
              <a:buNone/>
              <a:defRPr sz="1600"/>
            </a:lvl1pPr>
            <a:lvl2pPr marL="360000" indent="0" algn="ctr">
              <a:buNone/>
              <a:defRPr sz="1600"/>
            </a:lvl2pPr>
            <a:lvl3pPr algn="ctr">
              <a:defRPr sz="1600"/>
            </a:lvl3pPr>
            <a:lvl4pPr algn="ctr">
              <a:defRPr sz="1600"/>
            </a:lvl4pPr>
            <a:lvl5pPr algn="ctr">
              <a:defRPr sz="1600"/>
            </a:lvl5pPr>
          </a:lstStyle>
          <a:p>
            <a:pPr lvl="0"/>
            <a:r>
              <a:rPr lang="en-US" dirty="0"/>
              <a:t>Click to edit text</a:t>
            </a:r>
          </a:p>
        </p:txBody>
      </p:sp>
      <p:sp>
        <p:nvSpPr>
          <p:cNvPr id="12" name="正方形/長方形 11">
            <a:extLst>
              <a:ext uri="{FF2B5EF4-FFF2-40B4-BE49-F238E27FC236}">
                <a16:creationId xmlns:a16="http://schemas.microsoft.com/office/drawing/2014/main" id="{828B8093-1ED9-4144-BFB0-CB068B607124}"/>
              </a:ext>
            </a:extLst>
          </p:cNvPr>
          <p:cNvSpPr/>
          <p:nvPr userDrawn="1"/>
        </p:nvSpPr>
        <p:spPr>
          <a:xfrm>
            <a:off x="9879806" y="-1703"/>
            <a:ext cx="2312194"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lstStyle/>
          <a:p>
            <a:pPr algn="ctr">
              <a:lnSpc>
                <a:spcPct val="135000"/>
              </a:lnSpc>
            </a:pPr>
            <a:endParaRPr kumimoji="1" lang="ja-JP" altLang="en-US" sz="1300" dirty="0" err="1">
              <a:solidFill>
                <a:schemeClr val="bg1"/>
              </a:solidFill>
            </a:endParaRPr>
          </a:p>
        </p:txBody>
      </p:sp>
      <p:sp>
        <p:nvSpPr>
          <p:cNvPr id="24" name="TextBox 23">
            <a:extLst>
              <a:ext uri="{FF2B5EF4-FFF2-40B4-BE49-F238E27FC236}">
                <a16:creationId xmlns:a16="http://schemas.microsoft.com/office/drawing/2014/main" id="{DCDFE4AA-3312-A3E8-5498-3C19C23C1EA6}"/>
              </a:ext>
            </a:extLst>
          </p:cNvPr>
          <p:cNvSpPr txBox="1"/>
          <p:nvPr userDrawn="1"/>
        </p:nvSpPr>
        <p:spPr>
          <a:xfrm>
            <a:off x="10198468" y="817489"/>
            <a:ext cx="1571522" cy="95174"/>
          </a:xfrm>
          <a:prstGeom prst="rect">
            <a:avLst/>
          </a:prstGeom>
          <a:noFill/>
        </p:spPr>
        <p:txBody>
          <a:bodyPr wrap="square" lIns="0" tIns="0" rIns="0" bIns="0" rtlCol="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700" b="0" i="0" u="none" strike="noStrike" spc="20" baseline="0" dirty="0">
                <a:solidFill>
                  <a:schemeClr val="tx1"/>
                </a:solidFill>
                <a:latin typeface="BIZ UDPGothic" panose="020B0400000000000000" pitchFamily="34" charset="-128"/>
                <a:ea typeface="BIZ UDPGothic" panose="020B0400000000000000" pitchFamily="34" charset="-128"/>
              </a:rPr>
              <a:t>よりよく、寄り添う 経費精算クラウド</a:t>
            </a:r>
          </a:p>
        </p:txBody>
      </p:sp>
      <p:pic>
        <p:nvPicPr>
          <p:cNvPr id="14" name="Graphic 10">
            <a:extLst>
              <a:ext uri="{FF2B5EF4-FFF2-40B4-BE49-F238E27FC236}">
                <a16:creationId xmlns:a16="http://schemas.microsoft.com/office/drawing/2014/main" id="{27C79252-0B36-9F05-BE24-F7C211BAB53E}"/>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209575" y="242894"/>
            <a:ext cx="1566000" cy="489375"/>
          </a:xfrm>
          <a:prstGeom prst="rect">
            <a:avLst/>
          </a:prstGeom>
        </p:spPr>
      </p:pic>
    </p:spTree>
    <p:extLst>
      <p:ext uri="{BB962C8B-B14F-4D97-AF65-F5344CB8AC3E}">
        <p14:creationId xmlns:p14="http://schemas.microsoft.com/office/powerpoint/2010/main" val="3684907584"/>
      </p:ext>
    </p:extLst>
  </p:cSld>
  <p:clrMapOvr>
    <a:masterClrMapping/>
  </p:clrMapOvr>
  <p:extLst>
    <p:ext uri="{DCECCB84-F9BA-43D5-87BE-67443E8EF086}">
      <p15:sldGuideLst xmlns:p15="http://schemas.microsoft.com/office/powerpoint/2012/main">
        <p15:guide id="3" orient="horz" pos="3861" userDrawn="1">
          <p15:clr>
            <a:srgbClr val="A4A3A4"/>
          </p15:clr>
        </p15:guide>
        <p15:guide id="5" orient="horz" pos="300" userDrawn="1">
          <p15:clr>
            <a:srgbClr val="A4A3A4"/>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１コラム">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p>
            <a:r>
              <a:rPr lang="en-US" dirty="0"/>
              <a:t>Click to edit title</a:t>
            </a:r>
            <a:endParaRPr lang="en-GB" dirty="0"/>
          </a:p>
        </p:txBody>
      </p:sp>
      <p:sp>
        <p:nvSpPr>
          <p:cNvPr id="3" name="Content Placeholder 2">
            <a:extLst>
              <a:ext uri="{FF2B5EF4-FFF2-40B4-BE49-F238E27FC236}">
                <a16:creationId xmlns:a16="http://schemas.microsoft.com/office/drawing/2014/main" id="{47592C86-874E-1B04-832F-0B1EBC176EDA}"/>
              </a:ext>
            </a:extLst>
          </p:cNvPr>
          <p:cNvSpPr>
            <a:spLocks noGrp="1"/>
          </p:cNvSpPr>
          <p:nvPr>
            <p:ph sz="half" idx="1" hasCustomPrompt="1"/>
          </p:nvPr>
        </p:nvSpPr>
        <p:spPr>
          <a:xfrm>
            <a:off x="479424" y="1376361"/>
            <a:ext cx="11233149" cy="4932363"/>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1106557251"/>
      </p:ext>
    </p:extLst>
  </p:cSld>
  <p:clrMapOvr>
    <a:masterClrMapping/>
  </p:clrMapOvr>
  <p:extLst>
    <p:ext uri="{DCECCB84-F9BA-43D5-87BE-67443E8EF086}">
      <p15:sldGuideLst xmlns:p15="http://schemas.microsoft.com/office/powerpoint/2012/main">
        <p15:guide id="1" pos="3727">
          <p15:clr>
            <a:srgbClr val="A4A3A4"/>
          </p15:clr>
        </p15:guide>
        <p15:guide id="2" pos="3953">
          <p15:clr>
            <a:srgbClr val="A4A3A4"/>
          </p15:clr>
        </p15:guide>
        <p15:guide id="3" orient="horz" pos="3974">
          <p15:clr>
            <a:srgbClr val="A4A3A4"/>
          </p15:clr>
        </p15:guide>
        <p15:guide id="4" orient="horz" pos="867">
          <p15:clr>
            <a:srgbClr val="A4A3A4"/>
          </p15:clr>
        </p15:guide>
        <p15:guide id="5" orient="horz" pos="232">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タイトル">
    <p:spTree>
      <p:nvGrpSpPr>
        <p:cNvPr id="1" name=""/>
        <p:cNvGrpSpPr/>
        <p:nvPr/>
      </p:nvGrpSpPr>
      <p:grpSpPr>
        <a:xfrm>
          <a:off x="0" y="0"/>
          <a:ext cx="0" cy="0"/>
          <a:chOff x="0" y="0"/>
          <a:chExt cx="0" cy="0"/>
        </a:xfrm>
      </p:grpSpPr>
      <p:pic>
        <p:nvPicPr>
          <p:cNvPr id="9" name="Picture 8" descr="Shape&#10;&#10;Description automatically generated with medium confidence">
            <a:extLst>
              <a:ext uri="{FF2B5EF4-FFF2-40B4-BE49-F238E27FC236}">
                <a16:creationId xmlns:a16="http://schemas.microsoft.com/office/drawing/2014/main" id="{E7D38789-914E-76E0-A95E-CBCB641468A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3668889" cy="2474102"/>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a:xfrm>
            <a:off x="479425" y="2813464"/>
            <a:ext cx="11233150" cy="2109719"/>
          </a:xfrm>
        </p:spPr>
        <p:txBody>
          <a:bodyPr/>
          <a:lstStyle>
            <a:lvl1pPr algn="ctr">
              <a:lnSpc>
                <a:spcPct val="100000"/>
              </a:lnSpc>
              <a:defRPr sz="5300">
                <a:solidFill>
                  <a:schemeClr val="tx1"/>
                </a:solidFill>
              </a:defRPr>
            </a:lvl1pPr>
          </a:lstStyle>
          <a:p>
            <a:r>
              <a:rPr lang="en-US" dirty="0"/>
              <a:t>Click to edit title</a:t>
            </a:r>
            <a:endParaRPr lang="en-GB" dirty="0"/>
          </a:p>
        </p:txBody>
      </p:sp>
      <p:sp>
        <p:nvSpPr>
          <p:cNvPr id="13" name="Text Placeholder 12">
            <a:extLst>
              <a:ext uri="{FF2B5EF4-FFF2-40B4-BE49-F238E27FC236}">
                <a16:creationId xmlns:a16="http://schemas.microsoft.com/office/drawing/2014/main" id="{93AFAAE6-3C50-3DBA-F623-EA2742DEB92C}"/>
              </a:ext>
            </a:extLst>
          </p:cNvPr>
          <p:cNvSpPr>
            <a:spLocks noGrp="1"/>
          </p:cNvSpPr>
          <p:nvPr>
            <p:ph type="body" sz="quarter" idx="13" hasCustomPrompt="1"/>
          </p:nvPr>
        </p:nvSpPr>
        <p:spPr>
          <a:xfrm>
            <a:off x="2312195" y="1623392"/>
            <a:ext cx="7567611" cy="1126228"/>
          </a:xfrm>
        </p:spPr>
        <p:txBody>
          <a:bodyPr anchor="b" anchorCtr="0"/>
          <a:lstStyle>
            <a:lvl1pPr marL="0" indent="0" algn="ctr">
              <a:buNone/>
              <a:defRPr sz="1600"/>
            </a:lvl1pPr>
            <a:lvl2pPr marL="360000" indent="0" algn="ctr">
              <a:buNone/>
              <a:defRPr sz="1600"/>
            </a:lvl2pPr>
            <a:lvl3pPr algn="ctr">
              <a:defRPr sz="1600"/>
            </a:lvl3pPr>
            <a:lvl4pPr algn="ctr">
              <a:defRPr sz="1600"/>
            </a:lvl4pPr>
            <a:lvl5pPr algn="ctr">
              <a:defRPr sz="1600"/>
            </a:lvl5pPr>
          </a:lstStyle>
          <a:p>
            <a:pPr lvl="0"/>
            <a:r>
              <a:rPr lang="en-US" dirty="0"/>
              <a:t>Click to edit text</a:t>
            </a:r>
          </a:p>
        </p:txBody>
      </p:sp>
      <p:sp>
        <p:nvSpPr>
          <p:cNvPr id="12" name="正方形/長方形 11">
            <a:extLst>
              <a:ext uri="{FF2B5EF4-FFF2-40B4-BE49-F238E27FC236}">
                <a16:creationId xmlns:a16="http://schemas.microsoft.com/office/drawing/2014/main" id="{828B8093-1ED9-4144-BFB0-CB068B607124}"/>
              </a:ext>
            </a:extLst>
          </p:cNvPr>
          <p:cNvSpPr/>
          <p:nvPr userDrawn="1"/>
        </p:nvSpPr>
        <p:spPr>
          <a:xfrm>
            <a:off x="9879806" y="-1703"/>
            <a:ext cx="2312194" cy="914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lstStyle/>
          <a:p>
            <a:pPr algn="ctr">
              <a:lnSpc>
                <a:spcPct val="135000"/>
              </a:lnSpc>
            </a:pPr>
            <a:endParaRPr kumimoji="1" lang="ja-JP" altLang="en-US" sz="1300" dirty="0" err="1">
              <a:solidFill>
                <a:schemeClr val="bg1"/>
              </a:solidFill>
            </a:endParaRPr>
          </a:p>
        </p:txBody>
      </p:sp>
      <p:sp>
        <p:nvSpPr>
          <p:cNvPr id="24" name="TextBox 23">
            <a:extLst>
              <a:ext uri="{FF2B5EF4-FFF2-40B4-BE49-F238E27FC236}">
                <a16:creationId xmlns:a16="http://schemas.microsoft.com/office/drawing/2014/main" id="{DCDFE4AA-3312-A3E8-5498-3C19C23C1EA6}"/>
              </a:ext>
            </a:extLst>
          </p:cNvPr>
          <p:cNvSpPr txBox="1"/>
          <p:nvPr userDrawn="1"/>
        </p:nvSpPr>
        <p:spPr>
          <a:xfrm>
            <a:off x="10198468" y="817489"/>
            <a:ext cx="1571522" cy="95174"/>
          </a:xfrm>
          <a:prstGeom prst="rect">
            <a:avLst/>
          </a:prstGeom>
          <a:noFill/>
        </p:spPr>
        <p:txBody>
          <a:bodyPr wrap="square" lIns="0" tIns="0" rIns="0" bIns="0" rtlCol="0">
            <a:no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lang="ja-JP" altLang="en-US" sz="700" b="0" i="0" u="none" strike="noStrike" spc="20" baseline="0" dirty="0">
                <a:solidFill>
                  <a:schemeClr val="tx1"/>
                </a:solidFill>
                <a:latin typeface="BIZ UDPGothic" panose="020B0400000000000000" pitchFamily="34" charset="-128"/>
                <a:ea typeface="BIZ UDPGothic" panose="020B0400000000000000" pitchFamily="34" charset="-128"/>
              </a:rPr>
              <a:t>よりよく、寄り添う 経費精算クラウド</a:t>
            </a:r>
          </a:p>
        </p:txBody>
      </p:sp>
      <p:pic>
        <p:nvPicPr>
          <p:cNvPr id="14" name="Graphic 10">
            <a:extLst>
              <a:ext uri="{FF2B5EF4-FFF2-40B4-BE49-F238E27FC236}">
                <a16:creationId xmlns:a16="http://schemas.microsoft.com/office/drawing/2014/main" id="{27C79252-0B36-9F05-BE24-F7C211BAB53E}"/>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209575" y="242894"/>
            <a:ext cx="1566000" cy="489375"/>
          </a:xfrm>
          <a:prstGeom prst="rect">
            <a:avLst/>
          </a:prstGeom>
        </p:spPr>
      </p:pic>
    </p:spTree>
    <p:extLst>
      <p:ext uri="{BB962C8B-B14F-4D97-AF65-F5344CB8AC3E}">
        <p14:creationId xmlns:p14="http://schemas.microsoft.com/office/powerpoint/2010/main" val="3749368035"/>
      </p:ext>
    </p:extLst>
  </p:cSld>
  <p:clrMapOvr>
    <a:masterClrMapping/>
  </p:clrMapOvr>
  <p:extLst>
    <p:ext uri="{DCECCB84-F9BA-43D5-87BE-67443E8EF086}">
      <p15:sldGuideLst xmlns:p15="http://schemas.microsoft.com/office/powerpoint/2012/main">
        <p15:guide id="3" orient="horz" pos="3861">
          <p15:clr>
            <a:srgbClr val="A4A3A4"/>
          </p15:clr>
        </p15:guide>
        <p15:guide id="5" orient="horz" pos="300">
          <p15:clr>
            <a:srgbClr val="A4A3A4"/>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目次１">
    <p:spTree>
      <p:nvGrpSpPr>
        <p:cNvPr id="1" name=""/>
        <p:cNvGrpSpPr/>
        <p:nvPr/>
      </p:nvGrpSpPr>
      <p:grpSpPr>
        <a:xfrm>
          <a:off x="0" y="0"/>
          <a:ext cx="0" cy="0"/>
          <a:chOff x="0" y="0"/>
          <a:chExt cx="0" cy="0"/>
        </a:xfrm>
      </p:grpSpPr>
      <p:pic>
        <p:nvPicPr>
          <p:cNvPr id="5" name="図 4" descr="アイコン&#10;&#10;自動的に生成された説明">
            <a:extLst>
              <a:ext uri="{FF2B5EF4-FFF2-40B4-BE49-F238E27FC236}">
                <a16:creationId xmlns:a16="http://schemas.microsoft.com/office/drawing/2014/main" id="{EE8BA815-7584-2ED9-7C04-DED48AE9F7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5873" y="4441857"/>
            <a:ext cx="5906127" cy="2416143"/>
          </a:xfrm>
          <a:prstGeom prst="rect">
            <a:avLst/>
          </a:prstGeom>
        </p:spPr>
      </p:pic>
      <p:sp>
        <p:nvSpPr>
          <p:cNvPr id="2" name="Title 1">
            <a:extLst>
              <a:ext uri="{FF2B5EF4-FFF2-40B4-BE49-F238E27FC236}">
                <a16:creationId xmlns:a16="http://schemas.microsoft.com/office/drawing/2014/main" id="{7A3AAC68-24D6-5FF7-BD6E-75EA2B51B44A}"/>
              </a:ext>
            </a:extLst>
          </p:cNvPr>
          <p:cNvSpPr>
            <a:spLocks noGrp="1"/>
          </p:cNvSpPr>
          <p:nvPr>
            <p:ph type="title"/>
          </p:nvPr>
        </p:nvSpPr>
        <p:spPr>
          <a:xfrm>
            <a:off x="479424" y="368300"/>
            <a:ext cx="7164000" cy="793750"/>
          </a:xfrm>
        </p:spPr>
        <p:txBody>
          <a:bodyPr/>
          <a:lstStyle>
            <a:lvl1pPr>
              <a:defRPr sz="2800"/>
            </a:lvl1pPr>
          </a:lstStyle>
          <a:p>
            <a:endParaRPr lang="en-GB" dirty="0"/>
          </a:p>
        </p:txBody>
      </p:sp>
      <p:sp>
        <p:nvSpPr>
          <p:cNvPr id="6" name="Slide Number Placeholder 5">
            <a:extLst>
              <a:ext uri="{FF2B5EF4-FFF2-40B4-BE49-F238E27FC236}">
                <a16:creationId xmlns:a16="http://schemas.microsoft.com/office/drawing/2014/main" id="{B3C9E476-A5D7-554D-EE38-3D6FF8F8CD43}"/>
              </a:ext>
            </a:extLst>
          </p:cNvPr>
          <p:cNvSpPr>
            <a:spLocks noGrp="1"/>
          </p:cNvSpPr>
          <p:nvPr>
            <p:ph type="sldNum" sz="quarter" idx="12"/>
          </p:nvPr>
        </p:nvSpPr>
        <p:spPr/>
        <p:txBody>
          <a:bodyPr/>
          <a:lstStyle/>
          <a:p>
            <a:fld id="{D8A28372-6A5A-4399-8FC5-CCF396CD4981}" type="slidenum">
              <a:rPr lang="en-GB" smtClean="0"/>
              <a:t>‹#›</a:t>
            </a:fld>
            <a:endParaRPr lang="en-GB"/>
          </a:p>
        </p:txBody>
      </p:sp>
      <p:sp>
        <p:nvSpPr>
          <p:cNvPr id="8" name="Text Placeholder 2">
            <a:extLst>
              <a:ext uri="{FF2B5EF4-FFF2-40B4-BE49-F238E27FC236}">
                <a16:creationId xmlns:a16="http://schemas.microsoft.com/office/drawing/2014/main" id="{DB04CD21-305B-A5B6-8981-ECE00D6D42D7}"/>
              </a:ext>
            </a:extLst>
          </p:cNvPr>
          <p:cNvSpPr>
            <a:spLocks noGrp="1"/>
          </p:cNvSpPr>
          <p:nvPr>
            <p:ph type="body" sz="quarter" idx="13" hasCustomPrompt="1"/>
          </p:nvPr>
        </p:nvSpPr>
        <p:spPr>
          <a:xfrm>
            <a:off x="479424" y="1313104"/>
            <a:ext cx="7164000" cy="4492384"/>
          </a:xfrm>
        </p:spPr>
        <p:txBody>
          <a:bodyPr tIns="0"/>
          <a:lstStyle>
            <a:lvl1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1pPr>
            <a:lvl2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2pPr>
            <a:lvl3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3pPr>
            <a:lvl4pPr marL="432000" indent="-396000">
              <a:lnSpc>
                <a:spcPct val="100000"/>
              </a:lnSpc>
              <a:spcBef>
                <a:spcPts val="0"/>
              </a:spcBef>
              <a:spcAft>
                <a:spcPts val="1600"/>
              </a:spcAft>
              <a:buClr>
                <a:schemeClr val="tx1"/>
              </a:buClr>
              <a:buFont typeface="+mj-lt"/>
              <a:buAutoNum type="arabicPeriod"/>
              <a:defRPr sz="2400" b="1">
                <a:solidFill>
                  <a:schemeClr val="tx1"/>
                </a:solidFill>
              </a:defRPr>
            </a:lvl4pPr>
            <a:lvl5pPr marL="432000" indent="-396000">
              <a:lnSpc>
                <a:spcPct val="100000"/>
              </a:lnSpc>
              <a:spcBef>
                <a:spcPts val="0"/>
              </a:spcBef>
              <a:spcAft>
                <a:spcPts val="1600"/>
              </a:spcAft>
              <a:buClr>
                <a:schemeClr val="tx1"/>
              </a:buClr>
              <a:buFont typeface="+mj-lt"/>
              <a:buAutoNum type="arabicPeriod"/>
              <a:defRPr sz="2400" b="1">
                <a:solidFill>
                  <a:schemeClr val="tx1"/>
                </a:solidFill>
              </a:defRPr>
            </a:lvl5pPr>
            <a:lvl6pPr marL="432000" indent="-396000">
              <a:lnSpc>
                <a:spcPct val="100000"/>
              </a:lnSpc>
              <a:spcBef>
                <a:spcPts val="0"/>
              </a:spcBef>
              <a:spcAft>
                <a:spcPts val="1600"/>
              </a:spcAft>
              <a:buClr>
                <a:schemeClr val="tx1"/>
              </a:buClr>
              <a:buFont typeface="+mj-lt"/>
              <a:buAutoNum type="arabicPeriod"/>
              <a:defRPr sz="2400" b="1">
                <a:solidFill>
                  <a:schemeClr val="tx1"/>
                </a:solidFill>
              </a:defRPr>
            </a:lvl6pPr>
            <a:lvl7pPr marL="432000" indent="-396000">
              <a:lnSpc>
                <a:spcPct val="100000"/>
              </a:lnSpc>
              <a:spcBef>
                <a:spcPts val="0"/>
              </a:spcBef>
              <a:spcAft>
                <a:spcPts val="1600"/>
              </a:spcAft>
              <a:buClr>
                <a:schemeClr val="tx1"/>
              </a:buClr>
              <a:buFont typeface="+mj-lt"/>
              <a:buAutoNum type="arabicPeriod"/>
              <a:defRPr sz="2400" b="1">
                <a:solidFill>
                  <a:schemeClr val="tx1"/>
                </a:solidFill>
              </a:defRPr>
            </a:lvl7pPr>
            <a:lvl8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8pPr>
            <a:lvl9pPr marL="432000" indent="-396000">
              <a:lnSpc>
                <a:spcPct val="100000"/>
              </a:lnSpc>
              <a:spcBef>
                <a:spcPts val="0"/>
              </a:spcBef>
              <a:spcAft>
                <a:spcPts val="1600"/>
              </a:spcAft>
              <a:buClr>
                <a:schemeClr val="tx1"/>
              </a:buClr>
              <a:buSzPct val="100000"/>
              <a:buFont typeface="+mj-lt"/>
              <a:buAutoNum type="arabicPeriod"/>
              <a:defRPr sz="2300" b="1">
                <a:solidFill>
                  <a:schemeClr val="tx1"/>
                </a:solidFill>
              </a:defRPr>
            </a:lvl9pPr>
          </a:lstStyle>
          <a:p>
            <a:pPr lvl="0"/>
            <a:r>
              <a:rPr lang="en-GB" noProof="0" dirty="0"/>
              <a:t>Click to add agenda point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6</a:t>
            </a:r>
          </a:p>
          <a:p>
            <a:pPr lvl="6"/>
            <a:r>
              <a:rPr lang="en-GB" noProof="0" dirty="0"/>
              <a:t>7</a:t>
            </a:r>
          </a:p>
          <a:p>
            <a:pPr lvl="7"/>
            <a:r>
              <a:rPr lang="en-GB" noProof="0" dirty="0"/>
              <a:t>8</a:t>
            </a:r>
          </a:p>
        </p:txBody>
      </p:sp>
    </p:spTree>
    <p:extLst>
      <p:ext uri="{BB962C8B-B14F-4D97-AF65-F5344CB8AC3E}">
        <p14:creationId xmlns:p14="http://schemas.microsoft.com/office/powerpoint/2010/main" val="1037927615"/>
      </p:ext>
    </p:extLst>
  </p:cSld>
  <p:clrMapOvr>
    <a:masterClrMapping/>
  </p:clrMapOvr>
  <p:extLst>
    <p:ext uri="{DCECCB84-F9BA-43D5-87BE-67443E8EF086}">
      <p15:sldGuideLst xmlns:p15="http://schemas.microsoft.com/office/powerpoint/2012/main">
        <p15:guide id="1" orient="horz" pos="232" userDrawn="1">
          <p15:clr>
            <a:srgbClr val="A4A3A4"/>
          </p15:clr>
        </p15:guide>
        <p15:guide id="2" orient="horz" pos="822" userDrawn="1">
          <p15:clr>
            <a:srgbClr val="A4A3A4"/>
          </p15:clr>
        </p15:guide>
        <p15:guide id="3" orient="horz" pos="867" userDrawn="1">
          <p15:clr>
            <a:srgbClr val="A4A3A4"/>
          </p15:clr>
        </p15:guide>
        <p15:guide id="4" orient="horz" pos="3657" userDrawn="1">
          <p15:clr>
            <a:srgbClr val="A4A3A4"/>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目次２">
    <p:spTree>
      <p:nvGrpSpPr>
        <p:cNvPr id="1" name=""/>
        <p:cNvGrpSpPr/>
        <p:nvPr/>
      </p:nvGrpSpPr>
      <p:grpSpPr>
        <a:xfrm>
          <a:off x="0" y="0"/>
          <a:ext cx="0" cy="0"/>
          <a:chOff x="0" y="0"/>
          <a:chExt cx="0" cy="0"/>
        </a:xfrm>
      </p:grpSpPr>
      <p:pic>
        <p:nvPicPr>
          <p:cNvPr id="5" name="図 4" descr="アイコン&#10;&#10;自動的に生成された説明">
            <a:extLst>
              <a:ext uri="{FF2B5EF4-FFF2-40B4-BE49-F238E27FC236}">
                <a16:creationId xmlns:a16="http://schemas.microsoft.com/office/drawing/2014/main" id="{40A7394E-B76A-CF98-74BD-5666FF69164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5873" y="4441857"/>
            <a:ext cx="5906127" cy="2416143"/>
          </a:xfrm>
          <a:prstGeom prst="rect">
            <a:avLst/>
          </a:prstGeom>
        </p:spPr>
      </p:pic>
      <p:sp>
        <p:nvSpPr>
          <p:cNvPr id="2" name="Title 1">
            <a:extLst>
              <a:ext uri="{FF2B5EF4-FFF2-40B4-BE49-F238E27FC236}">
                <a16:creationId xmlns:a16="http://schemas.microsoft.com/office/drawing/2014/main" id="{7A3AAC68-24D6-5FF7-BD6E-75EA2B51B44A}"/>
              </a:ext>
            </a:extLst>
          </p:cNvPr>
          <p:cNvSpPr>
            <a:spLocks noGrp="1"/>
          </p:cNvSpPr>
          <p:nvPr>
            <p:ph type="title"/>
          </p:nvPr>
        </p:nvSpPr>
        <p:spPr>
          <a:xfrm>
            <a:off x="479425" y="368300"/>
            <a:ext cx="7164000" cy="793750"/>
          </a:xfrm>
        </p:spPr>
        <p:txBody>
          <a:bodyPr/>
          <a:lstStyle>
            <a:lvl1pPr>
              <a:defRPr sz="2800"/>
            </a:lvl1pPr>
          </a:lstStyle>
          <a:p>
            <a:endParaRPr lang="en-GB" dirty="0"/>
          </a:p>
        </p:txBody>
      </p:sp>
      <p:sp>
        <p:nvSpPr>
          <p:cNvPr id="6" name="Slide Number Placeholder 5">
            <a:extLst>
              <a:ext uri="{FF2B5EF4-FFF2-40B4-BE49-F238E27FC236}">
                <a16:creationId xmlns:a16="http://schemas.microsoft.com/office/drawing/2014/main" id="{B3C9E476-A5D7-554D-EE38-3D6FF8F8CD43}"/>
              </a:ext>
            </a:extLst>
          </p:cNvPr>
          <p:cNvSpPr>
            <a:spLocks noGrp="1"/>
          </p:cNvSpPr>
          <p:nvPr>
            <p:ph type="sldNum" sz="quarter" idx="12"/>
          </p:nvPr>
        </p:nvSpPr>
        <p:spPr/>
        <p:txBody>
          <a:bodyPr/>
          <a:lstStyle/>
          <a:p>
            <a:fld id="{D8A28372-6A5A-4399-8FC5-CCF396CD4981}" type="slidenum">
              <a:rPr lang="en-GB" smtClean="0"/>
              <a:t>‹#›</a:t>
            </a:fld>
            <a:endParaRPr lang="en-GB"/>
          </a:p>
        </p:txBody>
      </p:sp>
      <p:sp>
        <p:nvSpPr>
          <p:cNvPr id="3" name="Text Placeholder 2">
            <a:extLst>
              <a:ext uri="{FF2B5EF4-FFF2-40B4-BE49-F238E27FC236}">
                <a16:creationId xmlns:a16="http://schemas.microsoft.com/office/drawing/2014/main" id="{0CA78C18-7283-79A1-179A-7DF8518BD16C}"/>
              </a:ext>
            </a:extLst>
          </p:cNvPr>
          <p:cNvSpPr>
            <a:spLocks noGrp="1"/>
          </p:cNvSpPr>
          <p:nvPr>
            <p:ph type="body" sz="quarter" idx="13" hasCustomPrompt="1"/>
          </p:nvPr>
        </p:nvSpPr>
        <p:spPr>
          <a:xfrm>
            <a:off x="479425" y="1313104"/>
            <a:ext cx="11233150" cy="4492384"/>
          </a:xfrm>
        </p:spPr>
        <p:txBody>
          <a:bodyPr tIns="0" numCol="2" spcCol="360000"/>
          <a:lstStyle>
            <a:lvl1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1pPr>
            <a:lvl2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2pPr>
            <a:lvl3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3pPr>
            <a:lvl4pPr marL="432000" indent="-396000">
              <a:lnSpc>
                <a:spcPct val="100000"/>
              </a:lnSpc>
              <a:spcBef>
                <a:spcPts val="0"/>
              </a:spcBef>
              <a:spcAft>
                <a:spcPts val="1600"/>
              </a:spcAft>
              <a:buClr>
                <a:schemeClr val="tx1"/>
              </a:buClr>
              <a:buFont typeface="+mj-lt"/>
              <a:buAutoNum type="arabicPeriod"/>
              <a:defRPr sz="2400" b="1">
                <a:solidFill>
                  <a:schemeClr val="tx1"/>
                </a:solidFill>
              </a:defRPr>
            </a:lvl4pPr>
            <a:lvl5pPr marL="432000" indent="-396000">
              <a:lnSpc>
                <a:spcPct val="100000"/>
              </a:lnSpc>
              <a:spcBef>
                <a:spcPts val="0"/>
              </a:spcBef>
              <a:spcAft>
                <a:spcPts val="1600"/>
              </a:spcAft>
              <a:buClr>
                <a:schemeClr val="tx1"/>
              </a:buClr>
              <a:buFont typeface="+mj-lt"/>
              <a:buAutoNum type="arabicPeriod"/>
              <a:defRPr sz="2400" b="1">
                <a:solidFill>
                  <a:schemeClr val="tx1"/>
                </a:solidFill>
              </a:defRPr>
            </a:lvl5pPr>
            <a:lvl6pPr marL="432000" indent="-396000">
              <a:lnSpc>
                <a:spcPct val="100000"/>
              </a:lnSpc>
              <a:spcBef>
                <a:spcPts val="0"/>
              </a:spcBef>
              <a:spcAft>
                <a:spcPts val="1600"/>
              </a:spcAft>
              <a:buClr>
                <a:schemeClr val="tx1"/>
              </a:buClr>
              <a:buFont typeface="+mj-lt"/>
              <a:buAutoNum type="arabicPeriod"/>
              <a:defRPr sz="2400" b="1">
                <a:solidFill>
                  <a:schemeClr val="tx1"/>
                </a:solidFill>
              </a:defRPr>
            </a:lvl6pPr>
            <a:lvl7pPr marL="432000" indent="-396000">
              <a:lnSpc>
                <a:spcPct val="100000"/>
              </a:lnSpc>
              <a:spcBef>
                <a:spcPts val="0"/>
              </a:spcBef>
              <a:spcAft>
                <a:spcPts val="1600"/>
              </a:spcAft>
              <a:buClr>
                <a:schemeClr val="tx1"/>
              </a:buClr>
              <a:buFont typeface="+mj-lt"/>
              <a:buAutoNum type="arabicPeriod"/>
              <a:defRPr sz="2400" b="1">
                <a:solidFill>
                  <a:schemeClr val="tx1"/>
                </a:solidFill>
              </a:defRPr>
            </a:lvl7pPr>
            <a:lvl8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8pPr>
            <a:lvl9pPr marL="432000" indent="-396000">
              <a:lnSpc>
                <a:spcPct val="100000"/>
              </a:lnSpc>
              <a:spcBef>
                <a:spcPts val="0"/>
              </a:spcBef>
              <a:spcAft>
                <a:spcPts val="1600"/>
              </a:spcAft>
              <a:buClr>
                <a:schemeClr val="tx1"/>
              </a:buClr>
              <a:buSzPct val="100000"/>
              <a:buFont typeface="+mj-lt"/>
              <a:buAutoNum type="arabicPeriod"/>
              <a:defRPr sz="2400" b="1">
                <a:solidFill>
                  <a:schemeClr val="tx1"/>
                </a:solidFill>
              </a:defRPr>
            </a:lvl9pPr>
          </a:lstStyle>
          <a:p>
            <a:pPr lvl="0"/>
            <a:r>
              <a:rPr lang="en-GB" noProof="0" dirty="0"/>
              <a:t>Click to add agenda point</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6</a:t>
            </a:r>
          </a:p>
          <a:p>
            <a:pPr lvl="6"/>
            <a:r>
              <a:rPr lang="en-GB" noProof="0" dirty="0"/>
              <a:t>7</a:t>
            </a:r>
          </a:p>
          <a:p>
            <a:pPr lvl="7"/>
            <a:r>
              <a:rPr lang="en-GB" noProof="0" dirty="0"/>
              <a:t>8</a:t>
            </a:r>
          </a:p>
          <a:p>
            <a:pPr lvl="5"/>
            <a:r>
              <a:rPr lang="en-GB" noProof="0" dirty="0"/>
              <a:t>96</a:t>
            </a:r>
          </a:p>
          <a:p>
            <a:pPr lvl="6"/>
            <a:r>
              <a:rPr lang="en-GB" noProof="0" dirty="0"/>
              <a:t>7</a:t>
            </a:r>
          </a:p>
          <a:p>
            <a:pPr lvl="7"/>
            <a:r>
              <a:rPr lang="en-GB" noProof="0" dirty="0"/>
              <a:t>8</a:t>
            </a:r>
          </a:p>
          <a:p>
            <a:pPr lvl="8"/>
            <a:r>
              <a:rPr lang="en-GB" noProof="0" dirty="0"/>
              <a:t>9</a:t>
            </a:r>
          </a:p>
          <a:p>
            <a:pPr lvl="8"/>
            <a:endParaRPr lang="en-GB" noProof="0" dirty="0"/>
          </a:p>
        </p:txBody>
      </p:sp>
    </p:spTree>
    <p:extLst>
      <p:ext uri="{BB962C8B-B14F-4D97-AF65-F5344CB8AC3E}">
        <p14:creationId xmlns:p14="http://schemas.microsoft.com/office/powerpoint/2010/main" val="1317866871"/>
      </p:ext>
    </p:extLst>
  </p:cSld>
  <p:clrMapOvr>
    <a:masterClrMapping/>
  </p:clrMapOvr>
  <p:extLst>
    <p:ext uri="{DCECCB84-F9BA-43D5-87BE-67443E8EF086}">
      <p15:sldGuideLst xmlns:p15="http://schemas.microsoft.com/office/powerpoint/2012/main">
        <p15:guide id="1" orient="horz" pos="232" userDrawn="1">
          <p15:clr>
            <a:srgbClr val="A4A3A4"/>
          </p15:clr>
        </p15:guide>
        <p15:guide id="2" orient="horz" pos="822">
          <p15:clr>
            <a:srgbClr val="A4A3A4"/>
          </p15:clr>
        </p15:guide>
        <p15:guide id="3" orient="horz" pos="867">
          <p15:clr>
            <a:srgbClr val="A4A3A4"/>
          </p15:clr>
        </p15:guide>
        <p15:guide id="4" orient="horz" pos="3657">
          <p15:clr>
            <a:srgbClr val="A4A3A4"/>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ディバイダ２">
    <p:spTree>
      <p:nvGrpSpPr>
        <p:cNvPr id="1" name=""/>
        <p:cNvGrpSpPr/>
        <p:nvPr/>
      </p:nvGrpSpPr>
      <p:grpSpPr>
        <a:xfrm>
          <a:off x="0" y="0"/>
          <a:ext cx="0" cy="0"/>
          <a:chOff x="0" y="0"/>
          <a:chExt cx="0" cy="0"/>
        </a:xfrm>
      </p:grpSpPr>
      <p:pic>
        <p:nvPicPr>
          <p:cNvPr id="5" name="Picture 4" descr="Shape, icon&#10;&#10;Description automatically generated">
            <a:extLst>
              <a:ext uri="{FF2B5EF4-FFF2-40B4-BE49-F238E27FC236}">
                <a16:creationId xmlns:a16="http://schemas.microsoft.com/office/drawing/2014/main" id="{D9DF4F89-6A24-95D5-6069-33100FAA5C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6626578" y="0"/>
            <a:ext cx="5565422" cy="6858000"/>
          </a:xfrm>
          <a:prstGeom prst="rect">
            <a:avLst/>
          </a:prstGeom>
        </p:spPr>
      </p:pic>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lvl1pPr>
              <a:defRPr>
                <a:solidFill>
                  <a:schemeClr val="bg1"/>
                </a:solidFill>
              </a:defRPr>
            </a:lvl1pPr>
          </a:lstStyle>
          <a:p>
            <a:fld id="{D8A28372-6A5A-4399-8FC5-CCF396CD4981}" type="slidenum">
              <a:rPr lang="en-GB" smtClean="0"/>
              <a:pPr/>
              <a:t>‹#›</a:t>
            </a:fld>
            <a:endParaRPr lang="en-GB"/>
          </a:p>
        </p:txBody>
      </p:sp>
      <p:pic>
        <p:nvPicPr>
          <p:cNvPr id="3" name="Graphic 2">
            <a:extLst>
              <a:ext uri="{FF2B5EF4-FFF2-40B4-BE49-F238E27FC236}">
                <a16:creationId xmlns:a16="http://schemas.microsoft.com/office/drawing/2014/main" id="{272C9ED0-7595-E7C3-BF96-8C6BAFC89F80}"/>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34273" y="356640"/>
            <a:ext cx="1357200" cy="424125"/>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a:xfrm>
            <a:off x="479425" y="2508664"/>
            <a:ext cx="5902325" cy="2120486"/>
          </a:xfrm>
        </p:spPr>
        <p:txBody>
          <a:bodyPr/>
          <a:lstStyle>
            <a:lvl1pPr algn="l">
              <a:lnSpc>
                <a:spcPct val="100000"/>
              </a:lnSpc>
              <a:defRPr sz="3200">
                <a:solidFill>
                  <a:schemeClr val="tx2"/>
                </a:solidFill>
              </a:defRPr>
            </a:lvl1pPr>
          </a:lstStyle>
          <a:p>
            <a:r>
              <a:rPr lang="en-US" dirty="0"/>
              <a:t>Click to edit title</a:t>
            </a:r>
            <a:endParaRPr lang="en-GB" dirty="0"/>
          </a:p>
        </p:txBody>
      </p:sp>
    </p:spTree>
    <p:extLst>
      <p:ext uri="{BB962C8B-B14F-4D97-AF65-F5344CB8AC3E}">
        <p14:creationId xmlns:p14="http://schemas.microsoft.com/office/powerpoint/2010/main" val="2553019448"/>
      </p:ext>
    </p:extLst>
  </p:cSld>
  <p:clrMapOvr>
    <a:masterClrMapping/>
  </p:clrMapOvr>
  <p:extLst>
    <p:ext uri="{DCECCB84-F9BA-43D5-87BE-67443E8EF086}">
      <p15:sldGuideLst xmlns:p15="http://schemas.microsoft.com/office/powerpoint/2012/main">
        <p15:guide id="3" orient="horz" pos="3861" userDrawn="1">
          <p15:clr>
            <a:srgbClr val="A4A3A4"/>
          </p15:clr>
        </p15:guide>
        <p15:guide id="5" orient="horz" pos="300" userDrawn="1">
          <p15:clr>
            <a:srgbClr val="A4A3A4"/>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１コラム">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
        <p:nvSpPr>
          <p:cNvPr id="3" name="Content Placeholder 2">
            <a:extLst>
              <a:ext uri="{FF2B5EF4-FFF2-40B4-BE49-F238E27FC236}">
                <a16:creationId xmlns:a16="http://schemas.microsoft.com/office/drawing/2014/main" id="{FA7E4E80-9611-0DCE-50DA-03FEBB667A20}"/>
              </a:ext>
            </a:extLst>
          </p:cNvPr>
          <p:cNvSpPr>
            <a:spLocks noGrp="1"/>
          </p:cNvSpPr>
          <p:nvPr>
            <p:ph sz="half" idx="1" hasCustomPrompt="1"/>
          </p:nvPr>
        </p:nvSpPr>
        <p:spPr>
          <a:xfrm>
            <a:off x="479424" y="1376363"/>
            <a:ext cx="11233149" cy="4357687"/>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テキスト プレースホルダー 5">
            <a:extLst>
              <a:ext uri="{FF2B5EF4-FFF2-40B4-BE49-F238E27FC236}">
                <a16:creationId xmlns:a16="http://schemas.microsoft.com/office/drawing/2014/main" id="{0FCABF58-E8A5-DBD5-A653-31CE6D9A6163}"/>
              </a:ext>
            </a:extLst>
          </p:cNvPr>
          <p:cNvSpPr>
            <a:spLocks noGrp="1"/>
          </p:cNvSpPr>
          <p:nvPr>
            <p:ph type="body" sz="quarter" idx="13" hasCustomPrompt="1"/>
          </p:nvPr>
        </p:nvSpPr>
        <p:spPr>
          <a:xfrm>
            <a:off x="2183513" y="5897036"/>
            <a:ext cx="7824970" cy="484714"/>
          </a:xfrm>
        </p:spPr>
        <p:txBody>
          <a:bodyPr/>
          <a:lstStyle>
            <a:lvl6pPr algn="ctr">
              <a:defRPr/>
            </a:lvl6pPr>
          </a:lstStyle>
          <a:p>
            <a:pPr lvl="5"/>
            <a:r>
              <a:rPr kumimoji="1" lang="ja-JP" altLang="en-US"/>
              <a:t>第 </a:t>
            </a:r>
            <a:r>
              <a:rPr kumimoji="1" lang="en-US" altLang="ja-JP" dirty="0"/>
              <a:t>5 </a:t>
            </a:r>
            <a:r>
              <a:rPr kumimoji="1" lang="ja-JP" altLang="en-US"/>
              <a:t>レベル</a:t>
            </a:r>
          </a:p>
        </p:txBody>
      </p:sp>
    </p:spTree>
    <p:extLst>
      <p:ext uri="{BB962C8B-B14F-4D97-AF65-F5344CB8AC3E}">
        <p14:creationId xmlns:p14="http://schemas.microsoft.com/office/powerpoint/2010/main" val="4185802171"/>
      </p:ext>
    </p:extLst>
  </p:cSld>
  <p:clrMapOvr>
    <a:masterClrMapping/>
  </p:clrMapOvr>
  <p:extLst>
    <p:ext uri="{DCECCB84-F9BA-43D5-87BE-67443E8EF086}">
      <p15:sldGuideLst xmlns:p15="http://schemas.microsoft.com/office/powerpoint/2012/main">
        <p15:guide id="1" pos="3727">
          <p15:clr>
            <a:srgbClr val="A4A3A4"/>
          </p15:clr>
        </p15:guide>
        <p15:guide id="2" pos="3953">
          <p15:clr>
            <a:srgbClr val="A4A3A4"/>
          </p15:clr>
        </p15:guide>
        <p15:guide id="3" orient="horz" pos="4020" userDrawn="1">
          <p15:clr>
            <a:srgbClr val="A4A3A4"/>
          </p15:clr>
        </p15:guide>
        <p15:guide id="4" orient="horz" pos="867">
          <p15:clr>
            <a:srgbClr val="A4A3A4"/>
          </p15:clr>
        </p15:guide>
        <p15:guide id="5" orient="horz" pos="232"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S２コラムa">
    <p:spTree>
      <p:nvGrpSpPr>
        <p:cNvPr id="1" name=""/>
        <p:cNvGrpSpPr/>
        <p:nvPr/>
      </p:nvGrpSpPr>
      <p:grpSpPr>
        <a:xfrm>
          <a:off x="0" y="0"/>
          <a:ext cx="0" cy="0"/>
          <a:chOff x="0" y="0"/>
          <a:chExt cx="0" cy="0"/>
        </a:xfrm>
      </p:grpSpPr>
      <p:pic>
        <p:nvPicPr>
          <p:cNvPr id="8" name="図 7" descr="図形, アイコン&#10;&#10;自動的に生成された説明">
            <a:extLst>
              <a:ext uri="{FF2B5EF4-FFF2-40B4-BE49-F238E27FC236}">
                <a16:creationId xmlns:a16="http://schemas.microsoft.com/office/drawing/2014/main" id="{744E633D-468A-02C4-BD6E-197C1CF8DA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9001" y="4441857"/>
            <a:ext cx="5906127" cy="2416143"/>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3" name="Content Placeholder 2">
            <a:extLst>
              <a:ext uri="{FF2B5EF4-FFF2-40B4-BE49-F238E27FC236}">
                <a16:creationId xmlns:a16="http://schemas.microsoft.com/office/drawing/2014/main" id="{47592C86-874E-1B04-832F-0B1EBC176EDA}"/>
              </a:ext>
            </a:extLst>
          </p:cNvPr>
          <p:cNvSpPr>
            <a:spLocks noGrp="1"/>
          </p:cNvSpPr>
          <p:nvPr>
            <p:ph sz="half" idx="1" hasCustomPrompt="1"/>
          </p:nvPr>
        </p:nvSpPr>
        <p:spPr>
          <a:xfrm>
            <a:off x="479425" y="1376362"/>
            <a:ext cx="5437188"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AF2BA9DF-15B4-8FDA-276E-91F71B71B7D4}"/>
              </a:ext>
            </a:extLst>
          </p:cNvPr>
          <p:cNvSpPr>
            <a:spLocks noGrp="1"/>
          </p:cNvSpPr>
          <p:nvPr>
            <p:ph sz="half" idx="2" hasCustomPrompt="1"/>
          </p:nvPr>
        </p:nvSpPr>
        <p:spPr>
          <a:xfrm>
            <a:off x="6275387" y="1376362"/>
            <a:ext cx="5437187"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3443469189"/>
      </p:ext>
    </p:extLst>
  </p:cSld>
  <p:clrMapOvr>
    <a:masterClrMapping/>
  </p:clrMapOvr>
  <p:extLst>
    <p:ext uri="{DCECCB84-F9BA-43D5-87BE-67443E8EF086}">
      <p15:sldGuideLst xmlns:p15="http://schemas.microsoft.com/office/powerpoint/2012/main">
        <p15:guide id="1" pos="3727" userDrawn="1">
          <p15:clr>
            <a:srgbClr val="A4A3A4"/>
          </p15:clr>
        </p15:guide>
        <p15:guide id="2" pos="3953" userDrawn="1">
          <p15:clr>
            <a:srgbClr val="A4A3A4"/>
          </p15:clr>
        </p15:guide>
        <p15:guide id="3" orient="horz" pos="4020" userDrawn="1">
          <p15:clr>
            <a:srgbClr val="A4A3A4"/>
          </p15:clr>
        </p15:guide>
        <p15:guide id="4" orient="horz" pos="867" userDrawn="1">
          <p15:clr>
            <a:srgbClr val="A4A3A4"/>
          </p15:clr>
        </p15:guide>
        <p15:guide id="5" orient="horz" pos="232" userDrawn="1">
          <p15:clr>
            <a:srgbClr val="A4A3A4"/>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S２コラムb">
    <p:spTree>
      <p:nvGrpSpPr>
        <p:cNvPr id="1" name=""/>
        <p:cNvGrpSpPr/>
        <p:nvPr/>
      </p:nvGrpSpPr>
      <p:grpSpPr>
        <a:xfrm>
          <a:off x="0" y="0"/>
          <a:ext cx="0" cy="0"/>
          <a:chOff x="0" y="0"/>
          <a:chExt cx="0" cy="0"/>
        </a:xfrm>
      </p:grpSpPr>
      <p:pic>
        <p:nvPicPr>
          <p:cNvPr id="6" name="図 5" descr="図形, アイコン&#10;&#10;自動的に生成された説明">
            <a:extLst>
              <a:ext uri="{FF2B5EF4-FFF2-40B4-BE49-F238E27FC236}">
                <a16:creationId xmlns:a16="http://schemas.microsoft.com/office/drawing/2014/main" id="{13B14E98-1AD3-60D8-A779-7C214C3C99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9001" y="4441857"/>
            <a:ext cx="5906127" cy="2416143"/>
          </a:xfrm>
          <a:prstGeom prst="rect">
            <a:avLst/>
          </a:prstGeom>
        </p:spPr>
      </p:pic>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3" name="Content Placeholder 2">
            <a:extLst>
              <a:ext uri="{FF2B5EF4-FFF2-40B4-BE49-F238E27FC236}">
                <a16:creationId xmlns:a16="http://schemas.microsoft.com/office/drawing/2014/main" id="{47592C86-874E-1B04-832F-0B1EBC176EDA}"/>
              </a:ext>
            </a:extLst>
          </p:cNvPr>
          <p:cNvSpPr>
            <a:spLocks noGrp="1"/>
          </p:cNvSpPr>
          <p:nvPr>
            <p:ph sz="half" idx="1" hasCustomPrompt="1"/>
          </p:nvPr>
        </p:nvSpPr>
        <p:spPr>
          <a:xfrm>
            <a:off x="479425" y="1376362"/>
            <a:ext cx="5437188"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AF2BA9DF-15B4-8FDA-276E-91F71B71B7D4}"/>
              </a:ext>
            </a:extLst>
          </p:cNvPr>
          <p:cNvSpPr>
            <a:spLocks noGrp="1"/>
          </p:cNvSpPr>
          <p:nvPr>
            <p:ph sz="half" idx="2" hasCustomPrompt="1"/>
          </p:nvPr>
        </p:nvSpPr>
        <p:spPr>
          <a:xfrm>
            <a:off x="6275387" y="1376362"/>
            <a:ext cx="5437187" cy="5005388"/>
          </a:xfrm>
        </p:spPr>
        <p:txBody>
          <a:bodyPr/>
          <a:lstStyle/>
          <a:p>
            <a:pPr lvl="0"/>
            <a:r>
              <a:rPr lang="en-GB" noProof="0" dirty="0"/>
              <a:t>Level 1 (Mark the text and click TAB for next level, SHIFT+TAB to go back in levels)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4138235462"/>
      </p:ext>
    </p:extLst>
  </p:cSld>
  <p:clrMapOvr>
    <a:masterClrMapping/>
  </p:clrMapOvr>
  <p:extLst>
    <p:ext uri="{DCECCB84-F9BA-43D5-87BE-67443E8EF086}">
      <p15:sldGuideLst xmlns:p15="http://schemas.microsoft.com/office/powerpoint/2012/main">
        <p15:guide id="1" pos="3727" userDrawn="1">
          <p15:clr>
            <a:srgbClr val="A4A3A4"/>
          </p15:clr>
        </p15:guide>
        <p15:guide id="2" pos="3953" userDrawn="1">
          <p15:clr>
            <a:srgbClr val="A4A3A4"/>
          </p15:clr>
        </p15:guide>
        <p15:guide id="3" orient="horz" pos="4020" userDrawn="1">
          <p15:clr>
            <a:srgbClr val="A4A3A4"/>
          </p15:clr>
        </p15:guide>
        <p15:guide id="4" orient="horz" pos="867" userDrawn="1">
          <p15:clr>
            <a:srgbClr val="A4A3A4"/>
          </p15:clr>
        </p15:guide>
        <p15:guide id="5" orient="horz" pos="232" userDrawn="1">
          <p15:clr>
            <a:srgbClr val="A4A3A4"/>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ブランク">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3B531-D261-13B3-E426-04329113AE08}"/>
              </a:ext>
            </a:extLst>
          </p:cNvPr>
          <p:cNvSpPr>
            <a:spLocks noGrp="1"/>
          </p:cNvSpPr>
          <p:nvPr>
            <p:ph type="title" hasCustomPrompt="1"/>
          </p:nvPr>
        </p:nvSpPr>
        <p:spPr/>
        <p:txBody>
          <a:bodyPr/>
          <a:lstStyle>
            <a:lvl1pPr>
              <a:defRPr sz="2800"/>
            </a:lvl1pPr>
          </a:lstStyle>
          <a:p>
            <a:r>
              <a:rPr lang="en-US" dirty="0"/>
              <a:t>Click to edit title</a:t>
            </a:r>
            <a:endParaRPr lang="en-GB" dirty="0"/>
          </a:p>
        </p:txBody>
      </p:sp>
      <p:sp>
        <p:nvSpPr>
          <p:cNvPr id="7" name="Slide Number Placeholder 6">
            <a:extLst>
              <a:ext uri="{FF2B5EF4-FFF2-40B4-BE49-F238E27FC236}">
                <a16:creationId xmlns:a16="http://schemas.microsoft.com/office/drawing/2014/main" id="{E4D0608E-F247-698E-C11E-6F24EFFFD70A}"/>
              </a:ext>
            </a:extLst>
          </p:cNvPr>
          <p:cNvSpPr>
            <a:spLocks noGrp="1"/>
          </p:cNvSpPr>
          <p:nvPr>
            <p:ph type="sldNum" sz="quarter" idx="12"/>
          </p:nvPr>
        </p:nvSpPr>
        <p:spPr/>
        <p:txBody>
          <a:bodyPr/>
          <a:lstStyle/>
          <a:p>
            <a:fld id="{D8A28372-6A5A-4399-8FC5-CCF396CD4981}" type="slidenum">
              <a:rPr lang="en-GB" smtClean="0"/>
              <a:t>‹#›</a:t>
            </a:fld>
            <a:endParaRPr lang="en-GB"/>
          </a:p>
        </p:txBody>
      </p:sp>
    </p:spTree>
    <p:extLst>
      <p:ext uri="{BB962C8B-B14F-4D97-AF65-F5344CB8AC3E}">
        <p14:creationId xmlns:p14="http://schemas.microsoft.com/office/powerpoint/2010/main" val="3753121451"/>
      </p:ext>
    </p:extLst>
  </p:cSld>
  <p:clrMapOvr>
    <a:masterClrMapping/>
  </p:clrMapOvr>
  <p:extLst>
    <p:ext uri="{DCECCB84-F9BA-43D5-87BE-67443E8EF086}">
      <p15:sldGuideLst xmlns:p15="http://schemas.microsoft.com/office/powerpoint/2012/main">
        <p15:guide id="1" pos="3727" userDrawn="1">
          <p15:clr>
            <a:srgbClr val="A4A3A4"/>
          </p15:clr>
        </p15:guide>
        <p15:guide id="2" pos="3953" userDrawn="1">
          <p15:clr>
            <a:srgbClr val="A4A3A4"/>
          </p15:clr>
        </p15:guide>
        <p15:guide id="3" orient="horz" pos="4020" userDrawn="1">
          <p15:clr>
            <a:srgbClr val="A4A3A4"/>
          </p15:clr>
        </p15:guide>
        <p15:guide id="4" orient="horz" pos="867" userDrawn="1">
          <p15:clr>
            <a:srgbClr val="A4A3A4"/>
          </p15:clr>
        </p15:guide>
        <p15:guide id="5" orient="horz" pos="232" userDrawn="1">
          <p15:clr>
            <a:srgbClr val="A4A3A4"/>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6A2220-834C-31CB-AD11-EE1B9A27A65E}"/>
              </a:ext>
            </a:extLst>
          </p:cNvPr>
          <p:cNvSpPr>
            <a:spLocks noGrp="1"/>
          </p:cNvSpPr>
          <p:nvPr>
            <p:ph type="title"/>
          </p:nvPr>
        </p:nvSpPr>
        <p:spPr>
          <a:xfrm>
            <a:off x="479425" y="360000"/>
            <a:ext cx="9507855" cy="793750"/>
          </a:xfrm>
          <a:prstGeom prst="rect">
            <a:avLst/>
          </a:prstGeom>
        </p:spPr>
        <p:txBody>
          <a:bodyPr vert="horz" lIns="0" tIns="0" rIns="0" bIns="0" rtlCol="0" anchor="t" anchorCtr="0">
            <a:noAutofit/>
          </a:bodyPr>
          <a:lstStyle/>
          <a:p>
            <a:r>
              <a:rPr lang="ja-JP" altLang="en-US" dirty="0"/>
              <a:t>マスター タイトルの書式設定</a:t>
            </a:r>
            <a:endParaRPr lang="en-GB" dirty="0"/>
          </a:p>
        </p:txBody>
      </p:sp>
      <p:sp>
        <p:nvSpPr>
          <p:cNvPr id="3" name="Text Placeholder 2">
            <a:extLst>
              <a:ext uri="{FF2B5EF4-FFF2-40B4-BE49-F238E27FC236}">
                <a16:creationId xmlns:a16="http://schemas.microsoft.com/office/drawing/2014/main" id="{07CB69E6-F0CB-286D-29B7-96C297D88405}"/>
              </a:ext>
            </a:extLst>
          </p:cNvPr>
          <p:cNvSpPr>
            <a:spLocks noGrp="1"/>
          </p:cNvSpPr>
          <p:nvPr>
            <p:ph type="body" idx="1"/>
          </p:nvPr>
        </p:nvSpPr>
        <p:spPr>
          <a:xfrm>
            <a:off x="479425" y="1376363"/>
            <a:ext cx="11233150" cy="4800600"/>
          </a:xfrm>
          <a:prstGeom prst="rect">
            <a:avLst/>
          </a:prstGeom>
        </p:spPr>
        <p:txBody>
          <a:bodyPr vert="horz" lIns="0" tIns="0" rIns="0" bIns="0" rtlCol="0" anchor="t" anchorCtr="0">
            <a:noAutofit/>
          </a:bodyPr>
          <a:lstStyle/>
          <a:p>
            <a:pPr lvl="0"/>
            <a:r>
              <a:rPr lang="en-GB" noProof="0" dirty="0"/>
              <a:t>Level 1 (Mark the text and click TAB for next level, SHIFT+TAB to go back in levels)</a:t>
            </a:r>
          </a:p>
          <a:p>
            <a:pPr lvl="1"/>
            <a:r>
              <a:rPr lang="en-GB" noProof="0" dirty="0"/>
              <a:t>Level 2</a:t>
            </a:r>
          </a:p>
          <a:p>
            <a:pPr lvl="2"/>
            <a:r>
              <a:rPr lang="en-GB" noProof="0" dirty="0"/>
              <a:t>Level 3</a:t>
            </a:r>
          </a:p>
          <a:p>
            <a:pPr lvl="3"/>
            <a:r>
              <a:rPr lang="en-GB" noProof="0" dirty="0"/>
              <a:t>Level 4</a:t>
            </a:r>
          </a:p>
          <a:p>
            <a:pPr lvl="4"/>
            <a:r>
              <a:rPr lang="en-GB" noProof="0" dirty="0"/>
              <a:t>Level 5</a:t>
            </a:r>
          </a:p>
          <a:p>
            <a:pPr lvl="5"/>
            <a:r>
              <a:rPr lang="en-GB" noProof="0" dirty="0"/>
              <a:t>Level 6</a:t>
            </a:r>
          </a:p>
          <a:p>
            <a:pPr lvl="6"/>
            <a:r>
              <a:rPr lang="en-GB" noProof="0" dirty="0"/>
              <a:t>Level 7</a:t>
            </a:r>
          </a:p>
          <a:p>
            <a:pPr lvl="7"/>
            <a:r>
              <a:rPr lang="en-GB" noProof="0" dirty="0"/>
              <a:t>Level 8</a:t>
            </a:r>
          </a:p>
          <a:p>
            <a:pPr lvl="8"/>
            <a:r>
              <a:rPr lang="en-GB" noProof="0" dirty="0"/>
              <a:t>Level 9</a:t>
            </a:r>
          </a:p>
        </p:txBody>
      </p:sp>
      <p:sp>
        <p:nvSpPr>
          <p:cNvPr id="4" name="Date Placeholder 3">
            <a:extLst>
              <a:ext uri="{FF2B5EF4-FFF2-40B4-BE49-F238E27FC236}">
                <a16:creationId xmlns:a16="http://schemas.microsoft.com/office/drawing/2014/main" id="{9E6FB6F0-3FCC-01C1-6126-24C531D0A3A8}"/>
              </a:ext>
            </a:extLst>
          </p:cNvPr>
          <p:cNvSpPr>
            <a:spLocks noGrp="1"/>
          </p:cNvSpPr>
          <p:nvPr>
            <p:ph type="dt" sz="half" idx="2"/>
          </p:nvPr>
        </p:nvSpPr>
        <p:spPr>
          <a:xfrm>
            <a:off x="838200" y="706534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5F9D3BD0-38CF-D766-566B-89E011205841}"/>
              </a:ext>
            </a:extLst>
          </p:cNvPr>
          <p:cNvSpPr>
            <a:spLocks noGrp="1"/>
          </p:cNvSpPr>
          <p:nvPr>
            <p:ph type="ftr" sz="quarter" idx="3"/>
          </p:nvPr>
        </p:nvSpPr>
        <p:spPr>
          <a:xfrm>
            <a:off x="4038600" y="706534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5F2C5DA-A488-6930-9335-93F1D0216D04}"/>
              </a:ext>
            </a:extLst>
          </p:cNvPr>
          <p:cNvSpPr>
            <a:spLocks noGrp="1"/>
          </p:cNvSpPr>
          <p:nvPr>
            <p:ph type="sldNum" sz="quarter" idx="4"/>
          </p:nvPr>
        </p:nvSpPr>
        <p:spPr>
          <a:xfrm>
            <a:off x="10834618" y="6510664"/>
            <a:ext cx="877957" cy="161649"/>
          </a:xfrm>
          <a:prstGeom prst="rect">
            <a:avLst/>
          </a:prstGeom>
        </p:spPr>
        <p:txBody>
          <a:bodyPr vert="horz" lIns="0" tIns="0" rIns="0" bIns="0" rtlCol="0" anchor="b" anchorCtr="0"/>
          <a:lstStyle>
            <a:lvl1pPr algn="r">
              <a:defRPr sz="700">
                <a:solidFill>
                  <a:schemeClr val="tx1"/>
                </a:solidFill>
              </a:defRPr>
            </a:lvl1pPr>
          </a:lstStyle>
          <a:p>
            <a:fld id="{D8A28372-6A5A-4399-8FC5-CCF396CD4981}" type="slidenum">
              <a:rPr lang="en-GB" smtClean="0"/>
              <a:pPr/>
              <a:t>‹#›</a:t>
            </a:fld>
            <a:endParaRPr lang="en-GB"/>
          </a:p>
        </p:txBody>
      </p:sp>
      <p:sp>
        <p:nvSpPr>
          <p:cNvPr id="7" name="Logo name">
            <a:extLst>
              <a:ext uri="{FF2B5EF4-FFF2-40B4-BE49-F238E27FC236}">
                <a16:creationId xmlns:a16="http://schemas.microsoft.com/office/drawing/2014/main" id="{122119FB-BFB9-C986-FBDE-DE8CB945732B}"/>
              </a:ext>
            </a:extLst>
          </p:cNvPr>
          <p:cNvSpPr txBox="1"/>
          <p:nvPr userDrawn="1"/>
        </p:nvSpPr>
        <p:spPr>
          <a:xfrm>
            <a:off x="503235" y="6486525"/>
            <a:ext cx="2597513" cy="185788"/>
          </a:xfrm>
          <a:prstGeom prst="rect">
            <a:avLst/>
          </a:prstGeom>
          <a:noFill/>
        </p:spPr>
        <p:txBody>
          <a:bodyPr wrap="square" lIns="0" tIns="0" rIns="0" bIns="0" rtlCol="0" anchor="b" anchorCtr="0">
            <a:noAutofit/>
          </a:bodyPr>
          <a:lstStyle/>
          <a:p>
            <a:r>
              <a:rPr lang="en-US" sz="600">
                <a:solidFill>
                  <a:schemeClr val="tx1"/>
                </a:solidFill>
              </a:rPr>
              <a:t>©️ RAKUS Co., Ltd. All Rights Reserved.</a:t>
            </a:r>
            <a:endParaRPr lang="en-GB" sz="600" dirty="0">
              <a:solidFill>
                <a:schemeClr val="tx1"/>
              </a:solidFill>
            </a:endParaRPr>
          </a:p>
        </p:txBody>
      </p:sp>
      <p:pic>
        <p:nvPicPr>
          <p:cNvPr id="8" name="Graphic 7">
            <a:extLst>
              <a:ext uri="{FF2B5EF4-FFF2-40B4-BE49-F238E27FC236}">
                <a16:creationId xmlns:a16="http://schemas.microsoft.com/office/drawing/2014/main" id="{B927681F-9D63-7115-C679-441E62135B81}"/>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0334273" y="356640"/>
            <a:ext cx="1357200" cy="424125"/>
          </a:xfrm>
          <a:prstGeom prst="rect">
            <a:avLst/>
          </a:prstGeom>
        </p:spPr>
      </p:pic>
    </p:spTree>
    <p:extLst>
      <p:ext uri="{BB962C8B-B14F-4D97-AF65-F5344CB8AC3E}">
        <p14:creationId xmlns:p14="http://schemas.microsoft.com/office/powerpoint/2010/main" val="172336277"/>
      </p:ext>
    </p:extLst>
  </p:cSld>
  <p:clrMap bg1="lt1" tx1="dk1" bg2="lt2" tx2="dk2" accent1="accent1" accent2="accent2" accent3="accent3" accent4="accent4" accent5="accent5" accent6="accent6" hlink="hlink" folHlink="folHlink"/>
  <p:sldLayoutIdLst>
    <p:sldLayoutId id="2147483666" r:id="rId1"/>
    <p:sldLayoutId id="2147483679" r:id="rId2"/>
    <p:sldLayoutId id="2147483668" r:id="rId3"/>
    <p:sldLayoutId id="2147483676" r:id="rId4"/>
    <p:sldLayoutId id="2147483670" r:id="rId5"/>
    <p:sldLayoutId id="2147483677" r:id="rId6"/>
    <p:sldLayoutId id="2147483671" r:id="rId7"/>
    <p:sldLayoutId id="2147483672" r:id="rId8"/>
    <p:sldLayoutId id="2147483674" r:id="rId9"/>
    <p:sldLayoutId id="2147483678" r:id="rId10"/>
  </p:sldLayoutIdLst>
  <p:hf hdr="0" ftr="0" dt="0"/>
  <p:txStyles>
    <p:titleStyle>
      <a:lvl1pPr algn="l" defTabSz="914400" rtl="0" eaLnBrk="1" latinLnBrk="0" hangingPunct="1">
        <a:lnSpc>
          <a:spcPct val="120000"/>
        </a:lnSpc>
        <a:spcBef>
          <a:spcPct val="0"/>
        </a:spcBef>
        <a:buNone/>
        <a:defRPr kumimoji="1" sz="2800" b="1" kern="1200">
          <a:solidFill>
            <a:schemeClr val="tx2"/>
          </a:solidFill>
          <a:latin typeface="+mj-lt"/>
          <a:ea typeface="+mj-ea"/>
          <a:cs typeface="+mj-cs"/>
        </a:defRPr>
      </a:lvl1pPr>
    </p:titleStyle>
    <p:body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02" userDrawn="1">
          <p15:clr>
            <a:srgbClr val="A4A3A4"/>
          </p15:clr>
        </p15:guide>
        <p15:guide id="3" pos="7378"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12.png"/><Relationship Id="rId7" Type="http://schemas.openxmlformats.org/officeDocument/2006/relationships/image" Target="../media/image30.png"/><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13.svg"/></Relationships>
</file>

<file path=ppt/slides/_rels/slide12.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8.png"/><Relationship Id="rId7" Type="http://schemas.openxmlformats.org/officeDocument/2006/relationships/image" Target="../media/image26.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hyperlink" Target="https://success-navi.rakurakucloud.jp/seisan/manual/category/mcat_6/scat_3#Anchor02" TargetMode="Externa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22.png"/><Relationship Id="rId7"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7.svg"/><Relationship Id="rId4" Type="http://schemas.openxmlformats.org/officeDocument/2006/relationships/image" Target="../media/image23.svg"/><Relationship Id="rId9" Type="http://schemas.openxmlformats.org/officeDocument/2006/relationships/image" Target="../media/image2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15.sv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1A45201-DCC2-1BBC-9DE5-7B09D14FE7B3}"/>
              </a:ext>
            </a:extLst>
          </p:cNvPr>
          <p:cNvSpPr>
            <a:spLocks noGrp="1"/>
          </p:cNvSpPr>
          <p:nvPr>
            <p:ph type="sldNum" sz="quarter" idx="12"/>
          </p:nvPr>
        </p:nvSpPr>
        <p:spPr/>
        <p:txBody>
          <a:bodyPr/>
          <a:lstStyle/>
          <a:p>
            <a:fld id="{D8A28372-6A5A-4399-8FC5-CCF396CD4981}" type="slidenum">
              <a:rPr lang="en-GB" smtClean="0"/>
              <a:t>1</a:t>
            </a:fld>
            <a:endParaRPr lang="en-GB"/>
          </a:p>
        </p:txBody>
      </p:sp>
      <p:sp>
        <p:nvSpPr>
          <p:cNvPr id="5" name="Google Shape;66;p1">
            <a:extLst>
              <a:ext uri="{FF2B5EF4-FFF2-40B4-BE49-F238E27FC236}">
                <a16:creationId xmlns:a16="http://schemas.microsoft.com/office/drawing/2014/main" id="{620E093A-5BF5-CE0A-FE4F-A4F218819483}"/>
              </a:ext>
            </a:extLst>
          </p:cNvPr>
          <p:cNvSpPr/>
          <p:nvPr/>
        </p:nvSpPr>
        <p:spPr>
          <a:xfrm flipH="1">
            <a:off x="479425" y="1975418"/>
            <a:ext cx="11233150" cy="2907163"/>
          </a:xfrm>
          <a:prstGeom prst="rect">
            <a:avLst/>
          </a:prstGeom>
          <a:solidFill>
            <a:srgbClr val="F6F6F6"/>
          </a:solidFill>
          <a:ln w="19050" cap="flat">
            <a:noFill/>
            <a:round/>
          </a:ln>
        </p:spPr>
        <p:txBody>
          <a:bodyPr spcFirstLastPara="1" wrap="square" lIns="360000" tIns="91425" rIns="91425" bIns="91425" anchor="ctr" anchorCtr="0">
            <a:noAutofit/>
          </a:bodyPr>
          <a:lstStyle/>
          <a:p>
            <a:pPr>
              <a:lnSpc>
                <a:spcPct val="150000"/>
              </a:lnSpc>
              <a:buSzPts val="1200"/>
            </a:pPr>
            <a:r>
              <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rPr>
              <a:t>※</a:t>
            </a: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説明会ご担当者様へ</a:t>
            </a: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次のページから社内</a:t>
            </a:r>
            <a:r>
              <a:rPr lang="ja-JP" altLang="ja-JP" sz="1600"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rPr>
              <a:t>説明会で投影する資料のひな形</a:t>
            </a:r>
            <a:r>
              <a:rPr lang="ja-JP" altLang="en-US" sz="1600"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rPr>
              <a:t>です。</a:t>
            </a: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あくまで雛形ですので、各社様の</a:t>
            </a:r>
            <a:r>
              <a:rPr lang="ja-JP" altLang="ja-JP"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運用に合わせて</a:t>
            </a:r>
            <a:r>
              <a:rPr lang="ja-JP" altLang="en-US"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不要なスライドは修正・削除するなど</a:t>
            </a:r>
            <a:r>
              <a:rPr lang="ja-JP" altLang="en-US" sz="1600"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して</a:t>
            </a:r>
            <a:r>
              <a:rPr lang="ja-JP" altLang="ja-JP"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ご活用ください</a:t>
            </a:r>
            <a:r>
              <a:rPr lang="ja-JP" altLang="en-US"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a:t>
            </a:r>
            <a:endParaRPr lang="en-US" altLang="ja-JP"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スピーカーノートにも話す際のポイントなどを記載しています</a:t>
            </a:r>
            <a:endParaRPr lang="en-US" altLang="ja-JP"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社内説明会を実施しない場合でも、申請者の方に気をつけていただきたいポイントなどもまとめておりますので、</a:t>
            </a:r>
            <a:endParaRPr lang="en-US" altLang="ja-JP" sz="1600"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必要に応じて社内の経費精算マニュアルに追加するなど</a:t>
            </a:r>
            <a:r>
              <a:rPr lang="ja-JP" altLang="en-US" sz="1600"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a:t>
            </a:r>
            <a:r>
              <a:rPr lang="ja-JP" altLang="en-US" sz="1600" i="0" strike="noStrike" cap="none"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ご活用いただけますと幸いです。</a:t>
            </a:r>
          </a:p>
        </p:txBody>
      </p:sp>
    </p:spTree>
    <p:extLst>
      <p:ext uri="{BB962C8B-B14F-4D97-AF65-F5344CB8AC3E}">
        <p14:creationId xmlns:p14="http://schemas.microsoft.com/office/powerpoint/2010/main" val="3795930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10</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5902325" cy="1613234"/>
          </a:xfrm>
        </p:spPr>
        <p:txBody>
          <a:bodyPr/>
          <a:lstStyle/>
          <a:p>
            <a:pPr>
              <a:lnSpc>
                <a:spcPct val="120000"/>
              </a:lnSpc>
            </a:pPr>
            <a:r>
              <a:rPr kumimoji="1" lang="ja-JP" altLang="en-US" sz="3200" dirty="0"/>
              <a:t>３</a:t>
            </a:r>
            <a:r>
              <a:rPr kumimoji="1" lang="en-US" altLang="ja-JP" sz="3200" dirty="0"/>
              <a:t>.</a:t>
            </a:r>
            <a:r>
              <a:rPr kumimoji="1" lang="ja-JP" altLang="en-US" sz="3200" dirty="0"/>
              <a:t> 「楽楽精算」にアップロード</a:t>
            </a:r>
            <a:br>
              <a:rPr kumimoji="1" lang="en-US" altLang="ja-JP" sz="3200" dirty="0"/>
            </a:br>
            <a:r>
              <a:rPr kumimoji="1" lang="ja-JP" altLang="en-US" sz="3200" dirty="0"/>
              <a:t>　　する書類の処理フロー　</a:t>
            </a:r>
          </a:p>
        </p:txBody>
      </p:sp>
    </p:spTree>
    <p:extLst>
      <p:ext uri="{BB962C8B-B14F-4D97-AF65-F5344CB8AC3E}">
        <p14:creationId xmlns:p14="http://schemas.microsoft.com/office/powerpoint/2010/main" val="785255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タイトル 1">
            <a:extLst>
              <a:ext uri="{FF2B5EF4-FFF2-40B4-BE49-F238E27FC236}">
                <a16:creationId xmlns:a16="http://schemas.microsoft.com/office/drawing/2014/main" id="{AF831E2E-2BC2-6B66-4282-8A06DFB75A0E}"/>
              </a:ext>
            </a:extLst>
          </p:cNvPr>
          <p:cNvSpPr>
            <a:spLocks noGrp="1"/>
          </p:cNvSpPr>
          <p:nvPr>
            <p:ph type="title"/>
          </p:nvPr>
        </p:nvSpPr>
        <p:spPr>
          <a:xfrm>
            <a:off x="479425" y="377930"/>
            <a:ext cx="9507855" cy="793750"/>
          </a:xfrm>
        </p:spPr>
        <p:txBody>
          <a:bodyPr/>
          <a:lstStyle/>
          <a:p>
            <a:pPr>
              <a:lnSpc>
                <a:spcPct val="120000"/>
              </a:lnSpc>
            </a:pPr>
            <a:r>
              <a:rPr lang="ja-JP" altLang="en-US" dirty="0">
                <a:solidFill>
                  <a:srgbClr val="007BC7"/>
                </a:solidFill>
                <a:latin typeface="BIZ UDPゴシック" panose="020B0400000000000000" pitchFamily="50" charset="-128"/>
                <a:ea typeface="BIZ UDPゴシック" panose="020B0400000000000000" pitchFamily="50" charset="-128"/>
              </a:rPr>
              <a:t>紙の書類を処理する際の対応方法</a:t>
            </a:r>
          </a:p>
        </p:txBody>
      </p:sp>
      <p:sp>
        <p:nvSpPr>
          <p:cNvPr id="10" name="スライド番号プレースホルダー 2">
            <a:extLst>
              <a:ext uri="{FF2B5EF4-FFF2-40B4-BE49-F238E27FC236}">
                <a16:creationId xmlns:a16="http://schemas.microsoft.com/office/drawing/2014/main" id="{0718047E-6282-C861-A9C3-5ACA3D1A7E46}"/>
              </a:ext>
            </a:extLst>
          </p:cNvPr>
          <p:cNvSpPr>
            <a:spLocks noGrp="1"/>
          </p:cNvSpPr>
          <p:nvPr>
            <p:ph type="sldNum" sz="quarter" idx="12"/>
          </p:nvPr>
        </p:nvSpPr>
        <p:spPr>
          <a:xfrm>
            <a:off x="10834618" y="6447164"/>
            <a:ext cx="877957" cy="161649"/>
          </a:xfrm>
        </p:spPr>
        <p:txBody>
          <a:bodyPr/>
          <a:lstStyle/>
          <a:p>
            <a:fld id="{D8A28372-6A5A-4399-8FC5-CCF396CD4981}" type="slidenum">
              <a:rPr lang="en-GB" smtClean="0"/>
              <a:t>11</a:t>
            </a:fld>
            <a:endParaRPr lang="en-GB"/>
          </a:p>
        </p:txBody>
      </p:sp>
      <p:sp>
        <p:nvSpPr>
          <p:cNvPr id="28" name="正方形/長方形 27">
            <a:extLst>
              <a:ext uri="{FF2B5EF4-FFF2-40B4-BE49-F238E27FC236}">
                <a16:creationId xmlns:a16="http://schemas.microsoft.com/office/drawing/2014/main" id="{F6D19A58-DE2B-8CB1-8A5A-FF1C98274527}"/>
              </a:ext>
            </a:extLst>
          </p:cNvPr>
          <p:cNvSpPr/>
          <p:nvPr/>
        </p:nvSpPr>
        <p:spPr>
          <a:xfrm>
            <a:off x="368185" y="3160095"/>
            <a:ext cx="2443585" cy="599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紙で領収書／請求書を受領</a:t>
            </a:r>
          </a:p>
        </p:txBody>
      </p:sp>
      <p:sp>
        <p:nvSpPr>
          <p:cNvPr id="36" name="正方形/長方形 35">
            <a:extLst>
              <a:ext uri="{FF2B5EF4-FFF2-40B4-BE49-F238E27FC236}">
                <a16:creationId xmlns:a16="http://schemas.microsoft.com/office/drawing/2014/main" id="{CC422F11-8E1E-E029-E0D1-F7FD3A88B4D1}"/>
              </a:ext>
            </a:extLst>
          </p:cNvPr>
          <p:cNvSpPr/>
          <p:nvPr/>
        </p:nvSpPr>
        <p:spPr>
          <a:xfrm>
            <a:off x="479424" y="1397159"/>
            <a:ext cx="3014926" cy="360000"/>
          </a:xfrm>
          <a:prstGeom prst="rect">
            <a:avLst/>
          </a:prstGeom>
          <a:solidFill>
            <a:srgbClr val="007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BIZ UDPゴシック" panose="020B0400000000000000" pitchFamily="50" charset="-128"/>
                <a:ea typeface="BIZ UDPゴシック" panose="020B0400000000000000" pitchFamily="50" charset="-128"/>
              </a:rPr>
              <a:t>紙の領収書／請求書の場合</a:t>
            </a:r>
          </a:p>
        </p:txBody>
      </p:sp>
      <p:cxnSp>
        <p:nvCxnSpPr>
          <p:cNvPr id="8" name="直線矢印コネクタ 7">
            <a:extLst>
              <a:ext uri="{FF2B5EF4-FFF2-40B4-BE49-F238E27FC236}">
                <a16:creationId xmlns:a16="http://schemas.microsoft.com/office/drawing/2014/main" id="{080347DD-747B-8D3F-BE27-6C373AE13B69}"/>
              </a:ext>
            </a:extLst>
          </p:cNvPr>
          <p:cNvCxnSpPr>
            <a:cxnSpLocks/>
          </p:cNvCxnSpPr>
          <p:nvPr/>
        </p:nvCxnSpPr>
        <p:spPr>
          <a:xfrm>
            <a:off x="2135179" y="2758214"/>
            <a:ext cx="1554083"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E07775F4-73C6-4FBF-2EE2-88866C82A472}"/>
              </a:ext>
            </a:extLst>
          </p:cNvPr>
          <p:cNvCxnSpPr>
            <a:cxnSpLocks/>
          </p:cNvCxnSpPr>
          <p:nvPr/>
        </p:nvCxnSpPr>
        <p:spPr>
          <a:xfrm>
            <a:off x="8075227" y="2781630"/>
            <a:ext cx="1634701"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DE0AFA0F-AC07-5F81-D965-E1523DF777CB}"/>
              </a:ext>
            </a:extLst>
          </p:cNvPr>
          <p:cNvSpPr/>
          <p:nvPr/>
        </p:nvSpPr>
        <p:spPr>
          <a:xfrm>
            <a:off x="5045797" y="2118171"/>
            <a:ext cx="3014926" cy="26989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「楽楽精算」にアップロード</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en-US" altLang="ja-JP" sz="1400" dirty="0">
                <a:solidFill>
                  <a:srgbClr val="464646"/>
                </a:solidFill>
                <a:latin typeface="BIZ UDPゴシック" panose="020B0400000000000000" pitchFamily="50" charset="-128"/>
                <a:ea typeface="BIZ UDPゴシック" panose="020B0400000000000000" pitchFamily="50" charset="-128"/>
              </a:rPr>
              <a:t>※</a:t>
            </a:r>
            <a:r>
              <a:rPr kumimoji="1" lang="ja-JP" altLang="en-US" sz="1400" dirty="0">
                <a:solidFill>
                  <a:srgbClr val="464646"/>
                </a:solidFill>
                <a:latin typeface="BIZ UDPゴシック" panose="020B0400000000000000" pitchFamily="50" charset="-128"/>
                <a:ea typeface="BIZ UDPゴシック" panose="020B0400000000000000" pitchFamily="50" charset="-128"/>
              </a:rPr>
              <a:t>以下のいずれかの方法で取込を</a:t>
            </a:r>
            <a:br>
              <a:rPr kumimoji="1" lang="en-US" altLang="ja-JP" sz="1400" dirty="0">
                <a:solidFill>
                  <a:srgbClr val="464646"/>
                </a:solidFill>
                <a:latin typeface="BIZ UDPゴシック" panose="020B0400000000000000" pitchFamily="50" charset="-128"/>
                <a:ea typeface="BIZ UDPゴシック" panose="020B0400000000000000" pitchFamily="50" charset="-128"/>
              </a:rPr>
            </a:br>
            <a:r>
              <a:rPr kumimoji="1" lang="ja-JP" altLang="en-US" sz="1400" dirty="0">
                <a:solidFill>
                  <a:srgbClr val="464646"/>
                </a:solidFill>
                <a:latin typeface="BIZ UDPゴシック" panose="020B0400000000000000" pitchFamily="50" charset="-128"/>
                <a:ea typeface="BIZ UDPゴシック" panose="020B0400000000000000" pitchFamily="50" charset="-128"/>
              </a:rPr>
              <a:t>　 行ってください。</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gn="ctr">
              <a:lnSpc>
                <a:spcPct val="120000"/>
              </a:lnSpc>
            </a:pP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①「楽楽精算」アプリで撮影</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　</a:t>
            </a:r>
            <a:r>
              <a:rPr kumimoji="1" lang="en-US" altLang="ja-JP" sz="1400" dirty="0">
                <a:solidFill>
                  <a:srgbClr val="464646"/>
                </a:solidFill>
                <a:latin typeface="BIZ UDPゴシック" panose="020B0400000000000000" pitchFamily="50" charset="-128"/>
                <a:ea typeface="BIZ UDPゴシック" panose="020B0400000000000000" pitchFamily="50" charset="-128"/>
              </a:rPr>
              <a:t>※A</a:t>
            </a:r>
            <a:r>
              <a:rPr kumimoji="1" lang="ja-JP" altLang="en-US" sz="1400" dirty="0">
                <a:solidFill>
                  <a:srgbClr val="464646"/>
                </a:solidFill>
                <a:latin typeface="BIZ UDPゴシック" panose="020B0400000000000000" pitchFamily="50" charset="-128"/>
                <a:ea typeface="BIZ UDPゴシック" panose="020B0400000000000000" pitchFamily="50" charset="-128"/>
              </a:rPr>
              <a:t>４を超えるものは複合機で</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　　スキャンしてください。</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②複合機でスキャン</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　∟解像度</a:t>
            </a:r>
            <a:r>
              <a:rPr kumimoji="1" lang="en-US" altLang="ja-JP" sz="1400" dirty="0">
                <a:solidFill>
                  <a:srgbClr val="464646"/>
                </a:solidFill>
                <a:latin typeface="BIZ UDPゴシック" panose="020B0400000000000000" pitchFamily="50" charset="-128"/>
                <a:ea typeface="BIZ UDPゴシック" panose="020B0400000000000000" pitchFamily="50" charset="-128"/>
              </a:rPr>
              <a:t>200dpi</a:t>
            </a:r>
            <a:r>
              <a:rPr kumimoji="1" lang="ja-JP" altLang="en-US" sz="1400" dirty="0">
                <a:solidFill>
                  <a:srgbClr val="464646"/>
                </a:solidFill>
                <a:latin typeface="BIZ UDPゴシック" panose="020B0400000000000000" pitchFamily="50" charset="-128"/>
                <a:ea typeface="BIZ UDPゴシック" panose="020B0400000000000000" pitchFamily="50" charset="-128"/>
              </a:rPr>
              <a:t>以上</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　∟フルカラー</a:t>
            </a:r>
          </a:p>
        </p:txBody>
      </p:sp>
      <p:sp>
        <p:nvSpPr>
          <p:cNvPr id="41" name="正方形/長方形 40">
            <a:extLst>
              <a:ext uri="{FF2B5EF4-FFF2-40B4-BE49-F238E27FC236}">
                <a16:creationId xmlns:a16="http://schemas.microsoft.com/office/drawing/2014/main" id="{6B2722F5-65D9-CE84-B819-623B07E42415}"/>
              </a:ext>
            </a:extLst>
          </p:cNvPr>
          <p:cNvSpPr/>
          <p:nvPr/>
        </p:nvSpPr>
        <p:spPr>
          <a:xfrm>
            <a:off x="9526910" y="3387435"/>
            <a:ext cx="1942127" cy="599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アップロードした書類を伝票に添付して申請</a:t>
            </a:r>
          </a:p>
        </p:txBody>
      </p:sp>
      <p:pic>
        <p:nvPicPr>
          <p:cNvPr id="7" name="グラフィックス 6">
            <a:extLst>
              <a:ext uri="{FF2B5EF4-FFF2-40B4-BE49-F238E27FC236}">
                <a16:creationId xmlns:a16="http://schemas.microsoft.com/office/drawing/2014/main" id="{BE921188-4B06-22C8-BAFA-4A63A5C820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7149" y="2142655"/>
            <a:ext cx="1170000" cy="1170000"/>
          </a:xfrm>
          <a:prstGeom prst="rect">
            <a:avLst/>
          </a:prstGeom>
        </p:spPr>
      </p:pic>
      <p:pic>
        <p:nvPicPr>
          <p:cNvPr id="12" name="グラフィックス 11">
            <a:extLst>
              <a:ext uri="{FF2B5EF4-FFF2-40B4-BE49-F238E27FC236}">
                <a16:creationId xmlns:a16="http://schemas.microsoft.com/office/drawing/2014/main" id="{6BBE4C9F-469B-DC1E-8244-A64E977DDDE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37896" y="2196630"/>
            <a:ext cx="1170000" cy="1170000"/>
          </a:xfrm>
          <a:prstGeom prst="rect">
            <a:avLst/>
          </a:prstGeom>
        </p:spPr>
      </p:pic>
      <p:pic>
        <p:nvPicPr>
          <p:cNvPr id="14" name="グラフィックス 13">
            <a:extLst>
              <a:ext uri="{FF2B5EF4-FFF2-40B4-BE49-F238E27FC236}">
                <a16:creationId xmlns:a16="http://schemas.microsoft.com/office/drawing/2014/main" id="{659BA877-BE07-8BC6-6804-4441621A17E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12974" y="2169509"/>
            <a:ext cx="1170000" cy="1170000"/>
          </a:xfrm>
          <a:prstGeom prst="rect">
            <a:avLst/>
          </a:prstGeom>
        </p:spPr>
      </p:pic>
      <p:sp>
        <p:nvSpPr>
          <p:cNvPr id="15" name="Google Shape;316;g2170aa7e1d3_1_156">
            <a:extLst>
              <a:ext uri="{FF2B5EF4-FFF2-40B4-BE49-F238E27FC236}">
                <a16:creationId xmlns:a16="http://schemas.microsoft.com/office/drawing/2014/main" id="{75E1928C-65C3-8DE5-A113-6D73F2B6A4D1}"/>
              </a:ext>
            </a:extLst>
          </p:cNvPr>
          <p:cNvSpPr/>
          <p:nvPr/>
        </p:nvSpPr>
        <p:spPr>
          <a:xfrm>
            <a:off x="479425" y="5079943"/>
            <a:ext cx="11233150" cy="1280579"/>
          </a:xfrm>
          <a:prstGeom prst="rect">
            <a:avLst/>
          </a:prstGeom>
          <a:solidFill>
            <a:srgbClr val="EDF7FF"/>
          </a:solidFill>
          <a:ln>
            <a:noFill/>
          </a:ln>
        </p:spPr>
        <p:txBody>
          <a:bodyPr spcFirstLastPara="1" wrap="square" lIns="91425" tIns="91425" rIns="91425" bIns="91425" anchor="ctr" anchorCtr="0">
            <a:noAutofit/>
          </a:bodyPr>
          <a:lstStyle/>
          <a:p>
            <a:pPr algn="l">
              <a:lnSpc>
                <a:spcPct val="150000"/>
              </a:lnSpc>
            </a:pPr>
            <a:r>
              <a:rPr lang="ja-JP" altLang="en-US" b="1" i="0" dirty="0">
                <a:effectLst/>
                <a:latin typeface="BIZ UDPゴシック" panose="020B0400000000000000" pitchFamily="50" charset="-128"/>
                <a:ea typeface="BIZ UDPゴシック" panose="020B0400000000000000" pitchFamily="50" charset="-128"/>
              </a:rPr>
              <a:t>▶アップロード／添付→申請後の原本の扱い</a:t>
            </a:r>
            <a:endParaRPr lang="en-US" altLang="ja-JP" b="1" i="0" dirty="0">
              <a:effectLst/>
              <a:latin typeface="BIZ UDPゴシック" panose="020B0400000000000000" pitchFamily="50" charset="-128"/>
              <a:ea typeface="BIZ UDPゴシック" panose="020B0400000000000000" pitchFamily="50" charset="-128"/>
            </a:endParaRPr>
          </a:p>
          <a:p>
            <a:pPr algn="l">
              <a:lnSpc>
                <a:spcPct val="150000"/>
              </a:lnSpc>
            </a:pPr>
            <a:r>
              <a:rPr lang="ja-JP" altLang="en-US" b="0" i="0" dirty="0">
                <a:effectLst/>
                <a:latin typeface="BIZ UDPゴシック" panose="020B0400000000000000" pitchFamily="50" charset="-128"/>
                <a:ea typeface="BIZ UDPゴシック" panose="020B0400000000000000" pitchFamily="50" charset="-128"/>
              </a:rPr>
              <a:t>○○まで本社便で送付してください。／支払いが確定するまで手元で保存してください。</a:t>
            </a:r>
            <a:endParaRPr lang="en-US" altLang="ja-JP" b="0" i="0" dirty="0">
              <a:effectLst/>
              <a:latin typeface="BIZ UDPゴシック" panose="020B0400000000000000" pitchFamily="50" charset="-128"/>
              <a:ea typeface="BIZ UDPゴシック" panose="020B0400000000000000" pitchFamily="50" charset="-128"/>
            </a:endParaRPr>
          </a:p>
          <a:p>
            <a:pPr algn="l">
              <a:lnSpc>
                <a:spcPct val="150000"/>
              </a:lnSpc>
            </a:pPr>
            <a:r>
              <a:rPr lang="ja-JP" altLang="en-US" b="0" i="0" dirty="0">
                <a:effectLst/>
                <a:latin typeface="BIZ UDPゴシック" panose="020B0400000000000000" pitchFamily="50" charset="-128"/>
                <a:ea typeface="BIZ UDPゴシック" panose="020B0400000000000000" pitchFamily="50" charset="-128"/>
              </a:rPr>
              <a:t>○○部の保存ボックスに</a:t>
            </a:r>
            <a:r>
              <a:rPr lang="ja-JP" altLang="en-US" dirty="0">
                <a:latin typeface="BIZ UDPゴシック" panose="020B0400000000000000" pitchFamily="50" charset="-128"/>
                <a:ea typeface="BIZ UDPゴシック" panose="020B0400000000000000" pitchFamily="50" charset="-128"/>
              </a:rPr>
              <a:t>投函してください。／上長に提出してください。</a:t>
            </a:r>
            <a:endParaRPr lang="ja-JP" altLang="en-US" b="0" i="0" dirty="0">
              <a:effectLst/>
              <a:latin typeface="BIZ UDPゴシック" panose="020B0400000000000000" pitchFamily="50" charset="-128"/>
              <a:ea typeface="BIZ UDPゴシック" panose="020B0400000000000000" pitchFamily="50" charset="-128"/>
            </a:endParaRPr>
          </a:p>
        </p:txBody>
      </p:sp>
      <p:sp>
        <p:nvSpPr>
          <p:cNvPr id="16" name="Google Shape;66;p1">
            <a:extLst>
              <a:ext uri="{FF2B5EF4-FFF2-40B4-BE49-F238E27FC236}">
                <a16:creationId xmlns:a16="http://schemas.microsoft.com/office/drawing/2014/main" id="{D4AEC80F-C5D9-81AD-7802-BDA3B98AE0D8}"/>
              </a:ext>
            </a:extLst>
          </p:cNvPr>
          <p:cNvSpPr/>
          <p:nvPr/>
        </p:nvSpPr>
        <p:spPr>
          <a:xfrm flipH="1">
            <a:off x="7161795" y="4349557"/>
            <a:ext cx="4558032" cy="1197984"/>
          </a:xfrm>
          <a:prstGeom prst="wedgeRoundRectCallout">
            <a:avLst>
              <a:gd name="adj1" fmla="val 33910"/>
              <a:gd name="adj2" fmla="val 69427"/>
              <a:gd name="adj3" fmla="val 16667"/>
            </a:avLst>
          </a:prstGeom>
          <a:solidFill>
            <a:srgbClr val="464646"/>
          </a:solidFill>
          <a:ln w="19050" cap="flat">
            <a:noFill/>
            <a:round/>
          </a:ln>
        </p:spPr>
        <p:txBody>
          <a:bodyPr spcFirstLastPara="1" wrap="square" lIns="90000" tIns="91425" rIns="91425" bIns="91425" anchor="ctr" anchorCtr="0">
            <a:noAutofit/>
          </a:bodyPr>
          <a:lstStyle/>
          <a:p>
            <a:pPr>
              <a:lnSpc>
                <a:spcPct val="150000"/>
              </a:lnSpc>
              <a:buSzPts val="1200"/>
            </a:pPr>
            <a:r>
              <a:rPr lang="en-US" altLang="ja-JP" sz="126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6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a:t>
            </a: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原本の取り扱いについて自社の運用をご記載ください</a:t>
            </a:r>
            <a:endPar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sp>
        <p:nvSpPr>
          <p:cNvPr id="18" name="Google Shape;406;p54">
            <a:extLst>
              <a:ext uri="{FF2B5EF4-FFF2-40B4-BE49-F238E27FC236}">
                <a16:creationId xmlns:a16="http://schemas.microsoft.com/office/drawing/2014/main" id="{58722A9C-4A1C-EA5C-8B92-22BB13BB7FE4}"/>
              </a:ext>
            </a:extLst>
          </p:cNvPr>
          <p:cNvSpPr/>
          <p:nvPr/>
        </p:nvSpPr>
        <p:spPr>
          <a:xfrm>
            <a:off x="479425" y="1001561"/>
            <a:ext cx="11233150" cy="343883"/>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説明会ご担当者様へ：「スキャナ保存」に対応されない場合で本スライドが不要な場合は場合は削除ください。（このコメント枠は削除の上ご利用ください。）</a:t>
            </a:r>
          </a:p>
        </p:txBody>
      </p:sp>
    </p:spTree>
    <p:extLst>
      <p:ext uri="{BB962C8B-B14F-4D97-AF65-F5344CB8AC3E}">
        <p14:creationId xmlns:p14="http://schemas.microsoft.com/office/powerpoint/2010/main" val="4213389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タイトル 1">
            <a:extLst>
              <a:ext uri="{FF2B5EF4-FFF2-40B4-BE49-F238E27FC236}">
                <a16:creationId xmlns:a16="http://schemas.microsoft.com/office/drawing/2014/main" id="{AF831E2E-2BC2-6B66-4282-8A06DFB75A0E}"/>
              </a:ext>
            </a:extLst>
          </p:cNvPr>
          <p:cNvSpPr>
            <a:spLocks noGrp="1"/>
          </p:cNvSpPr>
          <p:nvPr>
            <p:ph type="title"/>
          </p:nvPr>
        </p:nvSpPr>
        <p:spPr>
          <a:xfrm>
            <a:off x="479425" y="377930"/>
            <a:ext cx="9507855" cy="793750"/>
          </a:xfrm>
        </p:spPr>
        <p:txBody>
          <a:bodyPr/>
          <a:lstStyle/>
          <a:p>
            <a:pPr>
              <a:lnSpc>
                <a:spcPct val="120000"/>
              </a:lnSpc>
            </a:pPr>
            <a:r>
              <a:rPr lang="ja-JP" altLang="en-US" dirty="0">
                <a:solidFill>
                  <a:srgbClr val="007BC7"/>
                </a:solidFill>
                <a:latin typeface="BIZ UDPゴシック" panose="020B0400000000000000" pitchFamily="50" charset="-128"/>
                <a:ea typeface="BIZ UDPゴシック" panose="020B0400000000000000" pitchFamily="50" charset="-128"/>
              </a:rPr>
              <a:t>電子取引データを処理する際の対応方法</a:t>
            </a:r>
          </a:p>
        </p:txBody>
      </p:sp>
      <p:sp>
        <p:nvSpPr>
          <p:cNvPr id="10" name="スライド番号プレースホルダー 2">
            <a:extLst>
              <a:ext uri="{FF2B5EF4-FFF2-40B4-BE49-F238E27FC236}">
                <a16:creationId xmlns:a16="http://schemas.microsoft.com/office/drawing/2014/main" id="{0718047E-6282-C861-A9C3-5ACA3D1A7E46}"/>
              </a:ext>
            </a:extLst>
          </p:cNvPr>
          <p:cNvSpPr>
            <a:spLocks noGrp="1"/>
          </p:cNvSpPr>
          <p:nvPr>
            <p:ph type="sldNum" sz="quarter" idx="12"/>
          </p:nvPr>
        </p:nvSpPr>
        <p:spPr>
          <a:xfrm>
            <a:off x="10834618" y="6447164"/>
            <a:ext cx="877957" cy="161649"/>
          </a:xfrm>
        </p:spPr>
        <p:txBody>
          <a:bodyPr/>
          <a:lstStyle/>
          <a:p>
            <a:fld id="{D8A28372-6A5A-4399-8FC5-CCF396CD4981}" type="slidenum">
              <a:rPr lang="en-GB" smtClean="0"/>
              <a:t>12</a:t>
            </a:fld>
            <a:endParaRPr lang="en-GB"/>
          </a:p>
        </p:txBody>
      </p:sp>
      <p:sp>
        <p:nvSpPr>
          <p:cNvPr id="28" name="正方形/長方形 27">
            <a:extLst>
              <a:ext uri="{FF2B5EF4-FFF2-40B4-BE49-F238E27FC236}">
                <a16:creationId xmlns:a16="http://schemas.microsoft.com/office/drawing/2014/main" id="{F6D19A58-DE2B-8CB1-8A5A-FF1C98274527}"/>
              </a:ext>
            </a:extLst>
          </p:cNvPr>
          <p:cNvSpPr/>
          <p:nvPr/>
        </p:nvSpPr>
        <p:spPr>
          <a:xfrm>
            <a:off x="489619" y="3339008"/>
            <a:ext cx="2577671" cy="12805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電子で領収書／請求書を受領</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gn="ctr">
              <a:lnSpc>
                <a:spcPct val="120000"/>
              </a:lnSpc>
            </a:pP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en-US" altLang="ja-JP" sz="1400" dirty="0">
                <a:solidFill>
                  <a:srgbClr val="464646"/>
                </a:solidFill>
                <a:latin typeface="BIZ UDPゴシック" panose="020B0400000000000000" pitchFamily="50" charset="-128"/>
                <a:ea typeface="BIZ UDPゴシック" panose="020B0400000000000000" pitchFamily="50" charset="-128"/>
              </a:rPr>
              <a:t>【</a:t>
            </a:r>
            <a:r>
              <a:rPr kumimoji="1" lang="ja-JP" altLang="en-US" sz="1400" dirty="0">
                <a:solidFill>
                  <a:srgbClr val="464646"/>
                </a:solidFill>
                <a:latin typeface="BIZ UDPゴシック" panose="020B0400000000000000" pitchFamily="50" charset="-128"/>
                <a:ea typeface="BIZ UDPゴシック" panose="020B0400000000000000" pitchFamily="50" charset="-128"/>
              </a:rPr>
              <a:t>例</a:t>
            </a:r>
            <a:r>
              <a:rPr kumimoji="1" lang="en-US" altLang="ja-JP" sz="1400" dirty="0">
                <a:solidFill>
                  <a:srgbClr val="464646"/>
                </a:solidFill>
                <a:latin typeface="BIZ UDPゴシック" panose="020B0400000000000000" pitchFamily="50" charset="-128"/>
                <a:ea typeface="BIZ UDPゴシック" panose="020B0400000000000000" pitchFamily="50" charset="-128"/>
              </a:rPr>
              <a:t>】</a:t>
            </a: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メールで添付されていた</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en-US" altLang="ja-JP" sz="1400" dirty="0">
                <a:solidFill>
                  <a:srgbClr val="464646"/>
                </a:solidFill>
                <a:latin typeface="BIZ UDPゴシック" panose="020B0400000000000000" pitchFamily="50" charset="-128"/>
                <a:ea typeface="BIZ UDPゴシック" panose="020B0400000000000000" pitchFamily="50" charset="-128"/>
              </a:rPr>
              <a:t>WEB</a:t>
            </a:r>
            <a:r>
              <a:rPr kumimoji="1" lang="ja-JP" altLang="en-US" sz="1400" dirty="0">
                <a:solidFill>
                  <a:srgbClr val="464646"/>
                </a:solidFill>
                <a:latin typeface="BIZ UDPゴシック" panose="020B0400000000000000" pitchFamily="50" charset="-128"/>
                <a:ea typeface="BIZ UDPゴシック" panose="020B0400000000000000" pitchFamily="50" charset="-128"/>
              </a:rPr>
              <a:t>からダウンロードした</a:t>
            </a:r>
          </a:p>
        </p:txBody>
      </p:sp>
      <p:sp>
        <p:nvSpPr>
          <p:cNvPr id="36" name="正方形/長方形 35">
            <a:extLst>
              <a:ext uri="{FF2B5EF4-FFF2-40B4-BE49-F238E27FC236}">
                <a16:creationId xmlns:a16="http://schemas.microsoft.com/office/drawing/2014/main" id="{CC422F11-8E1E-E029-E0D1-F7FD3A88B4D1}"/>
              </a:ext>
            </a:extLst>
          </p:cNvPr>
          <p:cNvSpPr/>
          <p:nvPr/>
        </p:nvSpPr>
        <p:spPr>
          <a:xfrm>
            <a:off x="479423" y="1397159"/>
            <a:ext cx="4925953" cy="360000"/>
          </a:xfrm>
          <a:prstGeom prst="rect">
            <a:avLst/>
          </a:prstGeom>
          <a:solidFill>
            <a:srgbClr val="007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BIZ UDPゴシック" panose="020B0400000000000000" pitchFamily="50" charset="-128"/>
                <a:ea typeface="BIZ UDPゴシック" panose="020B0400000000000000" pitchFamily="50" charset="-128"/>
              </a:rPr>
              <a:t>電子データで受領した領収書／請求書の場合</a:t>
            </a:r>
          </a:p>
        </p:txBody>
      </p:sp>
      <p:cxnSp>
        <p:nvCxnSpPr>
          <p:cNvPr id="8" name="直線矢印コネクタ 7">
            <a:extLst>
              <a:ext uri="{FF2B5EF4-FFF2-40B4-BE49-F238E27FC236}">
                <a16:creationId xmlns:a16="http://schemas.microsoft.com/office/drawing/2014/main" id="{080347DD-747B-8D3F-BE27-6C373AE13B69}"/>
              </a:ext>
            </a:extLst>
          </p:cNvPr>
          <p:cNvCxnSpPr>
            <a:cxnSpLocks/>
          </p:cNvCxnSpPr>
          <p:nvPr/>
        </p:nvCxnSpPr>
        <p:spPr>
          <a:xfrm>
            <a:off x="2331949" y="2758214"/>
            <a:ext cx="1554083"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E07775F4-73C6-4FBF-2EE2-88866C82A472}"/>
              </a:ext>
            </a:extLst>
          </p:cNvPr>
          <p:cNvCxnSpPr>
            <a:cxnSpLocks/>
          </p:cNvCxnSpPr>
          <p:nvPr/>
        </p:nvCxnSpPr>
        <p:spPr>
          <a:xfrm>
            <a:off x="8086802" y="2781630"/>
            <a:ext cx="1634701"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DE0AFA0F-AC07-5F81-D965-E1523DF777CB}"/>
              </a:ext>
            </a:extLst>
          </p:cNvPr>
          <p:cNvSpPr/>
          <p:nvPr/>
        </p:nvSpPr>
        <p:spPr>
          <a:xfrm>
            <a:off x="5284849" y="2118171"/>
            <a:ext cx="2856897" cy="26989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「楽楽精算」にアップロード</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en-US" altLang="ja-JP" sz="1400" dirty="0">
                <a:solidFill>
                  <a:srgbClr val="464646"/>
                </a:solidFill>
                <a:latin typeface="BIZ UDPゴシック" panose="020B0400000000000000" pitchFamily="50" charset="-128"/>
                <a:ea typeface="BIZ UDPゴシック" panose="020B0400000000000000" pitchFamily="50" charset="-128"/>
              </a:rPr>
              <a:t>※PDF</a:t>
            </a:r>
            <a:r>
              <a:rPr kumimoji="1" lang="ja-JP" altLang="en-US" sz="1400" dirty="0">
                <a:solidFill>
                  <a:srgbClr val="464646"/>
                </a:solidFill>
                <a:latin typeface="BIZ UDPゴシック" panose="020B0400000000000000" pitchFamily="50" charset="-128"/>
                <a:ea typeface="BIZ UDPゴシック" panose="020B0400000000000000" pitchFamily="50" charset="-128"/>
              </a:rPr>
              <a:t>形式の場合はパソコン</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　 からアップロードしてください。</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  （</a:t>
            </a:r>
            <a:r>
              <a:rPr kumimoji="1" lang="en-US" altLang="ja-JP" sz="1400" dirty="0">
                <a:solidFill>
                  <a:srgbClr val="464646"/>
                </a:solidFill>
                <a:latin typeface="BIZ UDPゴシック" panose="020B0400000000000000" pitchFamily="50" charset="-128"/>
                <a:ea typeface="BIZ UDPゴシック" panose="020B0400000000000000" pitchFamily="50" charset="-128"/>
              </a:rPr>
              <a:t>Excel</a:t>
            </a:r>
            <a:r>
              <a:rPr kumimoji="1" lang="ja-JP" altLang="en-US" sz="1400" dirty="0">
                <a:solidFill>
                  <a:srgbClr val="464646"/>
                </a:solidFill>
                <a:latin typeface="BIZ UDPゴシック" panose="020B0400000000000000" pitchFamily="50" charset="-128"/>
                <a:ea typeface="BIZ UDPゴシック" panose="020B0400000000000000" pitchFamily="50" charset="-128"/>
              </a:rPr>
              <a:t>や</a:t>
            </a:r>
            <a:r>
              <a:rPr kumimoji="1" lang="en-US" altLang="ja-JP" sz="1400" dirty="0">
                <a:solidFill>
                  <a:srgbClr val="464646"/>
                </a:solidFill>
                <a:latin typeface="BIZ UDPゴシック" panose="020B0400000000000000" pitchFamily="50" charset="-128"/>
                <a:ea typeface="BIZ UDPゴシック" panose="020B0400000000000000" pitchFamily="50" charset="-128"/>
              </a:rPr>
              <a:t>Word</a:t>
            </a:r>
            <a:r>
              <a:rPr kumimoji="1" lang="ja-JP" altLang="en-US" sz="1400" dirty="0">
                <a:solidFill>
                  <a:srgbClr val="464646"/>
                </a:solidFill>
                <a:latin typeface="BIZ UDPゴシック" panose="020B0400000000000000" pitchFamily="50" charset="-128"/>
                <a:ea typeface="BIZ UDPゴシック" panose="020B0400000000000000" pitchFamily="50" charset="-128"/>
              </a:rPr>
              <a:t>形式のものは</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en-US" altLang="ja-JP" sz="1400" dirty="0">
                <a:solidFill>
                  <a:srgbClr val="464646"/>
                </a:solidFill>
                <a:latin typeface="BIZ UDPゴシック" panose="020B0400000000000000" pitchFamily="50" charset="-128"/>
                <a:ea typeface="BIZ UDPゴシック" panose="020B0400000000000000" pitchFamily="50" charset="-128"/>
              </a:rPr>
              <a:t>   </a:t>
            </a:r>
            <a:r>
              <a:rPr kumimoji="1" lang="ja-JP" altLang="en-US" sz="1400" dirty="0">
                <a:solidFill>
                  <a:srgbClr val="464646"/>
                </a:solidFill>
                <a:latin typeface="BIZ UDPゴシック" panose="020B0400000000000000" pitchFamily="50" charset="-128"/>
                <a:ea typeface="BIZ UDPゴシック" panose="020B0400000000000000" pitchFamily="50" charset="-128"/>
              </a:rPr>
              <a:t>内容を変更せずそのまま</a:t>
            </a:r>
            <a:r>
              <a:rPr kumimoji="1" lang="en-US" altLang="ja-JP" sz="1400" dirty="0">
                <a:solidFill>
                  <a:srgbClr val="464646"/>
                </a:solidFill>
                <a:latin typeface="BIZ UDPゴシック" panose="020B0400000000000000" pitchFamily="50" charset="-128"/>
                <a:ea typeface="BIZ UDPゴシック" panose="020B0400000000000000" pitchFamily="50" charset="-128"/>
              </a:rPr>
              <a:t>PDF</a:t>
            </a:r>
            <a:r>
              <a:rPr kumimoji="1" lang="ja-JP" altLang="en-US" sz="1400" dirty="0">
                <a:solidFill>
                  <a:srgbClr val="464646"/>
                </a:solidFill>
                <a:latin typeface="BIZ UDPゴシック" panose="020B0400000000000000" pitchFamily="50" charset="-128"/>
                <a:ea typeface="BIZ UDPゴシック" panose="020B0400000000000000" pitchFamily="50" charset="-128"/>
              </a:rPr>
              <a:t>化</a:t>
            </a:r>
            <a:endParaRPr kumimoji="1" lang="en-US" altLang="ja-JP" sz="1400" dirty="0">
              <a:solidFill>
                <a:srgbClr val="464646"/>
              </a:solidFill>
              <a:latin typeface="BIZ UDPゴシック" panose="020B0400000000000000" pitchFamily="50" charset="-128"/>
              <a:ea typeface="BIZ UDPゴシック" panose="020B0400000000000000" pitchFamily="50" charset="-128"/>
            </a:endParaRPr>
          </a:p>
          <a:p>
            <a:pPr>
              <a:lnSpc>
                <a:spcPct val="120000"/>
              </a:lnSpc>
            </a:pPr>
            <a:r>
              <a:rPr kumimoji="1" lang="en-US" altLang="ja-JP" sz="1400" dirty="0">
                <a:solidFill>
                  <a:srgbClr val="464646"/>
                </a:solidFill>
                <a:latin typeface="BIZ UDPゴシック" panose="020B0400000000000000" pitchFamily="50" charset="-128"/>
                <a:ea typeface="BIZ UDPゴシック" panose="020B0400000000000000" pitchFamily="50" charset="-128"/>
              </a:rPr>
              <a:t>   </a:t>
            </a:r>
            <a:r>
              <a:rPr kumimoji="1" lang="ja-JP" altLang="en-US" sz="1400" dirty="0">
                <a:solidFill>
                  <a:srgbClr val="464646"/>
                </a:solidFill>
                <a:latin typeface="BIZ UDPゴシック" panose="020B0400000000000000" pitchFamily="50" charset="-128"/>
                <a:ea typeface="BIZ UDPゴシック" panose="020B0400000000000000" pitchFamily="50" charset="-128"/>
              </a:rPr>
              <a:t>してください。）</a:t>
            </a:r>
          </a:p>
        </p:txBody>
      </p:sp>
      <p:sp>
        <p:nvSpPr>
          <p:cNvPr id="41" name="正方形/長方形 40">
            <a:extLst>
              <a:ext uri="{FF2B5EF4-FFF2-40B4-BE49-F238E27FC236}">
                <a16:creationId xmlns:a16="http://schemas.microsoft.com/office/drawing/2014/main" id="{6B2722F5-65D9-CE84-B819-623B07E42415}"/>
              </a:ext>
            </a:extLst>
          </p:cNvPr>
          <p:cNvSpPr/>
          <p:nvPr/>
        </p:nvSpPr>
        <p:spPr>
          <a:xfrm>
            <a:off x="9526910" y="3387435"/>
            <a:ext cx="1942127" cy="599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400" dirty="0">
                <a:solidFill>
                  <a:srgbClr val="464646"/>
                </a:solidFill>
                <a:latin typeface="BIZ UDPゴシック" panose="020B0400000000000000" pitchFamily="50" charset="-128"/>
                <a:ea typeface="BIZ UDPゴシック" panose="020B0400000000000000" pitchFamily="50" charset="-128"/>
              </a:rPr>
              <a:t>アップロードした書類を伝票に添付して申請</a:t>
            </a:r>
          </a:p>
        </p:txBody>
      </p:sp>
      <p:pic>
        <p:nvPicPr>
          <p:cNvPr id="12" name="グラフィックス 11">
            <a:extLst>
              <a:ext uri="{FF2B5EF4-FFF2-40B4-BE49-F238E27FC236}">
                <a16:creationId xmlns:a16="http://schemas.microsoft.com/office/drawing/2014/main" id="{6BBE4C9F-469B-DC1E-8244-A64E977DDDE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63352" y="2169509"/>
            <a:ext cx="1170000" cy="1170000"/>
          </a:xfrm>
          <a:prstGeom prst="rect">
            <a:avLst/>
          </a:prstGeom>
        </p:spPr>
      </p:pic>
      <p:pic>
        <p:nvPicPr>
          <p:cNvPr id="14" name="グラフィックス 13">
            <a:extLst>
              <a:ext uri="{FF2B5EF4-FFF2-40B4-BE49-F238E27FC236}">
                <a16:creationId xmlns:a16="http://schemas.microsoft.com/office/drawing/2014/main" id="{659BA877-BE07-8BC6-6804-4441621A17E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912974" y="2169509"/>
            <a:ext cx="1170000" cy="1170000"/>
          </a:xfrm>
          <a:prstGeom prst="rect">
            <a:avLst/>
          </a:prstGeom>
        </p:spPr>
      </p:pic>
      <p:sp>
        <p:nvSpPr>
          <p:cNvPr id="15" name="Google Shape;316;g2170aa7e1d3_1_156">
            <a:extLst>
              <a:ext uri="{FF2B5EF4-FFF2-40B4-BE49-F238E27FC236}">
                <a16:creationId xmlns:a16="http://schemas.microsoft.com/office/drawing/2014/main" id="{75E1928C-65C3-8DE5-A113-6D73F2B6A4D1}"/>
              </a:ext>
            </a:extLst>
          </p:cNvPr>
          <p:cNvSpPr/>
          <p:nvPr/>
        </p:nvSpPr>
        <p:spPr>
          <a:xfrm>
            <a:off x="479425" y="5079943"/>
            <a:ext cx="11233150" cy="1280579"/>
          </a:xfrm>
          <a:prstGeom prst="rect">
            <a:avLst/>
          </a:prstGeom>
          <a:solidFill>
            <a:srgbClr val="EDF7FF"/>
          </a:solidFill>
          <a:ln>
            <a:noFill/>
          </a:ln>
        </p:spPr>
        <p:txBody>
          <a:bodyPr spcFirstLastPara="1" wrap="square" lIns="91425" tIns="91425" rIns="91425" bIns="91425" anchor="ctr" anchorCtr="0">
            <a:noAutofit/>
          </a:bodyPr>
          <a:lstStyle/>
          <a:p>
            <a:pPr algn="l">
              <a:lnSpc>
                <a:spcPct val="150000"/>
              </a:lnSpc>
            </a:pPr>
            <a:r>
              <a:rPr lang="ja-JP" altLang="en-US" b="1" i="0" dirty="0">
                <a:effectLst/>
                <a:latin typeface="BIZ UDPゴシック" panose="020B0400000000000000" pitchFamily="50" charset="-128"/>
                <a:ea typeface="BIZ UDPゴシック" panose="020B0400000000000000" pitchFamily="50" charset="-128"/>
              </a:rPr>
              <a:t>▶</a:t>
            </a:r>
            <a:r>
              <a:rPr lang="ja-JP" altLang="en-US" b="1" dirty="0">
                <a:latin typeface="BIZ UDPゴシック" panose="020B0400000000000000" pitchFamily="50" charset="-128"/>
                <a:ea typeface="BIZ UDPゴシック" panose="020B0400000000000000" pitchFamily="50" charset="-128"/>
              </a:rPr>
              <a:t>電子で受け取った領収書／請求書は紙に印刷しないでください。</a:t>
            </a:r>
          </a:p>
          <a:p>
            <a:pPr algn="l">
              <a:lnSpc>
                <a:spcPct val="150000"/>
              </a:lnSpc>
            </a:pPr>
            <a:r>
              <a:rPr lang="ja-JP" altLang="en-US" b="0" i="0" dirty="0">
                <a:effectLst/>
                <a:latin typeface="BIZ UDPゴシック" panose="020B0400000000000000" pitchFamily="50" charset="-128"/>
                <a:ea typeface="BIZ UDPゴシック" panose="020B0400000000000000" pitchFamily="50" charset="-128"/>
              </a:rPr>
              <a:t>上記掲載フロー通り、</a:t>
            </a:r>
            <a:r>
              <a:rPr lang="en-US" altLang="ja-JP" b="1" i="0" dirty="0">
                <a:effectLst/>
                <a:latin typeface="BIZ UDPゴシック" panose="020B0400000000000000" pitchFamily="50" charset="-128"/>
                <a:ea typeface="BIZ UDPゴシック" panose="020B0400000000000000" pitchFamily="50" charset="-128"/>
              </a:rPr>
              <a:t>【①</a:t>
            </a:r>
            <a:r>
              <a:rPr lang="ja-JP" altLang="en-US" b="1" i="0" dirty="0">
                <a:effectLst/>
                <a:latin typeface="BIZ UDPゴシック" panose="020B0400000000000000" pitchFamily="50" charset="-128"/>
                <a:ea typeface="BIZ UDPゴシック" panose="020B0400000000000000" pitchFamily="50" charset="-128"/>
              </a:rPr>
              <a:t>電子の形式で保存→②「楽楽精算」へアップロード＆添付</a:t>
            </a:r>
            <a:r>
              <a:rPr lang="en-US" altLang="ja-JP" b="1" i="0" dirty="0">
                <a:effectLst/>
                <a:latin typeface="BIZ UDPゴシック" panose="020B0400000000000000" pitchFamily="50" charset="-128"/>
                <a:ea typeface="BIZ UDPゴシック" panose="020B0400000000000000" pitchFamily="50" charset="-128"/>
              </a:rPr>
              <a:t>】</a:t>
            </a:r>
            <a:r>
              <a:rPr lang="ja-JP" altLang="en-US" b="1" i="0" dirty="0">
                <a:effectLst/>
                <a:latin typeface="BIZ UDPゴシック" panose="020B0400000000000000" pitchFamily="50" charset="-128"/>
                <a:ea typeface="BIZ UDPゴシック" panose="020B0400000000000000" pitchFamily="50" charset="-128"/>
              </a:rPr>
              <a:t>の</a:t>
            </a:r>
            <a:r>
              <a:rPr lang="ja-JP" altLang="en-US" b="1" dirty="0">
                <a:latin typeface="BIZ UDPゴシック" panose="020B0400000000000000" pitchFamily="50" charset="-128"/>
                <a:ea typeface="BIZ UDPゴシック" panose="020B0400000000000000" pitchFamily="50" charset="-128"/>
              </a:rPr>
              <a:t>手順</a:t>
            </a:r>
            <a:r>
              <a:rPr lang="ja-JP" altLang="en-US" b="0" i="0" dirty="0">
                <a:effectLst/>
                <a:latin typeface="BIZ UDPゴシック" panose="020B0400000000000000" pitchFamily="50" charset="-128"/>
                <a:ea typeface="BIZ UDPゴシック" panose="020B0400000000000000" pitchFamily="50" charset="-128"/>
              </a:rPr>
              <a:t>で完了です。</a:t>
            </a:r>
            <a:endParaRPr lang="en-US" altLang="ja-JP" b="0" i="0" dirty="0">
              <a:effectLst/>
              <a:latin typeface="BIZ UDPゴシック" panose="020B0400000000000000" pitchFamily="50" charset="-128"/>
              <a:ea typeface="BIZ UDPゴシック" panose="020B0400000000000000" pitchFamily="50" charset="-128"/>
            </a:endParaRPr>
          </a:p>
        </p:txBody>
      </p:sp>
      <p:pic>
        <p:nvPicPr>
          <p:cNvPr id="3" name="グラフィックス 2">
            <a:extLst>
              <a:ext uri="{FF2B5EF4-FFF2-40B4-BE49-F238E27FC236}">
                <a16:creationId xmlns:a16="http://schemas.microsoft.com/office/drawing/2014/main" id="{E484E07A-7AE0-C687-859B-5C40FAA5B13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8127" y="2132964"/>
            <a:ext cx="1170000" cy="1170000"/>
          </a:xfrm>
          <a:prstGeom prst="rect">
            <a:avLst/>
          </a:prstGeom>
        </p:spPr>
      </p:pic>
      <p:sp>
        <p:nvSpPr>
          <p:cNvPr id="5" name="正方形/長方形 4">
            <a:extLst>
              <a:ext uri="{FF2B5EF4-FFF2-40B4-BE49-F238E27FC236}">
                <a16:creationId xmlns:a16="http://schemas.microsoft.com/office/drawing/2014/main" id="{6C9C1971-D626-18B7-693D-872C3D71496F}"/>
              </a:ext>
            </a:extLst>
          </p:cNvPr>
          <p:cNvSpPr/>
          <p:nvPr/>
        </p:nvSpPr>
        <p:spPr>
          <a:xfrm>
            <a:off x="2699783" y="6078270"/>
            <a:ext cx="6732000"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Tree>
    <p:extLst>
      <p:ext uri="{BB962C8B-B14F-4D97-AF65-F5344CB8AC3E}">
        <p14:creationId xmlns:p14="http://schemas.microsoft.com/office/powerpoint/2010/main" val="44102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13</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68616" cy="1613234"/>
          </a:xfrm>
        </p:spPr>
        <p:txBody>
          <a:bodyPr/>
          <a:lstStyle/>
          <a:p>
            <a:pPr>
              <a:lnSpc>
                <a:spcPct val="120000"/>
              </a:lnSpc>
            </a:pPr>
            <a:r>
              <a:rPr lang="ja-JP" altLang="en-US" dirty="0"/>
              <a:t>４</a:t>
            </a:r>
            <a:r>
              <a:rPr kumimoji="1" lang="en-US" altLang="ja-JP" sz="3200" dirty="0"/>
              <a:t>.</a:t>
            </a:r>
            <a:r>
              <a:rPr kumimoji="1" lang="ja-JP" altLang="en-US" sz="3200" dirty="0"/>
              <a:t> 「楽楽精算」へのアップロード／</a:t>
            </a:r>
            <a:br>
              <a:rPr kumimoji="1" lang="en-US" altLang="ja-JP" sz="3200" dirty="0"/>
            </a:br>
            <a:r>
              <a:rPr kumimoji="1" lang="ja-JP" altLang="en-US" sz="3200" dirty="0"/>
              <a:t>　　申請／承認手順</a:t>
            </a:r>
          </a:p>
        </p:txBody>
      </p:sp>
    </p:spTree>
    <p:extLst>
      <p:ext uri="{BB962C8B-B14F-4D97-AF65-F5344CB8AC3E}">
        <p14:creationId xmlns:p14="http://schemas.microsoft.com/office/powerpoint/2010/main" val="193818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1A45201-DCC2-1BBC-9DE5-7B09D14FE7B3}"/>
              </a:ext>
            </a:extLst>
          </p:cNvPr>
          <p:cNvSpPr>
            <a:spLocks noGrp="1"/>
          </p:cNvSpPr>
          <p:nvPr>
            <p:ph type="sldNum" sz="quarter" idx="12"/>
          </p:nvPr>
        </p:nvSpPr>
        <p:spPr/>
        <p:txBody>
          <a:bodyPr/>
          <a:lstStyle/>
          <a:p>
            <a:fld id="{D8A28372-6A5A-4399-8FC5-CCF396CD4981}" type="slidenum">
              <a:rPr lang="en-GB" smtClean="0"/>
              <a:t>14</a:t>
            </a:fld>
            <a:endParaRPr lang="en-GB"/>
          </a:p>
        </p:txBody>
      </p:sp>
      <p:sp>
        <p:nvSpPr>
          <p:cNvPr id="5" name="Google Shape;66;p1">
            <a:extLst>
              <a:ext uri="{FF2B5EF4-FFF2-40B4-BE49-F238E27FC236}">
                <a16:creationId xmlns:a16="http://schemas.microsoft.com/office/drawing/2014/main" id="{620E093A-5BF5-CE0A-FE4F-A4F218819483}"/>
              </a:ext>
            </a:extLst>
          </p:cNvPr>
          <p:cNvSpPr/>
          <p:nvPr/>
        </p:nvSpPr>
        <p:spPr>
          <a:xfrm flipH="1">
            <a:off x="479425" y="1975418"/>
            <a:ext cx="11233150" cy="2907163"/>
          </a:xfrm>
          <a:prstGeom prst="rect">
            <a:avLst/>
          </a:prstGeom>
          <a:noFill/>
          <a:ln w="19050" cap="flat">
            <a:noFill/>
            <a:round/>
          </a:ln>
        </p:spPr>
        <p:txBody>
          <a:bodyPr spcFirstLastPara="1" wrap="square" lIns="360000" tIns="91425" rIns="91425" bIns="91425" anchor="ctr" anchorCtr="0">
            <a:noAutofit/>
          </a:bodyPr>
          <a:lstStyle/>
          <a:p>
            <a:pPr>
              <a:lnSpc>
                <a:spcPct val="150000"/>
              </a:lnSpc>
              <a:buSzPts val="1200"/>
            </a:pPr>
            <a:r>
              <a:rPr lang="en-US" altLang="ja-JP" dirty="0">
                <a:solidFill>
                  <a:srgbClr val="464646"/>
                </a:solidFill>
                <a:latin typeface="BIZ UDPゴシック" panose="020B0400000000000000" pitchFamily="50" charset="-128"/>
                <a:ea typeface="BIZ UDPゴシック" panose="020B0400000000000000" pitchFamily="50" charset="-128"/>
                <a:cs typeface="Meiryo"/>
                <a:sym typeface="Meiryo"/>
              </a:rPr>
              <a:t>※</a:t>
            </a:r>
            <a:r>
              <a:rPr lang="ja-JP" altLang="en-US" dirty="0">
                <a:solidFill>
                  <a:srgbClr val="464646"/>
                </a:solidFill>
                <a:latin typeface="BIZ UDPゴシック" panose="020B0400000000000000" pitchFamily="50" charset="-128"/>
                <a:ea typeface="BIZ UDPゴシック" panose="020B0400000000000000" pitchFamily="50" charset="-128"/>
                <a:cs typeface="Meiryo"/>
                <a:sym typeface="Meiryo"/>
              </a:rPr>
              <a:t>説明会ご担当者様へ</a:t>
            </a:r>
            <a:endParaRPr lang="en-US" altLang="ja-JP"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marL="285750" indent="-285750">
              <a:lnSpc>
                <a:spcPct val="150000"/>
              </a:lnSpc>
              <a:buSzPts val="1200"/>
              <a:buFont typeface="Arial" panose="020B0604020202020204" pitchFamily="34" charset="0"/>
              <a:buChar char="•"/>
            </a:pPr>
            <a:r>
              <a:rPr lang="ja-JP" altLang="en-US"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説明会で操作手順をご案内されない場合は、本章ごと削除してご活用ください。</a:t>
            </a:r>
            <a:endParaRPr lang="en-US" altLang="ja-JP"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marL="285750" indent="-285750">
              <a:lnSpc>
                <a:spcPct val="150000"/>
              </a:lnSpc>
              <a:buSzPts val="1200"/>
              <a:buFont typeface="Arial" panose="020B0604020202020204" pitchFamily="34" charset="0"/>
              <a:buChar char="•"/>
            </a:pPr>
            <a:r>
              <a:rPr lang="ja-JP" altLang="en-US"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rPr>
              <a:t>操作手順のひな形については以下よりダウンロードいただき、必要な箇所をご活用ください。</a:t>
            </a:r>
            <a:endParaRPr lang="en-US" altLang="ja-JP"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endParaRPr lang="en-US" altLang="ja-JP" sz="1600" dirty="0">
              <a:solidFill>
                <a:srgbClr val="464646"/>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endParaRPr lang="ja-JP" altLang="en-US" sz="1400" i="0" u="sng" strike="noStrike" cap="none" dirty="0">
              <a:solidFill>
                <a:srgbClr val="007BC7"/>
              </a:solidFill>
              <a:uFill>
                <a:solidFill>
                  <a:srgbClr val="F6AD48"/>
                </a:solidFill>
              </a:uFill>
              <a:latin typeface="BIZ UDPゴシック" panose="020B0400000000000000" pitchFamily="50" charset="-128"/>
              <a:ea typeface="BIZ UDPゴシック" panose="020B0400000000000000" pitchFamily="50" charset="-128"/>
              <a:cs typeface="Meiryo"/>
              <a:sym typeface="Meiryo"/>
            </a:endParaRPr>
          </a:p>
        </p:txBody>
      </p:sp>
      <p:sp>
        <p:nvSpPr>
          <p:cNvPr id="7" name="テキスト ボックス 6">
            <a:extLst>
              <a:ext uri="{FF2B5EF4-FFF2-40B4-BE49-F238E27FC236}">
                <a16:creationId xmlns:a16="http://schemas.microsoft.com/office/drawing/2014/main" id="{3C5179AE-9422-6393-6F31-D82BF7C0E27D}"/>
              </a:ext>
            </a:extLst>
          </p:cNvPr>
          <p:cNvSpPr txBox="1"/>
          <p:nvPr/>
        </p:nvSpPr>
        <p:spPr>
          <a:xfrm>
            <a:off x="778900" y="3760960"/>
            <a:ext cx="10275425" cy="707245"/>
          </a:xfrm>
          <a:prstGeom prst="rect">
            <a:avLst/>
          </a:prstGeom>
          <a:noFill/>
        </p:spPr>
        <p:txBody>
          <a:bodyPr wrap="square">
            <a:spAutoFit/>
          </a:bodyPr>
          <a:lstStyle/>
          <a:p>
            <a:pPr>
              <a:lnSpc>
                <a:spcPct val="120000"/>
              </a:lnSpc>
            </a:pPr>
            <a:r>
              <a:rPr lang="ja-JP" altLang="en-US" dirty="0">
                <a:solidFill>
                  <a:srgbClr val="007BC7"/>
                </a:solidFill>
                <a:hlinkClick r:id="rId2">
                  <a:extLst>
                    <a:ext uri="{A12FA001-AC4F-418D-AE19-62706E023703}">
                      <ahyp:hlinkClr xmlns:ahyp="http://schemas.microsoft.com/office/drawing/2018/hyperlinkcolor" val="tx"/>
                    </a:ext>
                  </a:extLst>
                </a:hlinkClick>
              </a:rPr>
              <a:t>「楽楽精算サクセスナビ」 ＞ マニュアル　＞　資料ライブラリ ＞ 社内展開資料 ＞</a:t>
            </a:r>
            <a:endParaRPr lang="en-US" altLang="ja-JP" dirty="0">
              <a:solidFill>
                <a:srgbClr val="007BC7"/>
              </a:solidFill>
              <a:hlinkClick r:id="rId2">
                <a:extLst>
                  <a:ext uri="{A12FA001-AC4F-418D-AE19-62706E023703}">
                    <ahyp:hlinkClr xmlns:ahyp="http://schemas.microsoft.com/office/drawing/2018/hyperlinkcolor" val="tx"/>
                  </a:ext>
                </a:extLst>
              </a:hlinkClick>
            </a:endParaRPr>
          </a:p>
          <a:p>
            <a:pPr>
              <a:lnSpc>
                <a:spcPct val="120000"/>
              </a:lnSpc>
            </a:pPr>
            <a:r>
              <a:rPr lang="ja-JP" altLang="en-US" dirty="0">
                <a:solidFill>
                  <a:srgbClr val="007BC7"/>
                </a:solidFill>
                <a:hlinkClick r:id="rId2">
                  <a:extLst>
                    <a:ext uri="{A12FA001-AC4F-418D-AE19-62706E023703}">
                      <ahyp:hlinkClr xmlns:ahyp="http://schemas.microsoft.com/office/drawing/2018/hyperlinkcolor" val="tx"/>
                    </a:ext>
                  </a:extLst>
                </a:hlinkClick>
              </a:rPr>
              <a:t> マニュアルひな形／周知メール文面　</a:t>
            </a:r>
            <a:r>
              <a:rPr lang="en-US" altLang="ja-JP" dirty="0">
                <a:solidFill>
                  <a:srgbClr val="007BC7"/>
                </a:solidFill>
                <a:hlinkClick r:id="rId2">
                  <a:extLst>
                    <a:ext uri="{A12FA001-AC4F-418D-AE19-62706E023703}">
                      <ahyp:hlinkClr xmlns:ahyp="http://schemas.microsoft.com/office/drawing/2018/hyperlinkcolor" val="tx"/>
                    </a:ext>
                  </a:extLst>
                </a:hlinkClick>
              </a:rPr>
              <a:t>&gt; </a:t>
            </a:r>
            <a:r>
              <a:rPr lang="ja-JP" altLang="en-US" dirty="0">
                <a:solidFill>
                  <a:srgbClr val="007BC7"/>
                </a:solidFill>
                <a:hlinkClick r:id="rId2">
                  <a:extLst>
                    <a:ext uri="{A12FA001-AC4F-418D-AE19-62706E023703}">
                      <ahyp:hlinkClr xmlns:ahyp="http://schemas.microsoft.com/office/drawing/2018/hyperlinkcolor" val="tx"/>
                    </a:ext>
                  </a:extLst>
                </a:hlinkClick>
              </a:rPr>
              <a:t>申請者用マニュアル（</a:t>
            </a:r>
            <a:r>
              <a:rPr lang="en-US" altLang="ja-JP" dirty="0">
                <a:solidFill>
                  <a:srgbClr val="007BC7"/>
                </a:solidFill>
                <a:hlinkClick r:id="rId2">
                  <a:extLst>
                    <a:ext uri="{A12FA001-AC4F-418D-AE19-62706E023703}">
                      <ahyp:hlinkClr xmlns:ahyp="http://schemas.microsoft.com/office/drawing/2018/hyperlinkcolor" val="tx"/>
                    </a:ext>
                  </a:extLst>
                </a:hlinkClick>
              </a:rPr>
              <a:t>PowerPoint</a:t>
            </a:r>
            <a:r>
              <a:rPr lang="ja-JP" altLang="en-US" dirty="0">
                <a:solidFill>
                  <a:srgbClr val="007BC7"/>
                </a:solidFill>
                <a:hlinkClick r:id="rId2">
                  <a:extLst>
                    <a:ext uri="{A12FA001-AC4F-418D-AE19-62706E023703}">
                      <ahyp:hlinkClr xmlns:ahyp="http://schemas.microsoft.com/office/drawing/2018/hyperlinkcolor" val="tx"/>
                    </a:ext>
                  </a:extLst>
                </a:hlinkClick>
              </a:rPr>
              <a:t>形式）</a:t>
            </a:r>
            <a:endParaRPr lang="ja-JP" altLang="en-US" dirty="0">
              <a:solidFill>
                <a:srgbClr val="007BC7"/>
              </a:solidFill>
            </a:endParaRPr>
          </a:p>
        </p:txBody>
      </p:sp>
    </p:spTree>
    <p:extLst>
      <p:ext uri="{BB962C8B-B14F-4D97-AF65-F5344CB8AC3E}">
        <p14:creationId xmlns:p14="http://schemas.microsoft.com/office/powerpoint/2010/main" val="1215355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15</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68616" cy="1613234"/>
          </a:xfrm>
        </p:spPr>
        <p:txBody>
          <a:bodyPr/>
          <a:lstStyle/>
          <a:p>
            <a:pPr>
              <a:lnSpc>
                <a:spcPct val="120000"/>
              </a:lnSpc>
            </a:pPr>
            <a:r>
              <a:rPr lang="en-US" altLang="ja-JP" dirty="0"/>
              <a:t>5</a:t>
            </a:r>
            <a:r>
              <a:rPr kumimoji="1" lang="en-US" altLang="ja-JP" sz="3200" dirty="0"/>
              <a:t>.</a:t>
            </a:r>
            <a:r>
              <a:rPr kumimoji="1" lang="ja-JP" altLang="en-US" sz="3200" dirty="0"/>
              <a:t> 気を付けていただきたい</a:t>
            </a:r>
            <a:br>
              <a:rPr kumimoji="1" lang="en-US" altLang="ja-JP" sz="3200" dirty="0"/>
            </a:br>
            <a:r>
              <a:rPr kumimoji="1" lang="ja-JP" altLang="en-US" sz="3200" dirty="0"/>
              <a:t>　　ポイント</a:t>
            </a:r>
            <a:br>
              <a:rPr kumimoji="1" lang="ja-JP" altLang="en-US" sz="3200" dirty="0"/>
            </a:br>
            <a:endParaRPr kumimoji="1" lang="ja-JP" altLang="en-US" sz="3200" dirty="0"/>
          </a:p>
        </p:txBody>
      </p:sp>
    </p:spTree>
    <p:extLst>
      <p:ext uri="{BB962C8B-B14F-4D97-AF65-F5344CB8AC3E}">
        <p14:creationId xmlns:p14="http://schemas.microsoft.com/office/powerpoint/2010/main" val="425910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68300"/>
            <a:ext cx="9507855" cy="793750"/>
          </a:xfrm>
        </p:spPr>
        <p:txBody>
          <a:bodyPr/>
          <a:lstStyle/>
          <a:p>
            <a:r>
              <a:rPr kumimoji="1" lang="ja-JP" altLang="en-US" sz="2800" dirty="0"/>
              <a:t>気を付けていただきたいポイント①</a:t>
            </a:r>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16</a:t>
            </a:fld>
            <a:endParaRPr lang="en-GB"/>
          </a:p>
        </p:txBody>
      </p:sp>
      <p:sp>
        <p:nvSpPr>
          <p:cNvPr id="3" name="テキスト プレースホルダー 12">
            <a:extLst>
              <a:ext uri="{FF2B5EF4-FFF2-40B4-BE49-F238E27FC236}">
                <a16:creationId xmlns:a16="http://schemas.microsoft.com/office/drawing/2014/main" id="{CBDA07DD-14CC-727E-3B5A-3ECCEEE8BFAF}"/>
              </a:ext>
            </a:extLst>
          </p:cNvPr>
          <p:cNvSpPr txBox="1">
            <a:spLocks/>
          </p:cNvSpPr>
          <p:nvPr/>
        </p:nvSpPr>
        <p:spPr>
          <a:xfrm>
            <a:off x="475808" y="1376363"/>
            <a:ext cx="11236767" cy="472102"/>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buNone/>
            </a:pPr>
            <a:endParaRPr lang="en-US" altLang="ja-JP" dirty="0">
              <a:latin typeface="BIZ UDPゴシック" panose="020B0400000000000000" pitchFamily="50" charset="-128"/>
              <a:ea typeface="BIZ UDPゴシック" panose="020B0400000000000000" pitchFamily="50" charset="-128"/>
            </a:endParaRPr>
          </a:p>
        </p:txBody>
      </p:sp>
      <p:sp>
        <p:nvSpPr>
          <p:cNvPr id="8" name="Google Shape;148;p25">
            <a:extLst>
              <a:ext uri="{FF2B5EF4-FFF2-40B4-BE49-F238E27FC236}">
                <a16:creationId xmlns:a16="http://schemas.microsoft.com/office/drawing/2014/main" id="{82C48625-BB0A-36CA-01AA-A3D93C91E45C}"/>
              </a:ext>
            </a:extLst>
          </p:cNvPr>
          <p:cNvSpPr/>
          <p:nvPr/>
        </p:nvSpPr>
        <p:spPr>
          <a:xfrm>
            <a:off x="479425" y="1848465"/>
            <a:ext cx="11236767" cy="4533285"/>
          </a:xfrm>
          <a:prstGeom prst="rect">
            <a:avLst/>
          </a:prstGeom>
          <a:solidFill>
            <a:srgbClr val="EDF7FF"/>
          </a:solidFill>
          <a:ln w="28575">
            <a:noFill/>
          </a:ln>
        </p:spPr>
        <p:txBody>
          <a:bodyPr spcFirstLastPara="1" wrap="square" lIns="95972" tIns="47973" rIns="95972" bIns="47973" anchor="ctr" anchorCtr="0">
            <a:noAutofit/>
          </a:bodyPr>
          <a:lstStyle/>
          <a:p>
            <a:pPr marL="285750" indent="-285750">
              <a:lnSpc>
                <a:spcPct val="150000"/>
              </a:lnSpc>
              <a:buSzPts val="1600"/>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cs typeface="Meiryo"/>
                <a:sym typeface="Meiryo"/>
              </a:rPr>
              <a:t>領収書／請求書を受領したら</a:t>
            </a:r>
            <a:r>
              <a:rPr lang="ja-JP" altLang="en-US" sz="1600" b="1" dirty="0">
                <a:latin typeface="BIZ UDPゴシック" panose="020B0400000000000000" pitchFamily="50" charset="-128"/>
                <a:ea typeface="BIZ UDPゴシック" panose="020B0400000000000000" pitchFamily="50" charset="-128"/>
                <a:cs typeface="Meiryo"/>
                <a:sym typeface="Meiryo"/>
              </a:rPr>
              <a:t>〇〇営業日以内</a:t>
            </a:r>
            <a:r>
              <a:rPr lang="ja-JP" altLang="en-US" sz="1600" dirty="0">
                <a:latin typeface="BIZ UDPゴシック" panose="020B0400000000000000" pitchFamily="50" charset="-128"/>
                <a:ea typeface="BIZ UDPゴシック" panose="020B0400000000000000" pitchFamily="50" charset="-128"/>
                <a:cs typeface="Meiryo"/>
                <a:sym typeface="Meiryo"/>
              </a:rPr>
              <a:t>に「楽楽精算」にアップロード・登録してください。</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marL="285750" indent="-285750">
              <a:lnSpc>
                <a:spcPct val="150000"/>
              </a:lnSpc>
              <a:buSzPts val="1600"/>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cs typeface="Meiryo"/>
                <a:sym typeface="Meiryo"/>
              </a:rPr>
              <a:t>「楽楽精算」へのアップロードの際に、領収書／請求書に記載されている内容と自動で読み取られた内容／</a:t>
            </a:r>
            <a:br>
              <a:rPr lang="en-US" altLang="ja-JP"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入力した内容に</a:t>
            </a:r>
            <a:r>
              <a:rPr lang="ja-JP" altLang="en-US" sz="1600" b="1" dirty="0">
                <a:latin typeface="BIZ UDPゴシック" panose="020B0400000000000000" pitchFamily="50" charset="-128"/>
                <a:ea typeface="BIZ UDPゴシック" panose="020B0400000000000000" pitchFamily="50" charset="-128"/>
                <a:cs typeface="Meiryo"/>
                <a:sym typeface="Meiryo"/>
              </a:rPr>
              <a:t>相違がないかを必ず確認してください。</a:t>
            </a:r>
            <a:br>
              <a:rPr lang="en-US" altLang="ja-JP" sz="1600" b="1"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→金額や、取引先名、事業者登録番号などが誤っている場合、</a:t>
            </a:r>
            <a:br>
              <a:rPr lang="en-US" altLang="ja-JP"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　</a:t>
            </a:r>
            <a:r>
              <a:rPr lang="ja-JP" altLang="en-US" sz="1600" b="1" dirty="0">
                <a:latin typeface="BIZ UDPゴシック" panose="020B0400000000000000" pitchFamily="50" charset="-128"/>
                <a:ea typeface="BIZ UDPゴシック" panose="020B0400000000000000" pitchFamily="50" charset="-128"/>
                <a:cs typeface="Meiryo"/>
                <a:sym typeface="Meiryo"/>
              </a:rPr>
              <a:t>伝票に紐づける前に修正してください。</a:t>
            </a:r>
            <a:br>
              <a:rPr lang="en-US" altLang="ja-JP" sz="1600" b="1" dirty="0">
                <a:latin typeface="BIZ UDPゴシック" panose="020B0400000000000000" pitchFamily="50" charset="-128"/>
                <a:ea typeface="BIZ UDPゴシック" panose="020B0400000000000000" pitchFamily="50" charset="-128"/>
                <a:cs typeface="Meiryo"/>
                <a:sym typeface="Meiryo"/>
              </a:rPr>
            </a:br>
            <a:r>
              <a:rPr lang="ja-JP" altLang="en-US" sz="1600" b="1" dirty="0">
                <a:latin typeface="BIZ UDPゴシック" panose="020B0400000000000000" pitchFamily="50" charset="-128"/>
                <a:ea typeface="BIZ UDPゴシック" panose="020B0400000000000000" pitchFamily="50" charset="-128"/>
                <a:cs typeface="Meiryo"/>
                <a:sym typeface="Meiryo"/>
              </a:rPr>
              <a:t>　 </a:t>
            </a: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伝票に紐づいている状態では修正ができません。</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marL="285750" indent="-285750">
              <a:lnSpc>
                <a:spcPct val="150000"/>
              </a:lnSpc>
              <a:buSzPts val="1600"/>
              <a:buFont typeface="Arial" panose="020B0604020202020204" pitchFamily="34" charset="0"/>
              <a:buChar char="•"/>
            </a:pP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marL="285750" indent="-285750">
              <a:lnSpc>
                <a:spcPct val="150000"/>
              </a:lnSpc>
              <a:buSzPts val="1600"/>
              <a:buFont typeface="Arial" panose="020B0604020202020204" pitchFamily="34" charset="0"/>
              <a:buChar char="•"/>
            </a:pP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marL="285750" indent="-285750">
              <a:lnSpc>
                <a:spcPct val="150000"/>
              </a:lnSpc>
              <a:buSzPts val="1600"/>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cs typeface="Meiryo"/>
                <a:sym typeface="Meiryo"/>
              </a:rPr>
              <a:t>領収書／請求書に事業者登録番号の記載がある場合は、漏れなく登録時に記載をお願いします。</a:t>
            </a:r>
            <a:br>
              <a:rPr lang="en-US" altLang="ja-JP"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→有効性判定が「有効」以外になった場合は、番号に誤りがないかを確認のうえ、○○部まで事前にご連絡ください。</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marL="285750" indent="-285750">
              <a:lnSpc>
                <a:spcPct val="150000"/>
              </a:lnSpc>
              <a:buSzPts val="1600"/>
              <a:buFont typeface="Arial" panose="020B0604020202020204" pitchFamily="34" charset="0"/>
              <a:buChar char="•"/>
            </a:pPr>
            <a:r>
              <a:rPr lang="ja-JP" altLang="en-US" sz="1600" dirty="0">
                <a:latin typeface="BIZ UDPゴシック" panose="020B0400000000000000" pitchFamily="50" charset="-128"/>
                <a:ea typeface="BIZ UDPゴシック" panose="020B0400000000000000" pitchFamily="50" charset="-128"/>
                <a:cs typeface="Meiryo"/>
                <a:sym typeface="Meiryo"/>
              </a:rPr>
              <a:t>誤って同じ領収書／請求書データをアップロードした際は二重申請防止のため、ご自身でデータを削除してください。</a:t>
            </a:r>
            <a:br>
              <a:rPr lang="en-US" altLang="ja-JP"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（ログイン画面右上 ＞ 「領収書</a:t>
            </a: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請求書」から該当のデータにチェックをいれ、画面下部より「削除」できます。）</a:t>
            </a:r>
            <a:endParaRPr lang="en-US" altLang="ja-JP" sz="1600" dirty="0">
              <a:latin typeface="BIZ UDPゴシック" panose="020B0400000000000000" pitchFamily="50" charset="-128"/>
              <a:ea typeface="BIZ UDPゴシック" panose="020B0400000000000000" pitchFamily="50" charset="-128"/>
              <a:cs typeface="Meiryo"/>
              <a:sym typeface="Meiryo"/>
            </a:endParaRPr>
          </a:p>
        </p:txBody>
      </p:sp>
      <p:sp>
        <p:nvSpPr>
          <p:cNvPr id="10" name="Google Shape;154;p25">
            <a:extLst>
              <a:ext uri="{FF2B5EF4-FFF2-40B4-BE49-F238E27FC236}">
                <a16:creationId xmlns:a16="http://schemas.microsoft.com/office/drawing/2014/main" id="{E6F2C663-C4A5-9C8B-53F3-45B5A82BCAFB}"/>
              </a:ext>
            </a:extLst>
          </p:cNvPr>
          <p:cNvSpPr txBox="1"/>
          <p:nvPr/>
        </p:nvSpPr>
        <p:spPr>
          <a:xfrm>
            <a:off x="500045" y="1391042"/>
            <a:ext cx="4487316" cy="404660"/>
          </a:xfrm>
          <a:prstGeom prst="rect">
            <a:avLst/>
          </a:prstGeom>
          <a:noFill/>
          <a:ln>
            <a:noFill/>
          </a:ln>
        </p:spPr>
        <p:txBody>
          <a:bodyPr spcFirstLastPara="1" wrap="square" lIns="95972" tIns="47973" rIns="95972" bIns="47973" anchor="t" anchorCtr="0">
            <a:spAutoFit/>
          </a:bodyPr>
          <a:lstStyle/>
          <a:p>
            <a:pPr>
              <a:buSzPts val="2000"/>
            </a:pPr>
            <a:r>
              <a:rPr lang="ja-JP" altLang="en-US" sz="2000" b="1" dirty="0">
                <a:solidFill>
                  <a:schemeClr val="accent1"/>
                </a:solidFill>
                <a:latin typeface="BIZ UDPゴシック" panose="020B0400000000000000" pitchFamily="50" charset="-128"/>
                <a:ea typeface="BIZ UDPゴシック" panose="020B0400000000000000" pitchFamily="50" charset="-128"/>
                <a:cs typeface="Meiryo"/>
                <a:sym typeface="Meiryo"/>
              </a:rPr>
              <a:t>紙／電子取引データ共通</a:t>
            </a:r>
            <a:endParaRPr sz="2000" dirty="0">
              <a:solidFill>
                <a:schemeClr val="accent1"/>
              </a:solidFill>
              <a:latin typeface="BIZ UDPゴシック" panose="020B0400000000000000" pitchFamily="50" charset="-128"/>
              <a:ea typeface="BIZ UDPゴシック" panose="020B0400000000000000" pitchFamily="50" charset="-128"/>
            </a:endParaRPr>
          </a:p>
        </p:txBody>
      </p:sp>
      <p:sp>
        <p:nvSpPr>
          <p:cNvPr id="12" name="Google Shape;66;p1">
            <a:extLst>
              <a:ext uri="{FF2B5EF4-FFF2-40B4-BE49-F238E27FC236}">
                <a16:creationId xmlns:a16="http://schemas.microsoft.com/office/drawing/2014/main" id="{B5416D11-5BEE-8CDB-9B1B-CF561AF4A7E4}"/>
              </a:ext>
            </a:extLst>
          </p:cNvPr>
          <p:cNvSpPr/>
          <p:nvPr/>
        </p:nvSpPr>
        <p:spPr>
          <a:xfrm flipH="1">
            <a:off x="5916613" y="565784"/>
            <a:ext cx="6089088" cy="1130736"/>
          </a:xfrm>
          <a:prstGeom prst="wedgeRoundRectCallout">
            <a:avLst>
              <a:gd name="adj1" fmla="val 49344"/>
              <a:gd name="adj2" fmla="val -28191"/>
              <a:gd name="adj3" fmla="val 16667"/>
            </a:avLst>
          </a:prstGeom>
          <a:solidFill>
            <a:srgbClr val="464646"/>
          </a:solidFill>
          <a:ln w="19050" cap="flat">
            <a:noFill/>
            <a:round/>
          </a:ln>
        </p:spPr>
        <p:txBody>
          <a:bodyPr spcFirstLastPara="1" wrap="square" lIns="90000" tIns="91425" rIns="91425" bIns="91425" anchor="ctr" anchorCtr="0">
            <a:noAutofit/>
          </a:bodyPr>
          <a:lstStyle/>
          <a:p>
            <a:pPr>
              <a:lnSpc>
                <a:spcPct val="150000"/>
              </a:lnSpc>
              <a:buSzPts val="1200"/>
            </a:pPr>
            <a:r>
              <a:rPr lang="en-US" altLang="ja-JP" sz="126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6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a:t>
            </a: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貴社運用でその他お伝えしたいことがある場合はご自由に修正・追記ください。</a:t>
            </a: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不要な場合は削除ください。（このコメント枠は削除の上ご利用ください。）</a:t>
            </a:r>
          </a:p>
        </p:txBody>
      </p:sp>
      <p:sp>
        <p:nvSpPr>
          <p:cNvPr id="5" name="正方形/長方形 4">
            <a:extLst>
              <a:ext uri="{FF2B5EF4-FFF2-40B4-BE49-F238E27FC236}">
                <a16:creationId xmlns:a16="http://schemas.microsoft.com/office/drawing/2014/main" id="{DC2811CF-22C6-FB69-041B-4736CA126146}"/>
              </a:ext>
            </a:extLst>
          </p:cNvPr>
          <p:cNvSpPr/>
          <p:nvPr/>
        </p:nvSpPr>
        <p:spPr>
          <a:xfrm>
            <a:off x="3465207" y="2222822"/>
            <a:ext cx="1460562"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6" name="正方形/長方形 5">
            <a:extLst>
              <a:ext uri="{FF2B5EF4-FFF2-40B4-BE49-F238E27FC236}">
                <a16:creationId xmlns:a16="http://schemas.microsoft.com/office/drawing/2014/main" id="{7B8E615C-8232-7D2C-94A0-D32AEE6CD51C}"/>
              </a:ext>
            </a:extLst>
          </p:cNvPr>
          <p:cNvSpPr/>
          <p:nvPr/>
        </p:nvSpPr>
        <p:spPr>
          <a:xfrm>
            <a:off x="1025286" y="3703930"/>
            <a:ext cx="3436835"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7" name="正方形/長方形 6">
            <a:extLst>
              <a:ext uri="{FF2B5EF4-FFF2-40B4-BE49-F238E27FC236}">
                <a16:creationId xmlns:a16="http://schemas.microsoft.com/office/drawing/2014/main" id="{EFCB4531-9B98-A52F-F518-BFFA221B4DC5}"/>
              </a:ext>
            </a:extLst>
          </p:cNvPr>
          <p:cNvSpPr/>
          <p:nvPr/>
        </p:nvSpPr>
        <p:spPr>
          <a:xfrm>
            <a:off x="2258672" y="2959409"/>
            <a:ext cx="3436835"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1" name="正方形/長方形 10">
            <a:extLst>
              <a:ext uri="{FF2B5EF4-FFF2-40B4-BE49-F238E27FC236}">
                <a16:creationId xmlns:a16="http://schemas.microsoft.com/office/drawing/2014/main" id="{032E62D7-AB87-A11A-BD35-C6D0B404F3AD}"/>
              </a:ext>
            </a:extLst>
          </p:cNvPr>
          <p:cNvSpPr/>
          <p:nvPr/>
        </p:nvSpPr>
        <p:spPr>
          <a:xfrm>
            <a:off x="7629414" y="2766672"/>
            <a:ext cx="3878033" cy="1961594"/>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en-US" altLang="ja-JP" sz="1400" b="1" dirty="0">
                <a:solidFill>
                  <a:srgbClr val="464646"/>
                </a:solidFill>
                <a:latin typeface="BIZ UDPゴシック" panose="020B0400000000000000" pitchFamily="50" charset="-128"/>
                <a:ea typeface="BIZ UDPゴシック" panose="020B0400000000000000" pitchFamily="50" charset="-128"/>
                <a:cs typeface="Arial"/>
                <a:sym typeface="Arial"/>
              </a:rPr>
              <a:t>【Point】</a:t>
            </a:r>
          </a:p>
          <a:p>
            <a:pPr marL="0" marR="0" lvl="0" indent="0" rtl="0">
              <a:lnSpc>
                <a:spcPct val="120000"/>
              </a:lnSpc>
              <a:spcBef>
                <a:spcPts val="0"/>
              </a:spcBef>
              <a:spcAft>
                <a:spcPts val="0"/>
              </a:spcAft>
              <a:buClr>
                <a:srgbClr val="000000"/>
              </a:buClr>
              <a:buSzPts val="1400"/>
              <a:buFont typeface="Arial"/>
              <a:buNone/>
            </a:pPr>
            <a:r>
              <a:rPr lang="ja-JP" altLang="en-US" sz="1400" dirty="0">
                <a:solidFill>
                  <a:srgbClr val="464646"/>
                </a:solidFill>
                <a:latin typeface="BIZ UDPゴシック" panose="020B0400000000000000" pitchFamily="50" charset="-128"/>
                <a:ea typeface="BIZ UDPゴシック" panose="020B0400000000000000" pitchFamily="50" charset="-128"/>
                <a:cs typeface="Arial"/>
                <a:sym typeface="Arial"/>
              </a:rPr>
              <a:t>保存された領収書／請求書のデータは、</a:t>
            </a:r>
            <a:endParaRPr lang="en-US" altLang="ja-JP" sz="1400"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sz="1400" dirty="0">
                <a:solidFill>
                  <a:srgbClr val="464646"/>
                </a:solidFill>
                <a:latin typeface="BIZ UDPゴシック" panose="020B0400000000000000" pitchFamily="50" charset="-128"/>
                <a:ea typeface="BIZ UDPゴシック" panose="020B0400000000000000" pitchFamily="50" charset="-128"/>
                <a:cs typeface="Arial"/>
                <a:sym typeface="Arial"/>
              </a:rPr>
              <a:t>「金額」や「取引先名」、「日付」などで検索できることが法律で求められています。</a:t>
            </a:r>
            <a:endParaRPr lang="en-US" altLang="ja-JP" sz="1400"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endParaRPr lang="en-US" altLang="ja-JP" sz="1400"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sz="1400" dirty="0">
                <a:solidFill>
                  <a:srgbClr val="464646"/>
                </a:solidFill>
                <a:latin typeface="BIZ UDPゴシック" panose="020B0400000000000000" pitchFamily="50" charset="-128"/>
                <a:ea typeface="BIZ UDPゴシック" panose="020B0400000000000000" pitchFamily="50" charset="-128"/>
                <a:cs typeface="Arial"/>
                <a:sym typeface="Arial"/>
              </a:rPr>
              <a:t>皆さんが登録した情報が検索の対象になるため、正しい入力にご協力ください。</a:t>
            </a:r>
            <a:endParaRPr lang="ja-JP" altLang="en-US" sz="1400"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p:txBody>
      </p:sp>
    </p:spTree>
    <p:extLst>
      <p:ext uri="{BB962C8B-B14F-4D97-AF65-F5344CB8AC3E}">
        <p14:creationId xmlns:p14="http://schemas.microsoft.com/office/powerpoint/2010/main" val="4006357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kumimoji="1" lang="ja-JP" altLang="en-US" sz="2800" dirty="0"/>
              <a:t>気を付けていただきたいポイント②</a:t>
            </a:r>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17</a:t>
            </a:fld>
            <a:endParaRPr lang="en-GB"/>
          </a:p>
        </p:txBody>
      </p:sp>
      <p:sp>
        <p:nvSpPr>
          <p:cNvPr id="3" name="テキスト プレースホルダー 12">
            <a:extLst>
              <a:ext uri="{FF2B5EF4-FFF2-40B4-BE49-F238E27FC236}">
                <a16:creationId xmlns:a16="http://schemas.microsoft.com/office/drawing/2014/main" id="{CBDA07DD-14CC-727E-3B5A-3ECCEEE8BFAF}"/>
              </a:ext>
            </a:extLst>
          </p:cNvPr>
          <p:cNvSpPr txBox="1">
            <a:spLocks/>
          </p:cNvSpPr>
          <p:nvPr/>
        </p:nvSpPr>
        <p:spPr>
          <a:xfrm>
            <a:off x="475808" y="1376363"/>
            <a:ext cx="11236767" cy="472102"/>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buNone/>
            </a:pPr>
            <a:endParaRPr lang="en-US" altLang="ja-JP" dirty="0">
              <a:latin typeface="BIZ UDPゴシック" panose="020B0400000000000000" pitchFamily="50" charset="-128"/>
              <a:ea typeface="BIZ UDPゴシック" panose="020B0400000000000000" pitchFamily="50" charset="-128"/>
            </a:endParaRPr>
          </a:p>
        </p:txBody>
      </p:sp>
      <p:sp>
        <p:nvSpPr>
          <p:cNvPr id="8" name="Google Shape;148;p25">
            <a:extLst>
              <a:ext uri="{FF2B5EF4-FFF2-40B4-BE49-F238E27FC236}">
                <a16:creationId xmlns:a16="http://schemas.microsoft.com/office/drawing/2014/main" id="{82C48625-BB0A-36CA-01AA-A3D93C91E45C}"/>
              </a:ext>
            </a:extLst>
          </p:cNvPr>
          <p:cNvSpPr/>
          <p:nvPr/>
        </p:nvSpPr>
        <p:spPr>
          <a:xfrm>
            <a:off x="479425" y="1774067"/>
            <a:ext cx="11236767" cy="2764810"/>
          </a:xfrm>
          <a:prstGeom prst="rect">
            <a:avLst/>
          </a:prstGeom>
          <a:solidFill>
            <a:srgbClr val="EDF7FF"/>
          </a:solidFill>
          <a:ln w="28575">
            <a:noFill/>
          </a:ln>
        </p:spPr>
        <p:txBody>
          <a:bodyPr spcFirstLastPara="1" wrap="square" lIns="95972" tIns="47973" rIns="95972" bIns="47973" anchor="ctr" anchorCtr="0">
            <a:noAutofit/>
          </a:bodyPr>
          <a:lstStyle/>
          <a:p>
            <a:pPr>
              <a:lnSpc>
                <a:spcPct val="130000"/>
              </a:lnSpc>
              <a:buSzPts val="1600"/>
            </a:pPr>
            <a:r>
              <a:rPr lang="en-US" altLang="ja-JP" sz="1600" b="1" dirty="0">
                <a:solidFill>
                  <a:srgbClr val="464646"/>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rgbClr val="464646"/>
                </a:solidFill>
                <a:latin typeface="BIZ UDPゴシック" panose="020B0400000000000000" pitchFamily="50" charset="-128"/>
                <a:ea typeface="BIZ UDPゴシック" panose="020B0400000000000000" pitchFamily="50" charset="-128"/>
                <a:cs typeface="Meiryo"/>
                <a:sym typeface="Meiryo"/>
              </a:rPr>
              <a:t>複合機でスキャンする場合</a:t>
            </a:r>
            <a:r>
              <a:rPr lang="en-US" altLang="ja-JP" sz="1600" b="1" dirty="0">
                <a:solidFill>
                  <a:srgbClr val="464646"/>
                </a:solidFill>
                <a:latin typeface="BIZ UDPゴシック" panose="020B0400000000000000" pitchFamily="50" charset="-128"/>
                <a:ea typeface="BIZ UDPゴシック" panose="020B0400000000000000" pitchFamily="50" charset="-128"/>
                <a:cs typeface="Meiryo"/>
                <a:sym typeface="Meiryo"/>
              </a:rPr>
              <a:t>】</a:t>
            </a:r>
          </a:p>
          <a:p>
            <a:pPr marL="285750" indent="-285750">
              <a:lnSpc>
                <a:spcPct val="130000"/>
              </a:lnSpc>
              <a:buClr>
                <a:srgbClr val="464646"/>
              </a:buClr>
              <a:buSzPts val="1600"/>
              <a:buFont typeface="Arial" panose="020B0604020202020204" pitchFamily="34" charset="0"/>
              <a:buChar char="•"/>
            </a:pP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必ず読み取り解像度が</a:t>
            </a:r>
            <a:r>
              <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rPr>
              <a:t>200dpi</a:t>
            </a: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以上、かつカラーでの読み取りになっていることを確認してください。</a:t>
            </a: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30000"/>
              </a:lnSpc>
              <a:buSzPts val="1600"/>
            </a:pP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30000"/>
              </a:lnSpc>
              <a:buSzPts val="1600"/>
            </a:pPr>
            <a:r>
              <a:rPr lang="en-US" altLang="ja-JP" sz="1600" b="1" dirty="0">
                <a:solidFill>
                  <a:srgbClr val="464646"/>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rgbClr val="464646"/>
                </a:solidFill>
                <a:latin typeface="BIZ UDPゴシック" panose="020B0400000000000000" pitchFamily="50" charset="-128"/>
                <a:ea typeface="BIZ UDPゴシック" panose="020B0400000000000000" pitchFamily="50" charset="-128"/>
                <a:cs typeface="Meiryo"/>
                <a:sym typeface="Meiryo"/>
              </a:rPr>
              <a:t>スマートフォンで撮影する場合</a:t>
            </a:r>
            <a:r>
              <a:rPr lang="en-US" altLang="ja-JP" sz="1600" b="1" dirty="0">
                <a:solidFill>
                  <a:srgbClr val="464646"/>
                </a:solidFill>
                <a:latin typeface="BIZ UDPゴシック" panose="020B0400000000000000" pitchFamily="50" charset="-128"/>
                <a:ea typeface="BIZ UDPゴシック" panose="020B0400000000000000" pitchFamily="50" charset="-128"/>
                <a:cs typeface="Meiryo"/>
                <a:sym typeface="Meiryo"/>
              </a:rPr>
              <a:t>】</a:t>
            </a:r>
          </a:p>
          <a:p>
            <a:pPr marL="285750" indent="-285750">
              <a:lnSpc>
                <a:spcPct val="130000"/>
              </a:lnSpc>
              <a:buSzPts val="1600"/>
              <a:buFont typeface="Arial" panose="020B0604020202020204" pitchFamily="34" charset="0"/>
              <a:buChar char="•"/>
            </a:pP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サイズが</a:t>
            </a:r>
            <a:r>
              <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rPr>
              <a:t>A4</a:t>
            </a: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を超えていないか確認してください。（縦だけ超えている、も</a:t>
            </a:r>
            <a:r>
              <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rPr>
              <a:t>NG</a:t>
            </a: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です。）</a:t>
            </a:r>
            <a:br>
              <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rPr>
            </a:br>
            <a:r>
              <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rPr>
              <a:t> </a:t>
            </a: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a:t>
            </a:r>
            <a:r>
              <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rPr>
              <a:t>A4</a:t>
            </a: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を超えている場合は複合機でスキャンし、パソコンからアップロードしてください。</a:t>
            </a: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marL="285750" indent="-285750">
              <a:lnSpc>
                <a:spcPct val="130000"/>
              </a:lnSpc>
              <a:buSzPts val="1600"/>
              <a:buFont typeface="Arial" panose="020B0604020202020204" pitchFamily="34" charset="0"/>
              <a:buChar char="•"/>
            </a:pP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見切れないように画面いっぱいに収まるように撮影してください。</a:t>
            </a: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marL="285750" indent="-285750">
              <a:lnSpc>
                <a:spcPct val="130000"/>
              </a:lnSpc>
              <a:buSzPts val="1600"/>
              <a:buFont typeface="Arial" panose="020B0604020202020204" pitchFamily="34" charset="0"/>
              <a:buChar char="•"/>
            </a:pP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画面が暗すぎる、手振れしている、光が反射している、などで内容が確認できないものは撮影し直してください。</a:t>
            </a: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p:txBody>
      </p:sp>
      <p:sp>
        <p:nvSpPr>
          <p:cNvPr id="9" name="Google Shape;148;p25">
            <a:extLst>
              <a:ext uri="{FF2B5EF4-FFF2-40B4-BE49-F238E27FC236}">
                <a16:creationId xmlns:a16="http://schemas.microsoft.com/office/drawing/2014/main" id="{FE42DCF3-431C-72FE-A2E8-CE2F9372B8B6}"/>
              </a:ext>
            </a:extLst>
          </p:cNvPr>
          <p:cNvSpPr/>
          <p:nvPr/>
        </p:nvSpPr>
        <p:spPr>
          <a:xfrm>
            <a:off x="475809" y="5210442"/>
            <a:ext cx="11236766" cy="951390"/>
          </a:xfrm>
          <a:prstGeom prst="rect">
            <a:avLst/>
          </a:prstGeom>
          <a:solidFill>
            <a:srgbClr val="EDF7FF"/>
          </a:solidFill>
          <a:ln w="28575">
            <a:noFill/>
          </a:ln>
        </p:spPr>
        <p:txBody>
          <a:bodyPr spcFirstLastPara="1" wrap="square" lIns="95972" tIns="47973" rIns="95972" bIns="47973" anchor="ctr" anchorCtr="0">
            <a:noAutofit/>
          </a:bodyPr>
          <a:lstStyle/>
          <a:p>
            <a:pPr marL="285750" indent="-285750">
              <a:lnSpc>
                <a:spcPct val="130000"/>
              </a:lnSpc>
              <a:buSzPts val="1600"/>
              <a:buFont typeface="Arial" panose="020B0604020202020204" pitchFamily="34" charset="0"/>
              <a:buChar char="•"/>
            </a:pP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「楽楽精算」にアップロードする際の保存形式が「電子取引」になっているか確認してください。</a:t>
            </a:r>
            <a:endParaRPr lang="en-US" altLang="ja-JP" sz="16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marL="285750" indent="-285750">
              <a:lnSpc>
                <a:spcPct val="130000"/>
              </a:lnSpc>
              <a:buSzPts val="1600"/>
              <a:buFont typeface="Arial" panose="020B0604020202020204" pitchFamily="34" charset="0"/>
              <a:buChar char="•"/>
            </a:pPr>
            <a:r>
              <a:rPr lang="ja-JP" altLang="en-US" sz="1600" dirty="0">
                <a:solidFill>
                  <a:srgbClr val="464646"/>
                </a:solidFill>
                <a:latin typeface="BIZ UDPゴシック" panose="020B0400000000000000" pitchFamily="50" charset="-128"/>
                <a:ea typeface="BIZ UDPゴシック" panose="020B0400000000000000" pitchFamily="50" charset="-128"/>
                <a:cs typeface="Meiryo"/>
                <a:sym typeface="Meiryo"/>
              </a:rPr>
              <a:t>印刷して伝票に添付していませんか？紙には印刷せず、「楽楽精算」にアップロードし、伝票に添付して申請してください。</a:t>
            </a:r>
          </a:p>
        </p:txBody>
      </p:sp>
      <p:sp>
        <p:nvSpPr>
          <p:cNvPr id="10" name="Google Shape;154;p25">
            <a:extLst>
              <a:ext uri="{FF2B5EF4-FFF2-40B4-BE49-F238E27FC236}">
                <a16:creationId xmlns:a16="http://schemas.microsoft.com/office/drawing/2014/main" id="{E6F2C663-C4A5-9C8B-53F3-45B5A82BCAFB}"/>
              </a:ext>
            </a:extLst>
          </p:cNvPr>
          <p:cNvSpPr txBox="1"/>
          <p:nvPr/>
        </p:nvSpPr>
        <p:spPr>
          <a:xfrm>
            <a:off x="490998" y="1396297"/>
            <a:ext cx="4487316" cy="404660"/>
          </a:xfrm>
          <a:prstGeom prst="rect">
            <a:avLst/>
          </a:prstGeom>
          <a:noFill/>
          <a:ln>
            <a:noFill/>
          </a:ln>
        </p:spPr>
        <p:txBody>
          <a:bodyPr spcFirstLastPara="1" wrap="square" lIns="95972" tIns="47973" rIns="95972" bIns="47973" anchor="t" anchorCtr="0">
            <a:spAutoFit/>
          </a:bodyPr>
          <a:lstStyle/>
          <a:p>
            <a:pPr>
              <a:buSzPts val="2000"/>
            </a:pPr>
            <a:r>
              <a:rPr lang="ja-JP" altLang="en-US" sz="2000" b="1" dirty="0">
                <a:solidFill>
                  <a:schemeClr val="accent1"/>
                </a:solidFill>
                <a:latin typeface="BIZ UDPゴシック" panose="020B0400000000000000" pitchFamily="50" charset="-128"/>
                <a:ea typeface="BIZ UDPゴシック" panose="020B0400000000000000" pitchFamily="50" charset="-128"/>
                <a:cs typeface="Meiryo"/>
                <a:sym typeface="Meiryo"/>
              </a:rPr>
              <a:t>紙の領収書／請求書</a:t>
            </a:r>
            <a:endParaRPr sz="2000" dirty="0">
              <a:solidFill>
                <a:schemeClr val="accent1"/>
              </a:solidFill>
              <a:latin typeface="BIZ UDPゴシック" panose="020B0400000000000000" pitchFamily="50" charset="-128"/>
              <a:ea typeface="BIZ UDPゴシック" panose="020B0400000000000000" pitchFamily="50" charset="-128"/>
            </a:endParaRPr>
          </a:p>
        </p:txBody>
      </p:sp>
      <p:sp>
        <p:nvSpPr>
          <p:cNvPr id="11" name="Google Shape;154;p25">
            <a:extLst>
              <a:ext uri="{FF2B5EF4-FFF2-40B4-BE49-F238E27FC236}">
                <a16:creationId xmlns:a16="http://schemas.microsoft.com/office/drawing/2014/main" id="{F6900597-9609-8CFF-5667-ABF2C52422C5}"/>
              </a:ext>
            </a:extLst>
          </p:cNvPr>
          <p:cNvSpPr txBox="1"/>
          <p:nvPr/>
        </p:nvSpPr>
        <p:spPr>
          <a:xfrm>
            <a:off x="475808" y="4779855"/>
            <a:ext cx="3303347" cy="404660"/>
          </a:xfrm>
          <a:prstGeom prst="rect">
            <a:avLst/>
          </a:prstGeom>
          <a:noFill/>
          <a:ln>
            <a:noFill/>
          </a:ln>
        </p:spPr>
        <p:txBody>
          <a:bodyPr spcFirstLastPara="1" wrap="square" lIns="95972" tIns="47973" rIns="95972" bIns="47973" anchor="t" anchorCtr="0">
            <a:spAutoFit/>
          </a:bodyPr>
          <a:lstStyle/>
          <a:p>
            <a:pPr>
              <a:buSzPts val="2000"/>
            </a:pPr>
            <a:r>
              <a:rPr lang="ja-JP" altLang="en-US" sz="2000" b="1" dirty="0">
                <a:solidFill>
                  <a:schemeClr val="accent1"/>
                </a:solidFill>
                <a:latin typeface="BIZ UDPゴシック" panose="020B0400000000000000" pitchFamily="50" charset="-128"/>
                <a:ea typeface="BIZ UDPゴシック" panose="020B0400000000000000" pitchFamily="50" charset="-128"/>
              </a:rPr>
              <a:t>電子取引データ</a:t>
            </a:r>
            <a:endParaRPr sz="2000" b="1" dirty="0">
              <a:solidFill>
                <a:schemeClr val="accent1"/>
              </a:solidFill>
              <a:latin typeface="BIZ UDPゴシック" panose="020B0400000000000000" pitchFamily="50" charset="-128"/>
              <a:ea typeface="BIZ UDPゴシック" panose="020B0400000000000000" pitchFamily="50" charset="-128"/>
            </a:endParaRPr>
          </a:p>
        </p:txBody>
      </p:sp>
      <p:sp>
        <p:nvSpPr>
          <p:cNvPr id="12" name="Google Shape;66;p1">
            <a:extLst>
              <a:ext uri="{FF2B5EF4-FFF2-40B4-BE49-F238E27FC236}">
                <a16:creationId xmlns:a16="http://schemas.microsoft.com/office/drawing/2014/main" id="{B5416D11-5BEE-8CDB-9B1B-CF561AF4A7E4}"/>
              </a:ext>
            </a:extLst>
          </p:cNvPr>
          <p:cNvSpPr/>
          <p:nvPr/>
        </p:nvSpPr>
        <p:spPr>
          <a:xfrm flipH="1">
            <a:off x="7536510" y="368300"/>
            <a:ext cx="4164492" cy="1565142"/>
          </a:xfrm>
          <a:prstGeom prst="wedgeRoundRectCallout">
            <a:avLst>
              <a:gd name="adj1" fmla="val 49344"/>
              <a:gd name="adj2" fmla="val -28191"/>
              <a:gd name="adj3" fmla="val 16667"/>
            </a:avLst>
          </a:prstGeom>
          <a:solidFill>
            <a:srgbClr val="464646"/>
          </a:solidFill>
          <a:ln w="19050" cap="flat">
            <a:noFill/>
            <a:round/>
          </a:ln>
        </p:spPr>
        <p:txBody>
          <a:bodyPr spcFirstLastPara="1" wrap="square" lIns="90000" tIns="91425" rIns="91425" bIns="91425" anchor="ctr" anchorCtr="0">
            <a:noAutofit/>
          </a:bodyPr>
          <a:lstStyle/>
          <a:p>
            <a:pPr>
              <a:lnSpc>
                <a:spcPct val="150000"/>
              </a:lnSpc>
              <a:buSzPts val="1200"/>
            </a:pPr>
            <a:r>
              <a:rPr lang="en-US" altLang="ja-JP" sz="126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6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a:t>
            </a: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「スキャナ保存」に対応しない場合で、</a:t>
            </a:r>
            <a:endPar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本記載が不要な場合は削除してください。</a:t>
            </a:r>
            <a:endPar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spTree>
    <p:extLst>
      <p:ext uri="{BB962C8B-B14F-4D97-AF65-F5344CB8AC3E}">
        <p14:creationId xmlns:p14="http://schemas.microsoft.com/office/powerpoint/2010/main" val="1880342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18</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68616" cy="1613234"/>
          </a:xfrm>
        </p:spPr>
        <p:txBody>
          <a:bodyPr/>
          <a:lstStyle/>
          <a:p>
            <a:pPr>
              <a:lnSpc>
                <a:spcPct val="120000"/>
              </a:lnSpc>
            </a:pPr>
            <a:r>
              <a:rPr kumimoji="1" lang="ja-JP" altLang="en-US" sz="3200" dirty="0"/>
              <a:t>６</a:t>
            </a:r>
            <a:r>
              <a:rPr kumimoji="1" lang="en-US" altLang="ja-JP" sz="3200" dirty="0"/>
              <a:t>.</a:t>
            </a:r>
            <a:r>
              <a:rPr kumimoji="1" lang="ja-JP" altLang="en-US" sz="3200" dirty="0"/>
              <a:t>よくある質問</a:t>
            </a:r>
            <a:br>
              <a:rPr kumimoji="1" lang="ja-JP" altLang="en-US" sz="3200" dirty="0"/>
            </a:br>
            <a:endParaRPr kumimoji="1" lang="ja-JP" altLang="en-US" sz="3200" dirty="0"/>
          </a:p>
        </p:txBody>
      </p:sp>
    </p:spTree>
    <p:extLst>
      <p:ext uri="{BB962C8B-B14F-4D97-AF65-F5344CB8AC3E}">
        <p14:creationId xmlns:p14="http://schemas.microsoft.com/office/powerpoint/2010/main" val="3522191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2" name="タイトル 1">
            <a:extLst>
              <a:ext uri="{FF2B5EF4-FFF2-40B4-BE49-F238E27FC236}">
                <a16:creationId xmlns:a16="http://schemas.microsoft.com/office/drawing/2014/main" id="{0B2A290E-4FDD-FB3F-8220-50F89668129C}"/>
              </a:ext>
            </a:extLst>
          </p:cNvPr>
          <p:cNvSpPr>
            <a:spLocks noGrp="1"/>
          </p:cNvSpPr>
          <p:nvPr>
            <p:ph type="title"/>
          </p:nvPr>
        </p:nvSpPr>
        <p:spPr>
          <a:xfrm>
            <a:off x="479425" y="368965"/>
            <a:ext cx="9953548" cy="793750"/>
          </a:xfrm>
        </p:spPr>
        <p:txBody>
          <a:bodyPr/>
          <a:lstStyle/>
          <a:p>
            <a:pPr>
              <a:lnSpc>
                <a:spcPct val="120000"/>
              </a:lnSpc>
            </a:pPr>
            <a:r>
              <a:rPr lang="en-US" altLang="ja-JP" dirty="0"/>
              <a:t>Q</a:t>
            </a:r>
            <a:r>
              <a:rPr lang="ja-JP" altLang="en-US" dirty="0"/>
              <a:t>＆</a:t>
            </a:r>
            <a:r>
              <a:rPr lang="en-US" altLang="ja-JP" dirty="0"/>
              <a:t>A</a:t>
            </a:r>
            <a:r>
              <a:rPr lang="ja-JP" altLang="en-US" dirty="0"/>
              <a:t>①：領収書の宛名はどうしたらよい？</a:t>
            </a:r>
            <a:br>
              <a:rPr lang="ja-JP" altLang="en-US" dirty="0"/>
            </a:br>
            <a:endParaRPr lang="ja-JP" altLang="en-US" dirty="0"/>
          </a:p>
        </p:txBody>
      </p:sp>
      <p:sp>
        <p:nvSpPr>
          <p:cNvPr id="10" name="スライド番号プレースホルダー 2">
            <a:extLst>
              <a:ext uri="{FF2B5EF4-FFF2-40B4-BE49-F238E27FC236}">
                <a16:creationId xmlns:a16="http://schemas.microsoft.com/office/drawing/2014/main" id="{21DCB462-35B9-A31D-EE8C-4903B0F58958}"/>
              </a:ext>
            </a:extLst>
          </p:cNvPr>
          <p:cNvSpPr>
            <a:spLocks noGrp="1"/>
          </p:cNvSpPr>
          <p:nvPr>
            <p:ph type="sldNum" sz="quarter" idx="12"/>
          </p:nvPr>
        </p:nvSpPr>
        <p:spPr/>
        <p:txBody>
          <a:bodyPr/>
          <a:lstStyle/>
          <a:p>
            <a:fld id="{D8A28372-6A5A-4399-8FC5-CCF396CD4981}" type="slidenum">
              <a:rPr lang="en-GB" smtClean="0"/>
              <a:t>19</a:t>
            </a:fld>
            <a:endParaRPr lang="en-GB" dirty="0"/>
          </a:p>
        </p:txBody>
      </p:sp>
      <p:sp>
        <p:nvSpPr>
          <p:cNvPr id="13" name="Google Shape;436;p59">
            <a:extLst>
              <a:ext uri="{FF2B5EF4-FFF2-40B4-BE49-F238E27FC236}">
                <a16:creationId xmlns:a16="http://schemas.microsoft.com/office/drawing/2014/main" id="{2364C801-F87D-4F4B-80FB-E507FB2B409C}"/>
              </a:ext>
            </a:extLst>
          </p:cNvPr>
          <p:cNvSpPr txBox="1"/>
          <p:nvPr/>
        </p:nvSpPr>
        <p:spPr>
          <a:xfrm>
            <a:off x="8438174" y="5054883"/>
            <a:ext cx="900000" cy="261267"/>
          </a:xfrm>
          <a:prstGeom prst="rect">
            <a:avLst/>
          </a:prstGeom>
          <a:noFill/>
          <a:ln>
            <a:noFill/>
          </a:ln>
        </p:spPr>
        <p:txBody>
          <a:bodyPr spcFirstLastPara="1" wrap="square" lIns="65325" tIns="32650" rIns="65325" bIns="32650" anchor="t" anchorCtr="0">
            <a:noAutofit/>
          </a:bodyPr>
          <a:lstStyle/>
          <a:p>
            <a:pPr marL="0" marR="0" lvl="0" indent="0" algn="l" rtl="0">
              <a:lnSpc>
                <a:spcPct val="135000"/>
              </a:lnSpc>
              <a:spcBef>
                <a:spcPts val="0"/>
              </a:spcBef>
              <a:spcAft>
                <a:spcPts val="0"/>
              </a:spcAft>
              <a:buNone/>
            </a:pPr>
            <a:endParaRPr lang="ja-JP" altLang="en-US" sz="1100" dirty="0">
              <a:latin typeface="BIZ UDPゴシック" panose="020B0400000000000000" pitchFamily="50" charset="-128"/>
              <a:ea typeface="BIZ UDPゴシック" panose="020B0400000000000000" pitchFamily="50" charset="-128"/>
              <a:cs typeface="Meiryo"/>
              <a:sym typeface="Meiryo"/>
            </a:endParaRPr>
          </a:p>
        </p:txBody>
      </p:sp>
      <p:sp>
        <p:nvSpPr>
          <p:cNvPr id="4" name="正方形/長方形 3">
            <a:extLst>
              <a:ext uri="{FF2B5EF4-FFF2-40B4-BE49-F238E27FC236}">
                <a16:creationId xmlns:a16="http://schemas.microsoft.com/office/drawing/2014/main" id="{00DFF145-2C84-E069-5CDC-BC15BB5E032E}"/>
              </a:ext>
            </a:extLst>
          </p:cNvPr>
          <p:cNvSpPr/>
          <p:nvPr/>
        </p:nvSpPr>
        <p:spPr>
          <a:xfrm>
            <a:off x="479425" y="3278459"/>
            <a:ext cx="11233150" cy="3103291"/>
          </a:xfrm>
          <a:prstGeom prst="rect">
            <a:avLst/>
          </a:prstGeom>
          <a:solidFill>
            <a:srgbClr val="EDF7F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chemeClr val="tx2"/>
                </a:solidFill>
                <a:latin typeface="BIZ UDPゴシック" panose="020B0400000000000000" pitchFamily="50" charset="-128"/>
                <a:ea typeface="BIZ UDPゴシック" panose="020B0400000000000000" pitchFamily="50" charset="-128"/>
                <a:cs typeface="Arial"/>
                <a:sym typeface="Arial"/>
              </a:rPr>
              <a:t>回答</a:t>
            </a:r>
            <a:endParaRPr lang="en-US" altLang="ja-JP" sz="2000" b="1" i="0" u="none" strike="noStrike" cap="none" dirty="0">
              <a:solidFill>
                <a:schemeClr val="tx2"/>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紙・電子問わず、指定できる場合は「株式会社○○」宛で取得してください。</a:t>
            </a:r>
            <a:endPar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（空欄／上様／個人名宛は原則</a:t>
            </a:r>
            <a:r>
              <a:rPr lang="en-US" altLang="ja-JP"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NG</a:t>
            </a: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です。）</a:t>
            </a:r>
          </a:p>
        </p:txBody>
      </p:sp>
      <p:sp>
        <p:nvSpPr>
          <p:cNvPr id="9" name="正方形/長方形 8">
            <a:extLst>
              <a:ext uri="{FF2B5EF4-FFF2-40B4-BE49-F238E27FC236}">
                <a16:creationId xmlns:a16="http://schemas.microsoft.com/office/drawing/2014/main" id="{90CF4FFB-C094-E80D-0B3B-9D1695C9807D}"/>
              </a:ext>
            </a:extLst>
          </p:cNvPr>
          <p:cNvSpPr/>
          <p:nvPr/>
        </p:nvSpPr>
        <p:spPr>
          <a:xfrm>
            <a:off x="479425" y="1376363"/>
            <a:ext cx="11233150" cy="1689565"/>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質問</a:t>
            </a:r>
            <a:endParaRPr lang="en-US" altLang="ja-JP"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領収書の宛名を記載してもらう場合の決まりはありますか？</a:t>
            </a:r>
            <a:endPar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p:txBody>
      </p:sp>
      <p:sp>
        <p:nvSpPr>
          <p:cNvPr id="3" name="Google Shape;406;p54">
            <a:extLst>
              <a:ext uri="{FF2B5EF4-FFF2-40B4-BE49-F238E27FC236}">
                <a16:creationId xmlns:a16="http://schemas.microsoft.com/office/drawing/2014/main" id="{49E51EB2-4ECB-E42C-854C-361AF9FB0630}"/>
              </a:ext>
            </a:extLst>
          </p:cNvPr>
          <p:cNvSpPr/>
          <p:nvPr/>
        </p:nvSpPr>
        <p:spPr>
          <a:xfrm>
            <a:off x="479425" y="942965"/>
            <a:ext cx="11233149" cy="432281"/>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説明会ご担当者様へ：貴社運用で想定される質問がある場合はご自由に修正・追記ください。（このコメント枠は削除の上ご利用ください。）</a:t>
            </a:r>
            <a:endParaRPr lang="en-US"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4193315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E72180-CE1C-913A-39A6-AD71AAE72A8E}"/>
              </a:ext>
            </a:extLst>
          </p:cNvPr>
          <p:cNvSpPr>
            <a:spLocks noGrp="1"/>
          </p:cNvSpPr>
          <p:nvPr>
            <p:ph type="title"/>
          </p:nvPr>
        </p:nvSpPr>
        <p:spPr/>
        <p:txBody>
          <a:bodyPr/>
          <a:lstStyle/>
          <a:p>
            <a:pPr>
              <a:lnSpc>
                <a:spcPct val="120000"/>
              </a:lnSpc>
            </a:pPr>
            <a:r>
              <a:rPr lang="en-US" altLang="ja-JP" sz="4800" dirty="0"/>
              <a:t>【</a:t>
            </a:r>
            <a:r>
              <a:rPr lang="ja-JP" altLang="en-US" sz="4800" dirty="0"/>
              <a:t>社員向け</a:t>
            </a:r>
            <a:r>
              <a:rPr lang="en-US" altLang="ja-JP" sz="4800" dirty="0"/>
              <a:t>】</a:t>
            </a:r>
            <a:br>
              <a:rPr lang="en-US" altLang="ja-JP" sz="4800" dirty="0"/>
            </a:br>
            <a:r>
              <a:rPr lang="ja-JP" altLang="en-US" sz="4800" dirty="0"/>
              <a:t>電子帳簿保存法対応に関する説明会</a:t>
            </a:r>
            <a:endParaRPr kumimoji="1" lang="ja-JP" altLang="en-US" sz="4800" dirty="0"/>
          </a:p>
        </p:txBody>
      </p:sp>
      <p:sp>
        <p:nvSpPr>
          <p:cNvPr id="3" name="テキスト ボックス 2">
            <a:extLst>
              <a:ext uri="{FF2B5EF4-FFF2-40B4-BE49-F238E27FC236}">
                <a16:creationId xmlns:a16="http://schemas.microsoft.com/office/drawing/2014/main" id="{89A2FD96-53CC-ACD2-501C-641447F21A5F}"/>
              </a:ext>
            </a:extLst>
          </p:cNvPr>
          <p:cNvSpPr txBox="1"/>
          <p:nvPr/>
        </p:nvSpPr>
        <p:spPr>
          <a:xfrm>
            <a:off x="10913922" y="6423950"/>
            <a:ext cx="798653" cy="156838"/>
          </a:xfrm>
          <a:prstGeom prst="rect">
            <a:avLst/>
          </a:prstGeom>
          <a:noFill/>
        </p:spPr>
        <p:txBody>
          <a:bodyPr wrap="square" lIns="0" tIns="0" rIns="0" bIns="0" rtlCol="0">
            <a:spAutoFit/>
          </a:bodyPr>
          <a:lstStyle/>
          <a:p>
            <a:pPr algn="r">
              <a:lnSpc>
                <a:spcPct val="135000"/>
              </a:lnSpc>
            </a:pPr>
            <a:r>
              <a:rPr kumimoji="1" lang="en-US" altLang="ja-JP" sz="900" dirty="0"/>
              <a:t>2026/02</a:t>
            </a:r>
            <a:endParaRPr kumimoji="1" lang="ja-JP" altLang="en-US" sz="900" dirty="0" err="1"/>
          </a:p>
        </p:txBody>
      </p:sp>
    </p:spTree>
    <p:extLst>
      <p:ext uri="{BB962C8B-B14F-4D97-AF65-F5344CB8AC3E}">
        <p14:creationId xmlns:p14="http://schemas.microsoft.com/office/powerpoint/2010/main" val="22141024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2" name="タイトル 1">
            <a:extLst>
              <a:ext uri="{FF2B5EF4-FFF2-40B4-BE49-F238E27FC236}">
                <a16:creationId xmlns:a16="http://schemas.microsoft.com/office/drawing/2014/main" id="{0B2A290E-4FDD-FB3F-8220-50F89668129C}"/>
              </a:ext>
            </a:extLst>
          </p:cNvPr>
          <p:cNvSpPr>
            <a:spLocks noGrp="1"/>
          </p:cNvSpPr>
          <p:nvPr>
            <p:ph type="title"/>
          </p:nvPr>
        </p:nvSpPr>
        <p:spPr>
          <a:xfrm>
            <a:off x="479425" y="368965"/>
            <a:ext cx="9953548" cy="793750"/>
          </a:xfrm>
        </p:spPr>
        <p:txBody>
          <a:bodyPr/>
          <a:lstStyle/>
          <a:p>
            <a:pPr>
              <a:lnSpc>
                <a:spcPct val="120000"/>
              </a:lnSpc>
            </a:pPr>
            <a:r>
              <a:rPr lang="en-US" altLang="ja-JP" dirty="0"/>
              <a:t>Q</a:t>
            </a:r>
            <a:r>
              <a:rPr lang="ja-JP" altLang="en-US" dirty="0"/>
              <a:t>＆</a:t>
            </a:r>
            <a:r>
              <a:rPr lang="en-US" altLang="ja-JP" dirty="0"/>
              <a:t>A</a:t>
            </a:r>
            <a:r>
              <a:rPr lang="ja-JP" altLang="en-US" dirty="0"/>
              <a:t>②：スマートフォンで領収書の写真を撮る時、見切れているとだめですか？</a:t>
            </a:r>
          </a:p>
        </p:txBody>
      </p:sp>
      <p:sp>
        <p:nvSpPr>
          <p:cNvPr id="10" name="スライド番号プレースホルダー 2">
            <a:extLst>
              <a:ext uri="{FF2B5EF4-FFF2-40B4-BE49-F238E27FC236}">
                <a16:creationId xmlns:a16="http://schemas.microsoft.com/office/drawing/2014/main" id="{21DCB462-35B9-A31D-EE8C-4903B0F58958}"/>
              </a:ext>
            </a:extLst>
          </p:cNvPr>
          <p:cNvSpPr>
            <a:spLocks noGrp="1"/>
          </p:cNvSpPr>
          <p:nvPr>
            <p:ph type="sldNum" sz="quarter" idx="12"/>
          </p:nvPr>
        </p:nvSpPr>
        <p:spPr/>
        <p:txBody>
          <a:bodyPr/>
          <a:lstStyle/>
          <a:p>
            <a:fld id="{D8A28372-6A5A-4399-8FC5-CCF396CD4981}" type="slidenum">
              <a:rPr lang="en-GB" smtClean="0"/>
              <a:t>20</a:t>
            </a:fld>
            <a:endParaRPr lang="en-GB" dirty="0"/>
          </a:p>
        </p:txBody>
      </p:sp>
      <p:sp>
        <p:nvSpPr>
          <p:cNvPr id="13" name="Google Shape;436;p59">
            <a:extLst>
              <a:ext uri="{FF2B5EF4-FFF2-40B4-BE49-F238E27FC236}">
                <a16:creationId xmlns:a16="http://schemas.microsoft.com/office/drawing/2014/main" id="{2364C801-F87D-4F4B-80FB-E507FB2B409C}"/>
              </a:ext>
            </a:extLst>
          </p:cNvPr>
          <p:cNvSpPr txBox="1"/>
          <p:nvPr/>
        </p:nvSpPr>
        <p:spPr>
          <a:xfrm>
            <a:off x="8438174" y="5054883"/>
            <a:ext cx="900000" cy="261267"/>
          </a:xfrm>
          <a:prstGeom prst="rect">
            <a:avLst/>
          </a:prstGeom>
          <a:noFill/>
          <a:ln>
            <a:noFill/>
          </a:ln>
        </p:spPr>
        <p:txBody>
          <a:bodyPr spcFirstLastPara="1" wrap="square" lIns="65325" tIns="32650" rIns="65325" bIns="32650" anchor="t" anchorCtr="0">
            <a:noAutofit/>
          </a:bodyPr>
          <a:lstStyle/>
          <a:p>
            <a:pPr marL="0" marR="0" lvl="0" indent="0" algn="l" rtl="0">
              <a:lnSpc>
                <a:spcPct val="135000"/>
              </a:lnSpc>
              <a:spcBef>
                <a:spcPts val="0"/>
              </a:spcBef>
              <a:spcAft>
                <a:spcPts val="0"/>
              </a:spcAft>
              <a:buNone/>
            </a:pPr>
            <a:endParaRPr lang="ja-JP" altLang="en-US" sz="1100" dirty="0">
              <a:latin typeface="BIZ UDPゴシック" panose="020B0400000000000000" pitchFamily="50" charset="-128"/>
              <a:ea typeface="BIZ UDPゴシック" panose="020B0400000000000000" pitchFamily="50" charset="-128"/>
              <a:cs typeface="Meiryo"/>
              <a:sym typeface="Meiryo"/>
            </a:endParaRPr>
          </a:p>
        </p:txBody>
      </p:sp>
      <p:sp>
        <p:nvSpPr>
          <p:cNvPr id="4" name="正方形/長方形 3">
            <a:extLst>
              <a:ext uri="{FF2B5EF4-FFF2-40B4-BE49-F238E27FC236}">
                <a16:creationId xmlns:a16="http://schemas.microsoft.com/office/drawing/2014/main" id="{00DFF145-2C84-E069-5CDC-BC15BB5E032E}"/>
              </a:ext>
            </a:extLst>
          </p:cNvPr>
          <p:cNvSpPr/>
          <p:nvPr/>
        </p:nvSpPr>
        <p:spPr>
          <a:xfrm>
            <a:off x="479425" y="3278459"/>
            <a:ext cx="11233150" cy="3103291"/>
          </a:xfrm>
          <a:prstGeom prst="rect">
            <a:avLst/>
          </a:prstGeom>
          <a:solidFill>
            <a:srgbClr val="EDF7F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chemeClr val="tx2"/>
                </a:solidFill>
                <a:latin typeface="BIZ UDPゴシック" panose="020B0400000000000000" pitchFamily="50" charset="-128"/>
                <a:ea typeface="BIZ UDPゴシック" panose="020B0400000000000000" pitchFamily="50" charset="-128"/>
                <a:cs typeface="Arial"/>
                <a:sym typeface="Arial"/>
              </a:rPr>
              <a:t>回答</a:t>
            </a:r>
            <a:endParaRPr lang="en-US" altLang="ja-JP" sz="2000" b="1" i="0" u="none" strike="noStrike" cap="none" dirty="0">
              <a:solidFill>
                <a:schemeClr val="tx2"/>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宛名・金額・日付などが明瞭であっても、領収書の一部が見切れている場合は、原本保存が必要となる</a:t>
            </a:r>
            <a:endParaRPr lang="en-US" altLang="ja-JP"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可能性があるため、</a:t>
            </a: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必ず  ①文字など、内容が明瞭 　②全体が見切れておらず確認できる 状態の写真を</a:t>
            </a:r>
            <a:endParaRPr lang="en-US" altLang="ja-JP"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撮影してください。</a:t>
            </a:r>
          </a:p>
        </p:txBody>
      </p:sp>
      <p:sp>
        <p:nvSpPr>
          <p:cNvPr id="9" name="正方形/長方形 8">
            <a:extLst>
              <a:ext uri="{FF2B5EF4-FFF2-40B4-BE49-F238E27FC236}">
                <a16:creationId xmlns:a16="http://schemas.microsoft.com/office/drawing/2014/main" id="{90CF4FFB-C094-E80D-0B3B-9D1695C9807D}"/>
              </a:ext>
            </a:extLst>
          </p:cNvPr>
          <p:cNvSpPr/>
          <p:nvPr/>
        </p:nvSpPr>
        <p:spPr>
          <a:xfrm>
            <a:off x="479425" y="1376363"/>
            <a:ext cx="11233150" cy="1689565"/>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質問</a:t>
            </a:r>
            <a:endParaRPr lang="en-US" altLang="ja-JP"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スマートフォンで撮影する際に、見切れているとだめでしょうか？</a:t>
            </a:r>
            <a:endPar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長い領収書（レシート）の場合は下の方は写っていなくてもよいでしょうか？</a:t>
            </a:r>
            <a:endPar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endParaRPr>
          </a:p>
        </p:txBody>
      </p:sp>
      <p:sp>
        <p:nvSpPr>
          <p:cNvPr id="3" name="Google Shape;406;p54">
            <a:extLst>
              <a:ext uri="{FF2B5EF4-FFF2-40B4-BE49-F238E27FC236}">
                <a16:creationId xmlns:a16="http://schemas.microsoft.com/office/drawing/2014/main" id="{49E51EB2-4ECB-E42C-854C-361AF9FB0630}"/>
              </a:ext>
            </a:extLst>
          </p:cNvPr>
          <p:cNvSpPr/>
          <p:nvPr/>
        </p:nvSpPr>
        <p:spPr>
          <a:xfrm>
            <a:off x="479425" y="1336512"/>
            <a:ext cx="11233149" cy="432281"/>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説明会ご担当者様へ：貴社運用で想定される質問がある場合はご自由に修正・追記ください。（このコメント枠は削除の上ご利用ください。）</a:t>
            </a:r>
            <a:endParaRPr lang="en-US"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3579785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2" name="タイトル 1">
            <a:extLst>
              <a:ext uri="{FF2B5EF4-FFF2-40B4-BE49-F238E27FC236}">
                <a16:creationId xmlns:a16="http://schemas.microsoft.com/office/drawing/2014/main" id="{0B2A290E-4FDD-FB3F-8220-50F89668129C}"/>
              </a:ext>
            </a:extLst>
          </p:cNvPr>
          <p:cNvSpPr>
            <a:spLocks noGrp="1"/>
          </p:cNvSpPr>
          <p:nvPr>
            <p:ph type="title"/>
          </p:nvPr>
        </p:nvSpPr>
        <p:spPr>
          <a:xfrm>
            <a:off x="479425" y="368965"/>
            <a:ext cx="9953548" cy="793750"/>
          </a:xfrm>
        </p:spPr>
        <p:txBody>
          <a:bodyPr/>
          <a:lstStyle/>
          <a:p>
            <a:pPr>
              <a:lnSpc>
                <a:spcPct val="120000"/>
              </a:lnSpc>
            </a:pPr>
            <a:r>
              <a:rPr lang="en-US" altLang="ja-JP" dirty="0"/>
              <a:t>Q</a:t>
            </a:r>
            <a:r>
              <a:rPr lang="ja-JP" altLang="en-US" dirty="0"/>
              <a:t>＆</a:t>
            </a:r>
            <a:r>
              <a:rPr lang="en-US" altLang="ja-JP" dirty="0"/>
              <a:t>A</a:t>
            </a:r>
            <a:r>
              <a:rPr lang="ja-JP" altLang="en-US" dirty="0"/>
              <a:t>③：領収書の但し書きは必要ですか？</a:t>
            </a:r>
          </a:p>
        </p:txBody>
      </p:sp>
      <p:sp>
        <p:nvSpPr>
          <p:cNvPr id="10" name="スライド番号プレースホルダー 2">
            <a:extLst>
              <a:ext uri="{FF2B5EF4-FFF2-40B4-BE49-F238E27FC236}">
                <a16:creationId xmlns:a16="http://schemas.microsoft.com/office/drawing/2014/main" id="{21DCB462-35B9-A31D-EE8C-4903B0F58958}"/>
              </a:ext>
            </a:extLst>
          </p:cNvPr>
          <p:cNvSpPr>
            <a:spLocks noGrp="1"/>
          </p:cNvSpPr>
          <p:nvPr>
            <p:ph type="sldNum" sz="quarter" idx="12"/>
          </p:nvPr>
        </p:nvSpPr>
        <p:spPr/>
        <p:txBody>
          <a:bodyPr/>
          <a:lstStyle/>
          <a:p>
            <a:fld id="{D8A28372-6A5A-4399-8FC5-CCF396CD4981}" type="slidenum">
              <a:rPr lang="en-GB" smtClean="0"/>
              <a:t>21</a:t>
            </a:fld>
            <a:endParaRPr lang="en-GB" dirty="0"/>
          </a:p>
        </p:txBody>
      </p:sp>
      <p:sp>
        <p:nvSpPr>
          <p:cNvPr id="13" name="Google Shape;436;p59">
            <a:extLst>
              <a:ext uri="{FF2B5EF4-FFF2-40B4-BE49-F238E27FC236}">
                <a16:creationId xmlns:a16="http://schemas.microsoft.com/office/drawing/2014/main" id="{2364C801-F87D-4F4B-80FB-E507FB2B409C}"/>
              </a:ext>
            </a:extLst>
          </p:cNvPr>
          <p:cNvSpPr txBox="1"/>
          <p:nvPr/>
        </p:nvSpPr>
        <p:spPr>
          <a:xfrm>
            <a:off x="8438174" y="5054883"/>
            <a:ext cx="900000" cy="261267"/>
          </a:xfrm>
          <a:prstGeom prst="rect">
            <a:avLst/>
          </a:prstGeom>
          <a:noFill/>
          <a:ln>
            <a:noFill/>
          </a:ln>
        </p:spPr>
        <p:txBody>
          <a:bodyPr spcFirstLastPara="1" wrap="square" lIns="65325" tIns="32650" rIns="65325" bIns="32650" anchor="t" anchorCtr="0">
            <a:noAutofit/>
          </a:bodyPr>
          <a:lstStyle/>
          <a:p>
            <a:pPr marL="0" marR="0" lvl="0" indent="0" algn="l" rtl="0">
              <a:lnSpc>
                <a:spcPct val="135000"/>
              </a:lnSpc>
              <a:spcBef>
                <a:spcPts val="0"/>
              </a:spcBef>
              <a:spcAft>
                <a:spcPts val="0"/>
              </a:spcAft>
              <a:buNone/>
            </a:pPr>
            <a:endParaRPr lang="ja-JP" altLang="en-US" sz="1100" dirty="0">
              <a:latin typeface="BIZ UDPゴシック" panose="020B0400000000000000" pitchFamily="50" charset="-128"/>
              <a:ea typeface="BIZ UDPゴシック" panose="020B0400000000000000" pitchFamily="50" charset="-128"/>
              <a:cs typeface="Meiryo"/>
              <a:sym typeface="Meiryo"/>
            </a:endParaRPr>
          </a:p>
        </p:txBody>
      </p:sp>
      <p:sp>
        <p:nvSpPr>
          <p:cNvPr id="4" name="正方形/長方形 3">
            <a:extLst>
              <a:ext uri="{FF2B5EF4-FFF2-40B4-BE49-F238E27FC236}">
                <a16:creationId xmlns:a16="http://schemas.microsoft.com/office/drawing/2014/main" id="{00DFF145-2C84-E069-5CDC-BC15BB5E032E}"/>
              </a:ext>
            </a:extLst>
          </p:cNvPr>
          <p:cNvSpPr/>
          <p:nvPr/>
        </p:nvSpPr>
        <p:spPr>
          <a:xfrm>
            <a:off x="479425" y="3278459"/>
            <a:ext cx="11233150" cy="3103291"/>
          </a:xfrm>
          <a:prstGeom prst="rect">
            <a:avLst/>
          </a:prstGeom>
          <a:solidFill>
            <a:srgbClr val="EDF7F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chemeClr val="tx2"/>
                </a:solidFill>
                <a:latin typeface="BIZ UDPゴシック" panose="020B0400000000000000" pitchFamily="50" charset="-128"/>
                <a:ea typeface="BIZ UDPゴシック" panose="020B0400000000000000" pitchFamily="50" charset="-128"/>
                <a:cs typeface="Arial"/>
                <a:sym typeface="Arial"/>
              </a:rPr>
              <a:t>回答</a:t>
            </a:r>
            <a:endParaRPr lang="en-US" altLang="ja-JP" sz="2000" b="1" i="0" u="none" strike="noStrike" cap="none" dirty="0">
              <a:solidFill>
                <a:schemeClr val="tx2"/>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可能な限り具体的に何を購入したか、何のサービスを受けたかが明確にわかる内容を、</a:t>
            </a:r>
            <a:br>
              <a:rPr lang="en-US" altLang="ja-JP"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b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必ず発行時に記載してもらってください。</a:t>
            </a:r>
          </a:p>
        </p:txBody>
      </p:sp>
      <p:sp>
        <p:nvSpPr>
          <p:cNvPr id="9" name="正方形/長方形 8">
            <a:extLst>
              <a:ext uri="{FF2B5EF4-FFF2-40B4-BE49-F238E27FC236}">
                <a16:creationId xmlns:a16="http://schemas.microsoft.com/office/drawing/2014/main" id="{90CF4FFB-C094-E80D-0B3B-9D1695C9807D}"/>
              </a:ext>
            </a:extLst>
          </p:cNvPr>
          <p:cNvSpPr/>
          <p:nvPr/>
        </p:nvSpPr>
        <p:spPr>
          <a:xfrm>
            <a:off x="479425" y="1376363"/>
            <a:ext cx="11233150" cy="1689565"/>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質問</a:t>
            </a:r>
            <a:endParaRPr lang="en-US" altLang="ja-JP"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手書きの領収書／インボイスの場合の但し書きは必要ですか？どの程度まで記載してもらえばよいですか？</a:t>
            </a:r>
            <a:endPar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endParaRPr>
          </a:p>
        </p:txBody>
      </p:sp>
      <p:sp>
        <p:nvSpPr>
          <p:cNvPr id="3" name="Google Shape;406;p54">
            <a:extLst>
              <a:ext uri="{FF2B5EF4-FFF2-40B4-BE49-F238E27FC236}">
                <a16:creationId xmlns:a16="http://schemas.microsoft.com/office/drawing/2014/main" id="{49E51EB2-4ECB-E42C-854C-361AF9FB0630}"/>
              </a:ext>
            </a:extLst>
          </p:cNvPr>
          <p:cNvSpPr/>
          <p:nvPr/>
        </p:nvSpPr>
        <p:spPr>
          <a:xfrm>
            <a:off x="479425" y="919823"/>
            <a:ext cx="11233149" cy="432281"/>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説明会ご担当者様へ：貴社運用で想定される質問がある場合はご自由に修正・追記ください。（このコメント枠は削除の上ご利用ください。）</a:t>
            </a:r>
            <a:endParaRPr lang="en-US"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2889130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2" name="タイトル 1">
            <a:extLst>
              <a:ext uri="{FF2B5EF4-FFF2-40B4-BE49-F238E27FC236}">
                <a16:creationId xmlns:a16="http://schemas.microsoft.com/office/drawing/2014/main" id="{0B2A290E-4FDD-FB3F-8220-50F89668129C}"/>
              </a:ext>
            </a:extLst>
          </p:cNvPr>
          <p:cNvSpPr>
            <a:spLocks noGrp="1"/>
          </p:cNvSpPr>
          <p:nvPr>
            <p:ph type="title"/>
          </p:nvPr>
        </p:nvSpPr>
        <p:spPr>
          <a:xfrm>
            <a:off x="479425" y="368965"/>
            <a:ext cx="9787319" cy="793750"/>
          </a:xfrm>
        </p:spPr>
        <p:txBody>
          <a:bodyPr/>
          <a:lstStyle/>
          <a:p>
            <a:pPr>
              <a:lnSpc>
                <a:spcPct val="120000"/>
              </a:lnSpc>
            </a:pPr>
            <a:r>
              <a:rPr lang="en-US" altLang="ja-JP" dirty="0"/>
              <a:t>Q</a:t>
            </a:r>
            <a:r>
              <a:rPr lang="ja-JP" altLang="en-US" dirty="0"/>
              <a:t>＆</a:t>
            </a:r>
            <a:r>
              <a:rPr lang="en-US" altLang="ja-JP" dirty="0"/>
              <a:t>A</a:t>
            </a:r>
            <a:r>
              <a:rPr lang="ja-JP" altLang="en-US" dirty="0"/>
              <a:t>④：領収書をアプリで撮影したが事業者登録番号や金額などが読み取られない場合はどうすればよい？</a:t>
            </a:r>
          </a:p>
        </p:txBody>
      </p:sp>
      <p:sp>
        <p:nvSpPr>
          <p:cNvPr id="10" name="スライド番号プレースホルダー 2">
            <a:extLst>
              <a:ext uri="{FF2B5EF4-FFF2-40B4-BE49-F238E27FC236}">
                <a16:creationId xmlns:a16="http://schemas.microsoft.com/office/drawing/2014/main" id="{21DCB462-35B9-A31D-EE8C-4903B0F58958}"/>
              </a:ext>
            </a:extLst>
          </p:cNvPr>
          <p:cNvSpPr>
            <a:spLocks noGrp="1"/>
          </p:cNvSpPr>
          <p:nvPr>
            <p:ph type="sldNum" sz="quarter" idx="12"/>
          </p:nvPr>
        </p:nvSpPr>
        <p:spPr/>
        <p:txBody>
          <a:bodyPr/>
          <a:lstStyle/>
          <a:p>
            <a:fld id="{D8A28372-6A5A-4399-8FC5-CCF396CD4981}" type="slidenum">
              <a:rPr lang="en-GB" smtClean="0"/>
              <a:t>22</a:t>
            </a:fld>
            <a:endParaRPr lang="en-GB" dirty="0"/>
          </a:p>
        </p:txBody>
      </p:sp>
      <p:sp>
        <p:nvSpPr>
          <p:cNvPr id="13" name="Google Shape;436;p59">
            <a:extLst>
              <a:ext uri="{FF2B5EF4-FFF2-40B4-BE49-F238E27FC236}">
                <a16:creationId xmlns:a16="http://schemas.microsoft.com/office/drawing/2014/main" id="{2364C801-F87D-4F4B-80FB-E507FB2B409C}"/>
              </a:ext>
            </a:extLst>
          </p:cNvPr>
          <p:cNvSpPr txBox="1"/>
          <p:nvPr/>
        </p:nvSpPr>
        <p:spPr>
          <a:xfrm>
            <a:off x="8438174" y="5054883"/>
            <a:ext cx="900000" cy="261267"/>
          </a:xfrm>
          <a:prstGeom prst="rect">
            <a:avLst/>
          </a:prstGeom>
          <a:noFill/>
          <a:ln>
            <a:noFill/>
          </a:ln>
        </p:spPr>
        <p:txBody>
          <a:bodyPr spcFirstLastPara="1" wrap="square" lIns="65325" tIns="32650" rIns="65325" bIns="32650" anchor="t" anchorCtr="0">
            <a:noAutofit/>
          </a:bodyPr>
          <a:lstStyle/>
          <a:p>
            <a:pPr marL="0" marR="0" lvl="0" indent="0" algn="l" rtl="0">
              <a:lnSpc>
                <a:spcPct val="135000"/>
              </a:lnSpc>
              <a:spcBef>
                <a:spcPts val="0"/>
              </a:spcBef>
              <a:spcAft>
                <a:spcPts val="0"/>
              </a:spcAft>
              <a:buNone/>
            </a:pPr>
            <a:endParaRPr lang="ja-JP" altLang="en-US" sz="1100" dirty="0">
              <a:latin typeface="BIZ UDPゴシック" panose="020B0400000000000000" pitchFamily="50" charset="-128"/>
              <a:ea typeface="BIZ UDPゴシック" panose="020B0400000000000000" pitchFamily="50" charset="-128"/>
              <a:cs typeface="Meiryo"/>
              <a:sym typeface="Meiryo"/>
            </a:endParaRPr>
          </a:p>
        </p:txBody>
      </p:sp>
      <p:sp>
        <p:nvSpPr>
          <p:cNvPr id="4" name="正方形/長方形 3">
            <a:extLst>
              <a:ext uri="{FF2B5EF4-FFF2-40B4-BE49-F238E27FC236}">
                <a16:creationId xmlns:a16="http://schemas.microsoft.com/office/drawing/2014/main" id="{00DFF145-2C84-E069-5CDC-BC15BB5E032E}"/>
              </a:ext>
            </a:extLst>
          </p:cNvPr>
          <p:cNvSpPr/>
          <p:nvPr/>
        </p:nvSpPr>
        <p:spPr>
          <a:xfrm>
            <a:off x="479425" y="3576576"/>
            <a:ext cx="11233150" cy="2805173"/>
          </a:xfrm>
          <a:prstGeom prst="rect">
            <a:avLst/>
          </a:prstGeom>
          <a:solidFill>
            <a:srgbClr val="EDF7FF"/>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chemeClr val="tx2"/>
                </a:solidFill>
                <a:latin typeface="BIZ UDPゴシック" panose="020B0400000000000000" pitchFamily="50" charset="-128"/>
                <a:ea typeface="BIZ UDPゴシック" panose="020B0400000000000000" pitchFamily="50" charset="-128"/>
                <a:cs typeface="Arial"/>
                <a:sym typeface="Arial"/>
              </a:rPr>
              <a:t>回答</a:t>
            </a:r>
          </a:p>
          <a:p>
            <a:pPr marL="0" marR="0" lvl="0" indent="0" rtl="0">
              <a:lnSpc>
                <a:spcPct val="120000"/>
              </a:lnSpc>
              <a:spcBef>
                <a:spcPts val="0"/>
              </a:spcBef>
              <a:spcAft>
                <a:spcPts val="0"/>
              </a:spcAft>
              <a:buClr>
                <a:srgbClr val="000000"/>
              </a:buClr>
              <a:buSzPts val="1400"/>
              <a:buFont typeface="Arial"/>
              <a:buNone/>
            </a:pP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自動</a:t>
            </a: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読取の機能で</a:t>
            </a:r>
            <a:r>
              <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rPr>
              <a:t>100</a:t>
            </a: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％読み取れるわけではないため、読み取ることができない場合は、</a:t>
            </a:r>
            <a:endPar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お手数ですが新規登録時に</a:t>
            </a:r>
            <a:r>
              <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手入力で取引先名や事業者登録番号、金額を入力したうえで登録してください。</a:t>
            </a:r>
            <a:endParaRPr lang="en-US" altLang="ja-JP"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また、すでに読み取られている項目についても誤りがないかを目検で確認するようにしてください。</a:t>
            </a:r>
            <a:endParaRPr lang="ja-JP" altLang="en-US" b="0"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p:txBody>
      </p:sp>
      <p:sp>
        <p:nvSpPr>
          <p:cNvPr id="9" name="正方形/長方形 8">
            <a:extLst>
              <a:ext uri="{FF2B5EF4-FFF2-40B4-BE49-F238E27FC236}">
                <a16:creationId xmlns:a16="http://schemas.microsoft.com/office/drawing/2014/main" id="{90CF4FFB-C094-E80D-0B3B-9D1695C9807D}"/>
              </a:ext>
            </a:extLst>
          </p:cNvPr>
          <p:cNvSpPr/>
          <p:nvPr/>
        </p:nvSpPr>
        <p:spPr>
          <a:xfrm>
            <a:off x="491000" y="1376363"/>
            <a:ext cx="11233150" cy="2006741"/>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marL="0" marR="0" lvl="0" indent="0" rtl="0">
              <a:lnSpc>
                <a:spcPct val="120000"/>
              </a:lnSpc>
              <a:spcBef>
                <a:spcPts val="0"/>
              </a:spcBef>
              <a:spcAft>
                <a:spcPts val="0"/>
              </a:spcAft>
              <a:buClr>
                <a:srgbClr val="000000"/>
              </a:buClr>
              <a:buSzPts val="1400"/>
              <a:buFont typeface="Arial"/>
              <a:buNone/>
            </a:pPr>
            <a:r>
              <a:rPr lang="ja-JP" altLang="en-US"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rPr>
              <a:t>質問</a:t>
            </a:r>
            <a:endParaRPr lang="en-US" altLang="ja-JP" sz="2000" b="1" i="0" u="none" strike="noStrike" cap="none"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「楽楽精算」アプリで領収書を撮影した際に、取引先名や事業者登録番号（</a:t>
            </a:r>
            <a:r>
              <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rPr>
              <a:t>T</a:t>
            </a: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a:t>
            </a:r>
            <a:r>
              <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rPr>
              <a:t>13</a:t>
            </a: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桁の数字）、金額などの項目が読み取られない場合があります。こういった場合はどうしたらよいでしょうか？</a:t>
            </a:r>
            <a:endPar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endParaRPr>
          </a:p>
          <a:p>
            <a:pPr marL="0" marR="0" lvl="0" indent="0" rtl="0">
              <a:lnSpc>
                <a:spcPct val="120000"/>
              </a:lnSpc>
              <a:spcBef>
                <a:spcPts val="0"/>
              </a:spcBef>
              <a:spcAft>
                <a:spcPts val="0"/>
              </a:spcAft>
              <a:buClr>
                <a:srgbClr val="000000"/>
              </a:buClr>
              <a:buSzPts val="1400"/>
              <a:buFont typeface="Arial"/>
              <a:buNone/>
            </a:pPr>
            <a:r>
              <a:rPr lang="ja-JP" altLang="en-US" dirty="0">
                <a:solidFill>
                  <a:srgbClr val="464646"/>
                </a:solidFill>
                <a:latin typeface="BIZ UDPゴシック" panose="020B0400000000000000" pitchFamily="50" charset="-128"/>
                <a:ea typeface="BIZ UDPゴシック" panose="020B0400000000000000" pitchFamily="50" charset="-128"/>
                <a:cs typeface="Arial"/>
                <a:sym typeface="Arial"/>
              </a:rPr>
              <a:t>何か設定などができるのでしょうか？</a:t>
            </a:r>
            <a:endParaRPr lang="en-US" altLang="ja-JP" dirty="0">
              <a:solidFill>
                <a:srgbClr val="464646"/>
              </a:solidFill>
              <a:latin typeface="BIZ UDPゴシック" panose="020B0400000000000000" pitchFamily="50" charset="-128"/>
              <a:ea typeface="BIZ UDPゴシック" panose="020B0400000000000000" pitchFamily="50" charset="-128"/>
              <a:cs typeface="Arial"/>
              <a:sym typeface="Arial"/>
            </a:endParaRPr>
          </a:p>
        </p:txBody>
      </p:sp>
      <p:sp>
        <p:nvSpPr>
          <p:cNvPr id="3" name="Google Shape;406;p54">
            <a:extLst>
              <a:ext uri="{FF2B5EF4-FFF2-40B4-BE49-F238E27FC236}">
                <a16:creationId xmlns:a16="http://schemas.microsoft.com/office/drawing/2014/main" id="{49E51EB2-4ECB-E42C-854C-361AF9FB0630}"/>
              </a:ext>
            </a:extLst>
          </p:cNvPr>
          <p:cNvSpPr/>
          <p:nvPr/>
        </p:nvSpPr>
        <p:spPr>
          <a:xfrm>
            <a:off x="479425" y="1324940"/>
            <a:ext cx="11233149" cy="432281"/>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説明会ご担当者様へ：貴社運用で想定される質問がある場合はご自由に修正・追記ください。（このコメント枠は削除の上ご利用ください。）</a:t>
            </a:r>
            <a:endParaRPr lang="en-US"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41562539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23</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6236007" cy="1613234"/>
          </a:xfrm>
        </p:spPr>
        <p:txBody>
          <a:bodyPr/>
          <a:lstStyle/>
          <a:p>
            <a:pPr>
              <a:lnSpc>
                <a:spcPct val="135000"/>
              </a:lnSpc>
            </a:pPr>
            <a:r>
              <a:rPr kumimoji="1" lang="ja-JP" altLang="en-US" sz="3200" dirty="0">
                <a:solidFill>
                  <a:srgbClr val="007BC7"/>
                </a:solidFill>
              </a:rPr>
              <a:t> ７</a:t>
            </a:r>
            <a:r>
              <a:rPr lang="en-US" altLang="ja-JP" dirty="0"/>
              <a:t>.</a:t>
            </a:r>
            <a:r>
              <a:rPr lang="ja-JP" altLang="en-US" dirty="0"/>
              <a:t>さいごに</a:t>
            </a:r>
            <a:endParaRPr kumimoji="1" lang="ja-JP" altLang="en-US" sz="3200" dirty="0">
              <a:solidFill>
                <a:srgbClr val="007BC7"/>
              </a:solidFill>
            </a:endParaRPr>
          </a:p>
        </p:txBody>
      </p:sp>
    </p:spTree>
    <p:extLst>
      <p:ext uri="{BB962C8B-B14F-4D97-AF65-F5344CB8AC3E}">
        <p14:creationId xmlns:p14="http://schemas.microsoft.com/office/powerpoint/2010/main" val="539492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プレースホルダー 12">
            <a:extLst>
              <a:ext uri="{FF2B5EF4-FFF2-40B4-BE49-F238E27FC236}">
                <a16:creationId xmlns:a16="http://schemas.microsoft.com/office/drawing/2014/main" id="{423F0DE6-C34E-95B7-1874-D406D1CE5B58}"/>
              </a:ext>
            </a:extLst>
          </p:cNvPr>
          <p:cNvSpPr txBox="1">
            <a:spLocks/>
          </p:cNvSpPr>
          <p:nvPr/>
        </p:nvSpPr>
        <p:spPr>
          <a:xfrm>
            <a:off x="1054216" y="1954635"/>
            <a:ext cx="10083568" cy="3290068"/>
          </a:xfrm>
          <a:prstGeom prst="rect">
            <a:avLst/>
          </a:prstGeom>
        </p:spPr>
        <p:txBody>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6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16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16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600" kern="1200">
                <a:solidFill>
                  <a:schemeClr val="tx1"/>
                </a:solidFill>
                <a:latin typeface="+mn-lt"/>
                <a:ea typeface="+mn-ea"/>
                <a:cs typeface="+mn-cs"/>
              </a:defRPr>
            </a:lvl9pPr>
          </a:lstStyle>
          <a:p>
            <a:pPr marL="0" indent="0">
              <a:buNone/>
            </a:pPr>
            <a:r>
              <a:rPr lang="ja-JP" altLang="en-US" sz="2400" b="1" dirty="0">
                <a:solidFill>
                  <a:srgbClr val="007BC7"/>
                </a:solidFill>
                <a:latin typeface="BIZ UDPゴシック" panose="020B0400000000000000" pitchFamily="50" charset="-128"/>
                <a:ea typeface="BIZ UDPゴシック" panose="020B0400000000000000" pitchFamily="50" charset="-128"/>
                <a:cs typeface="Meiryo"/>
                <a:sym typeface="Meiryo"/>
              </a:rPr>
              <a:t>▶ 経費精算マニュアル</a:t>
            </a:r>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pPr marL="0" indent="0">
              <a:buNone/>
            </a:pPr>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pPr marL="0" indent="0">
              <a:buNone/>
            </a:pPr>
            <a:endParaRPr lang="en-US" altLang="ja-JP" sz="2400" b="1" dirty="0">
              <a:solidFill>
                <a:srgbClr val="007BC7"/>
              </a:solidFill>
              <a:latin typeface="BIZ UDPゴシック" panose="020B0400000000000000" pitchFamily="50" charset="-128"/>
              <a:ea typeface="BIZ UDPゴシック" panose="020B0400000000000000" pitchFamily="50" charset="-128"/>
              <a:cs typeface="Meiryo"/>
              <a:sym typeface="Meiryo"/>
            </a:endParaRPr>
          </a:p>
          <a:p>
            <a:pPr marL="0" indent="0">
              <a:buNone/>
            </a:pPr>
            <a:r>
              <a:rPr lang="ja-JP" altLang="en-US" sz="2400" b="1" dirty="0">
                <a:solidFill>
                  <a:srgbClr val="007BC7"/>
                </a:solidFill>
                <a:latin typeface="BIZ UDPゴシック" panose="020B0400000000000000" pitchFamily="50" charset="-128"/>
                <a:ea typeface="BIZ UDPゴシック" panose="020B0400000000000000" pitchFamily="50" charset="-128"/>
                <a:cs typeface="Meiryo"/>
                <a:sym typeface="Meiryo"/>
              </a:rPr>
              <a:t>▶ 社内問い合わせ窓口</a:t>
            </a:r>
            <a:endParaRPr lang="en-US" altLang="ja-JP" sz="2400" dirty="0">
              <a:solidFill>
                <a:srgbClr val="4C4948"/>
              </a:solidFill>
              <a:latin typeface="BIZ UDPゴシック" panose="020B0400000000000000" pitchFamily="50" charset="-128"/>
              <a:ea typeface="BIZ UDPゴシック" panose="020B0400000000000000" pitchFamily="50" charset="-128"/>
            </a:endParaRPr>
          </a:p>
        </p:txBody>
      </p:sp>
      <p:sp>
        <p:nvSpPr>
          <p:cNvPr id="2" name="タイトル 1">
            <a:extLst>
              <a:ext uri="{FF2B5EF4-FFF2-40B4-BE49-F238E27FC236}">
                <a16:creationId xmlns:a16="http://schemas.microsoft.com/office/drawing/2014/main" id="{2E729281-FFE6-51FB-DFBE-4167DA1A88B4}"/>
              </a:ext>
            </a:extLst>
          </p:cNvPr>
          <p:cNvSpPr>
            <a:spLocks noGrp="1"/>
          </p:cNvSpPr>
          <p:nvPr>
            <p:ph type="title"/>
          </p:nvPr>
        </p:nvSpPr>
        <p:spPr>
          <a:xfrm>
            <a:off x="479425" y="383150"/>
            <a:ext cx="9507855" cy="793750"/>
          </a:xfrm>
        </p:spPr>
        <p:txBody>
          <a:bodyPr/>
          <a:lstStyle/>
          <a:p>
            <a:r>
              <a:rPr lang="ja-JP" altLang="en-US" dirty="0"/>
              <a:t>困ったときは</a:t>
            </a:r>
            <a:endParaRPr kumimoji="1" lang="ja-JP" altLang="en-US" sz="2800" dirty="0"/>
          </a:p>
        </p:txBody>
      </p:sp>
      <p:sp>
        <p:nvSpPr>
          <p:cNvPr id="4" name="スライド番号プレースホルダー 3">
            <a:extLst>
              <a:ext uri="{FF2B5EF4-FFF2-40B4-BE49-F238E27FC236}">
                <a16:creationId xmlns:a16="http://schemas.microsoft.com/office/drawing/2014/main" id="{D353B0A9-68C1-103A-054D-CEBFFB033CE2}"/>
              </a:ext>
            </a:extLst>
          </p:cNvPr>
          <p:cNvSpPr>
            <a:spLocks noGrp="1"/>
          </p:cNvSpPr>
          <p:nvPr>
            <p:ph type="sldNum" sz="quarter" idx="12"/>
          </p:nvPr>
        </p:nvSpPr>
        <p:spPr/>
        <p:txBody>
          <a:bodyPr/>
          <a:lstStyle/>
          <a:p>
            <a:fld id="{D8A28372-6A5A-4399-8FC5-CCF396CD4981}" type="slidenum">
              <a:rPr lang="en-GB" smtClean="0"/>
              <a:t>24</a:t>
            </a:fld>
            <a:endParaRPr lang="en-GB"/>
          </a:p>
        </p:txBody>
      </p:sp>
      <p:sp>
        <p:nvSpPr>
          <p:cNvPr id="3" name="Google Shape;406;p54">
            <a:extLst>
              <a:ext uri="{FF2B5EF4-FFF2-40B4-BE49-F238E27FC236}">
                <a16:creationId xmlns:a16="http://schemas.microsoft.com/office/drawing/2014/main" id="{EB2A3A5F-B50F-F5D6-1B24-AF95021A17E6}"/>
              </a:ext>
            </a:extLst>
          </p:cNvPr>
          <p:cNvSpPr/>
          <p:nvPr/>
        </p:nvSpPr>
        <p:spPr>
          <a:xfrm>
            <a:off x="1393824" y="2562204"/>
            <a:ext cx="9657634" cy="866796"/>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説明会ご担当者様へ：社内で用意している関連マニュアルを掲載しましょう。</a:t>
            </a: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endParaRPr lang="en-US" sz="1600" b="1" dirty="0">
              <a:solidFill>
                <a:schemeClr val="bg1"/>
              </a:solidFill>
              <a:latin typeface="BIZ UDPゴシック" panose="020B0400000000000000" pitchFamily="50" charset="-128"/>
              <a:ea typeface="BIZ UDPゴシック" panose="020B0400000000000000" pitchFamily="50" charset="-128"/>
              <a:cs typeface="Meiryo"/>
              <a:sym typeface="Meiryo"/>
            </a:endParaRPr>
          </a:p>
        </p:txBody>
      </p:sp>
      <p:sp>
        <p:nvSpPr>
          <p:cNvPr id="8" name="Google Shape;406;p54">
            <a:extLst>
              <a:ext uri="{FF2B5EF4-FFF2-40B4-BE49-F238E27FC236}">
                <a16:creationId xmlns:a16="http://schemas.microsoft.com/office/drawing/2014/main" id="{F995F06E-CD7C-8469-F715-39FF3F7E3FA5}"/>
              </a:ext>
            </a:extLst>
          </p:cNvPr>
          <p:cNvSpPr/>
          <p:nvPr/>
        </p:nvSpPr>
        <p:spPr>
          <a:xfrm>
            <a:off x="1393824" y="4985476"/>
            <a:ext cx="9657634" cy="866796"/>
          </a:xfrm>
          <a:prstGeom prst="rect">
            <a:avLst/>
          </a:prstGeom>
          <a:solidFill>
            <a:srgbClr val="464646"/>
          </a:solidFill>
          <a:ln>
            <a:noFill/>
          </a:ln>
        </p:spPr>
        <p:txBody>
          <a:bodyPr spcFirstLastPara="1" wrap="square" lIns="95972" tIns="47973" rIns="95972" bIns="47973" anchor="ctr" anchorCtr="0">
            <a:noAutofit/>
          </a:bodyPr>
          <a:lstStyle/>
          <a:p>
            <a:pPr algn="ctr">
              <a:lnSpc>
                <a:spcPct val="150000"/>
              </a:lnSpc>
              <a:buSzPts val="1200"/>
            </a:pPr>
            <a:r>
              <a:rPr lang="en-US" altLang="ja-JP" sz="160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説明会ご担当者様へ：申請者や承認者の方が困った際の問い合わせ窓口を明示しておきましょう。</a:t>
            </a:r>
          </a:p>
          <a:p>
            <a:pPr algn="ctr">
              <a:lnSpc>
                <a:spcPct val="150000"/>
              </a:lnSpc>
              <a:buSzPts val="1200"/>
            </a:pPr>
            <a:r>
              <a:rPr lang="ja-JP" altLang="en-US" sz="16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spTree>
    <p:extLst>
      <p:ext uri="{BB962C8B-B14F-4D97-AF65-F5344CB8AC3E}">
        <p14:creationId xmlns:p14="http://schemas.microsoft.com/office/powerpoint/2010/main" val="35370584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25</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p:txBody>
          <a:bodyPr/>
          <a:lstStyle/>
          <a:p>
            <a:pPr>
              <a:lnSpc>
                <a:spcPct val="120000"/>
              </a:lnSpc>
            </a:pPr>
            <a:r>
              <a:rPr kumimoji="1" lang="ja-JP" altLang="en-US" sz="3200" dirty="0"/>
              <a:t>本日はありがとうございました。</a:t>
            </a:r>
          </a:p>
        </p:txBody>
      </p:sp>
    </p:spTree>
    <p:extLst>
      <p:ext uri="{BB962C8B-B14F-4D97-AF65-F5344CB8AC3E}">
        <p14:creationId xmlns:p14="http://schemas.microsoft.com/office/powerpoint/2010/main" val="2796771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7101D7-23F6-3D64-F840-8F14577AA803}"/>
              </a:ext>
            </a:extLst>
          </p:cNvPr>
          <p:cNvSpPr>
            <a:spLocks noGrp="1"/>
          </p:cNvSpPr>
          <p:nvPr>
            <p:ph type="title"/>
          </p:nvPr>
        </p:nvSpPr>
        <p:spPr>
          <a:xfrm>
            <a:off x="479424" y="380553"/>
            <a:ext cx="7164000" cy="793750"/>
          </a:xfrm>
        </p:spPr>
        <p:txBody>
          <a:bodyPr/>
          <a:lstStyle/>
          <a:p>
            <a:r>
              <a:rPr kumimoji="1" lang="ja-JP" altLang="en-US" sz="2800" dirty="0"/>
              <a:t>目次</a:t>
            </a:r>
          </a:p>
        </p:txBody>
      </p:sp>
      <p:sp>
        <p:nvSpPr>
          <p:cNvPr id="4" name="スライド番号プレースホルダー 3">
            <a:extLst>
              <a:ext uri="{FF2B5EF4-FFF2-40B4-BE49-F238E27FC236}">
                <a16:creationId xmlns:a16="http://schemas.microsoft.com/office/drawing/2014/main" id="{506293D5-B2DA-6249-F98A-5F9B25AEF629}"/>
              </a:ext>
            </a:extLst>
          </p:cNvPr>
          <p:cNvSpPr>
            <a:spLocks noGrp="1"/>
          </p:cNvSpPr>
          <p:nvPr>
            <p:ph type="sldNum" sz="quarter" idx="12"/>
          </p:nvPr>
        </p:nvSpPr>
        <p:spPr/>
        <p:txBody>
          <a:bodyPr/>
          <a:lstStyle/>
          <a:p>
            <a:fld id="{D8A28372-6A5A-4399-8FC5-CCF396CD4981}" type="slidenum">
              <a:rPr lang="en-GB" smtClean="0"/>
              <a:t>3</a:t>
            </a:fld>
            <a:endParaRPr lang="en-GB"/>
          </a:p>
        </p:txBody>
      </p:sp>
      <p:sp>
        <p:nvSpPr>
          <p:cNvPr id="5" name="テキスト プレースホルダー 2">
            <a:extLst>
              <a:ext uri="{FF2B5EF4-FFF2-40B4-BE49-F238E27FC236}">
                <a16:creationId xmlns:a16="http://schemas.microsoft.com/office/drawing/2014/main" id="{B73A356D-352B-DC24-CCF3-1F9518F38A25}"/>
              </a:ext>
            </a:extLst>
          </p:cNvPr>
          <p:cNvSpPr>
            <a:spLocks noGrp="1"/>
          </p:cNvSpPr>
          <p:nvPr>
            <p:ph type="body" sz="quarter" idx="13"/>
          </p:nvPr>
        </p:nvSpPr>
        <p:spPr>
          <a:xfrm>
            <a:off x="479425" y="1312863"/>
            <a:ext cx="9683478" cy="4492625"/>
          </a:xfrm>
        </p:spPr>
        <p:txBody>
          <a:bodyPr tIns="0"/>
          <a:lstStyle/>
          <a:p>
            <a:pPr marL="0" indent="0" algn="l" rtl="0" eaLnBrk="1" fontAlgn="ctr" latinLnBrk="0" hangingPunct="1">
              <a:lnSpc>
                <a:spcPct val="150000"/>
              </a:lnSpc>
              <a:spcBef>
                <a:spcPts val="0"/>
              </a:spcBef>
              <a:spcAft>
                <a:spcPts val="0"/>
              </a:spcAft>
            </a:pPr>
            <a:r>
              <a:rPr lang="ja-JP" altLang="en-US" sz="2400" dirty="0">
                <a:solidFill>
                  <a:srgbClr val="464646"/>
                </a:solidFill>
                <a:latin typeface="BIZ UDPゴシック" panose="020B0400000000000000" pitchFamily="50" charset="-128"/>
                <a:ea typeface="BIZ UDPゴシック" panose="020B0400000000000000" pitchFamily="50" charset="-128"/>
              </a:rPr>
              <a:t> 電子帳簿保存法とは</a:t>
            </a:r>
            <a:endParaRPr lang="en-US" altLang="ja-JP" sz="2400" dirty="0">
              <a:solidFill>
                <a:srgbClr val="464646"/>
              </a:solidFill>
              <a:latin typeface="BIZ UDPゴシック" panose="020B0400000000000000" pitchFamily="50" charset="-128"/>
              <a:ea typeface="BIZ UDPゴシック" panose="020B0400000000000000" pitchFamily="50" charset="-128"/>
            </a:endParaRPr>
          </a:p>
          <a:p>
            <a:pPr marL="0" indent="0" algn="l" rtl="0" eaLnBrk="1" fontAlgn="ctr" latinLnBrk="0" hangingPunct="1">
              <a:lnSpc>
                <a:spcPct val="150000"/>
              </a:lnSpc>
              <a:spcBef>
                <a:spcPts val="0"/>
              </a:spcBef>
              <a:spcAft>
                <a:spcPts val="0"/>
              </a:spcAft>
            </a:pPr>
            <a:r>
              <a:rPr lang="ja-JP" altLang="en-US" sz="2400" dirty="0">
                <a:solidFill>
                  <a:srgbClr val="464646"/>
                </a:solidFill>
                <a:latin typeface="BIZ UDPゴシック" panose="020B0400000000000000" pitchFamily="50" charset="-128"/>
                <a:ea typeface="BIZ UDPゴシック" panose="020B0400000000000000" pitchFamily="50" charset="-128"/>
              </a:rPr>
              <a:t>当社の対応範囲</a:t>
            </a:r>
            <a:endParaRPr lang="en-US" altLang="ja-JP" sz="2400" dirty="0">
              <a:solidFill>
                <a:srgbClr val="464646"/>
              </a:solidFill>
              <a:latin typeface="BIZ UDPゴシック" panose="020B0400000000000000" pitchFamily="50" charset="-128"/>
              <a:ea typeface="BIZ UDPゴシック" panose="020B0400000000000000" pitchFamily="50" charset="-128"/>
            </a:endParaRPr>
          </a:p>
          <a:p>
            <a:pPr marL="0" indent="0" algn="l" rtl="0" eaLnBrk="1" fontAlgn="ctr" latinLnBrk="0" hangingPunct="1">
              <a:lnSpc>
                <a:spcPct val="150000"/>
              </a:lnSpc>
              <a:spcBef>
                <a:spcPts val="0"/>
              </a:spcBef>
              <a:spcAft>
                <a:spcPts val="0"/>
              </a:spcAft>
            </a:pPr>
            <a:r>
              <a:rPr lang="ja-JP" altLang="en-US" sz="2400" dirty="0">
                <a:solidFill>
                  <a:srgbClr val="464646"/>
                </a:solidFill>
                <a:latin typeface="BIZ UDPゴシック" panose="020B0400000000000000" pitchFamily="50" charset="-128"/>
                <a:ea typeface="BIZ UDPゴシック" panose="020B0400000000000000" pitchFamily="50" charset="-128"/>
              </a:rPr>
              <a:t>「楽楽精算」に</a:t>
            </a:r>
            <a:r>
              <a:rPr lang="ja-JP" altLang="en-US" dirty="0">
                <a:solidFill>
                  <a:srgbClr val="464646"/>
                </a:solidFill>
                <a:latin typeface="BIZ UDPゴシック" panose="020B0400000000000000" pitchFamily="50" charset="-128"/>
                <a:ea typeface="BIZ UDPゴシック" panose="020B0400000000000000" pitchFamily="50" charset="-128"/>
              </a:rPr>
              <a:t>アップロードする書類の処理フロー　</a:t>
            </a:r>
            <a:endParaRPr lang="en-US" altLang="ja-JP" dirty="0">
              <a:solidFill>
                <a:srgbClr val="464646"/>
              </a:solidFill>
              <a:latin typeface="BIZ UDPゴシック" panose="020B0400000000000000" pitchFamily="50" charset="-128"/>
              <a:ea typeface="BIZ UDPゴシック" panose="020B0400000000000000" pitchFamily="50" charset="-128"/>
            </a:endParaRPr>
          </a:p>
          <a:p>
            <a:pPr marL="0" indent="0" algn="l" rtl="0" eaLnBrk="1" fontAlgn="ctr" latinLnBrk="0" hangingPunct="1">
              <a:lnSpc>
                <a:spcPct val="150000"/>
              </a:lnSpc>
              <a:spcBef>
                <a:spcPts val="0"/>
              </a:spcBef>
              <a:spcAft>
                <a:spcPts val="0"/>
              </a:spcAft>
            </a:pPr>
            <a:r>
              <a:rPr lang="ja-JP" altLang="en-US" dirty="0">
                <a:solidFill>
                  <a:srgbClr val="464646"/>
                </a:solidFill>
                <a:latin typeface="BIZ UDPゴシック" panose="020B0400000000000000" pitchFamily="50" charset="-128"/>
                <a:ea typeface="BIZ UDPゴシック" panose="020B0400000000000000" pitchFamily="50" charset="-128"/>
              </a:rPr>
              <a:t>「楽楽精算」へのアップロード／申請／承認手順</a:t>
            </a:r>
            <a:endParaRPr lang="en-US" altLang="ja-JP" dirty="0">
              <a:solidFill>
                <a:srgbClr val="464646"/>
              </a:solidFill>
              <a:latin typeface="BIZ UDPゴシック" panose="020B0400000000000000" pitchFamily="50" charset="-128"/>
              <a:ea typeface="BIZ UDPゴシック" panose="020B0400000000000000" pitchFamily="50" charset="-128"/>
            </a:endParaRPr>
          </a:p>
          <a:p>
            <a:pPr marL="0" indent="0" algn="l" rtl="0" eaLnBrk="1" fontAlgn="ctr" latinLnBrk="0" hangingPunct="1">
              <a:lnSpc>
                <a:spcPct val="150000"/>
              </a:lnSpc>
              <a:spcBef>
                <a:spcPts val="0"/>
              </a:spcBef>
              <a:spcAft>
                <a:spcPts val="0"/>
              </a:spcAft>
            </a:pPr>
            <a:r>
              <a:rPr lang="ja-JP" altLang="en-US" dirty="0">
                <a:solidFill>
                  <a:srgbClr val="464646"/>
                </a:solidFill>
                <a:latin typeface="BIZ UDPゴシック" panose="020B0400000000000000" pitchFamily="50" charset="-128"/>
                <a:ea typeface="BIZ UDPゴシック" panose="020B0400000000000000" pitchFamily="50" charset="-128"/>
              </a:rPr>
              <a:t>気を付けていただきたいポイント</a:t>
            </a:r>
            <a:endParaRPr lang="en-US" altLang="ja-JP" dirty="0">
              <a:solidFill>
                <a:srgbClr val="464646"/>
              </a:solidFill>
              <a:latin typeface="BIZ UDPゴシック" panose="020B0400000000000000" pitchFamily="50" charset="-128"/>
              <a:ea typeface="BIZ UDPゴシック" panose="020B0400000000000000" pitchFamily="50" charset="-128"/>
            </a:endParaRPr>
          </a:p>
          <a:p>
            <a:pPr marL="0" indent="0" algn="l" rtl="0" eaLnBrk="1" fontAlgn="ctr" latinLnBrk="0" hangingPunct="1">
              <a:lnSpc>
                <a:spcPct val="150000"/>
              </a:lnSpc>
              <a:spcBef>
                <a:spcPts val="0"/>
              </a:spcBef>
              <a:spcAft>
                <a:spcPts val="0"/>
              </a:spcAft>
            </a:pPr>
            <a:r>
              <a:rPr lang="ja-JP" altLang="en-US" dirty="0">
                <a:solidFill>
                  <a:srgbClr val="464646"/>
                </a:solidFill>
                <a:latin typeface="BIZ UDPゴシック" panose="020B0400000000000000" pitchFamily="50" charset="-128"/>
                <a:ea typeface="BIZ UDPゴシック" panose="020B0400000000000000" pitchFamily="50" charset="-128"/>
              </a:rPr>
              <a:t>よくある質問</a:t>
            </a:r>
            <a:endParaRPr lang="en-US" altLang="ja-JP" dirty="0">
              <a:solidFill>
                <a:srgbClr val="464646"/>
              </a:solidFill>
              <a:latin typeface="BIZ UDPゴシック" panose="020B0400000000000000" pitchFamily="50" charset="-128"/>
              <a:ea typeface="BIZ UDPゴシック" panose="020B0400000000000000" pitchFamily="50" charset="-128"/>
            </a:endParaRPr>
          </a:p>
          <a:p>
            <a:pPr marL="0" indent="0" algn="l" rtl="0" eaLnBrk="1" fontAlgn="ctr" latinLnBrk="0" hangingPunct="1">
              <a:lnSpc>
                <a:spcPct val="150000"/>
              </a:lnSpc>
              <a:spcBef>
                <a:spcPts val="0"/>
              </a:spcBef>
              <a:spcAft>
                <a:spcPts val="0"/>
              </a:spcAft>
            </a:pPr>
            <a:r>
              <a:rPr lang="ja-JP" altLang="en-US" dirty="0">
                <a:solidFill>
                  <a:srgbClr val="464646"/>
                </a:solidFill>
                <a:latin typeface="BIZ UDPゴシック" panose="020B0400000000000000" pitchFamily="50" charset="-128"/>
                <a:ea typeface="BIZ UDPゴシック" panose="020B0400000000000000" pitchFamily="50" charset="-128"/>
              </a:rPr>
              <a:t>さいごに</a:t>
            </a:r>
            <a:endParaRPr lang="en-US" altLang="ja-JP" dirty="0">
              <a:solidFill>
                <a:srgbClr val="464646"/>
              </a:solidFill>
              <a:latin typeface="BIZ UDPゴシック" panose="020B0400000000000000" pitchFamily="50" charset="-128"/>
              <a:ea typeface="BIZ UDPゴシック" panose="020B0400000000000000" pitchFamily="50" charset="-128"/>
            </a:endParaRPr>
          </a:p>
          <a:p>
            <a:pPr marL="0" indent="0">
              <a:lnSpc>
                <a:spcPct val="150000"/>
              </a:lnSpc>
              <a:spcAft>
                <a:spcPts val="0"/>
              </a:spcAft>
              <a:buNone/>
            </a:pPr>
            <a:r>
              <a:rPr lang="ja-JP" altLang="en-US" sz="2400" b="1"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rPr>
              <a:t>　　　　　　　　　　　　　　　　　○月○日　　経理部</a:t>
            </a:r>
            <a:endParaRPr lang="ja-JP" altLang="ja-JP" sz="2400" b="0" i="0" u="none" strike="noStrike" dirty="0">
              <a:solidFill>
                <a:srgbClr val="464646"/>
              </a:solidFill>
              <a:effectLst/>
              <a:latin typeface="BIZ UDPゴシック" panose="020B0400000000000000" pitchFamily="50" charset="-128"/>
              <a:ea typeface="BIZ UDPゴシック" panose="020B0400000000000000" pitchFamily="50" charset="-128"/>
            </a:endParaRPr>
          </a:p>
          <a:p>
            <a:pPr marL="0" indent="0">
              <a:lnSpc>
                <a:spcPct val="150000"/>
              </a:lnSpc>
              <a:spcAft>
                <a:spcPts val="0"/>
              </a:spcAft>
              <a:buNone/>
            </a:pPr>
            <a:endParaRPr kumimoji="1" lang="ja-JP" altLang="en-US" sz="3200" dirty="0">
              <a:solidFill>
                <a:srgbClr val="464646"/>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08182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4</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5902325" cy="1613234"/>
          </a:xfrm>
        </p:spPr>
        <p:txBody>
          <a:bodyPr/>
          <a:lstStyle/>
          <a:p>
            <a:pPr>
              <a:lnSpc>
                <a:spcPct val="120000"/>
              </a:lnSpc>
            </a:pPr>
            <a:r>
              <a:rPr kumimoji="1" lang="en-US" altLang="ja-JP" sz="3200" dirty="0"/>
              <a:t>1.</a:t>
            </a:r>
            <a:r>
              <a:rPr kumimoji="1" lang="ja-JP" altLang="en-US" sz="3200" dirty="0"/>
              <a:t>電子帳簿保存法制度とは</a:t>
            </a:r>
          </a:p>
        </p:txBody>
      </p:sp>
    </p:spTree>
    <p:extLst>
      <p:ext uri="{BB962C8B-B14F-4D97-AF65-F5344CB8AC3E}">
        <p14:creationId xmlns:p14="http://schemas.microsoft.com/office/powerpoint/2010/main" val="47967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24E82C17-8392-7240-478B-DC8890CCB554}"/>
              </a:ext>
            </a:extLst>
          </p:cNvPr>
          <p:cNvSpPr txBox="1">
            <a:spLocks/>
          </p:cNvSpPr>
          <p:nvPr/>
        </p:nvSpPr>
        <p:spPr>
          <a:xfrm>
            <a:off x="479427" y="1376363"/>
            <a:ext cx="11233148" cy="896744"/>
          </a:xfrm>
          <a:prstGeom prst="rect">
            <a:avLst/>
          </a:prstGeom>
        </p:spPr>
        <p:txBody>
          <a:bodyPr vert="horz" lIns="0" tIns="0" rIns="0" bIns="0" rtlCol="0" anchor="t" anchorCtr="0">
            <a:noAutofit/>
          </a:bodyPr>
          <a:lstStyle>
            <a:lvl1pPr marL="36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1pPr>
            <a:lvl2pPr marL="72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2pPr>
            <a:lvl3pPr marL="108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3pPr>
            <a:lvl4pPr marL="0" indent="0" algn="l" defTabSz="914400" rtl="0" eaLnBrk="1" latinLnBrk="0" hangingPunct="1">
              <a:lnSpc>
                <a:spcPct val="135000"/>
              </a:lnSpc>
              <a:spcBef>
                <a:spcPts val="0"/>
              </a:spcBef>
              <a:buFontTx/>
              <a:buNone/>
              <a:defRPr kumimoji="1" sz="1300" b="1" kern="1200">
                <a:solidFill>
                  <a:schemeClr val="tx2"/>
                </a:solidFill>
                <a:latin typeface="+mn-lt"/>
                <a:ea typeface="+mn-ea"/>
                <a:cs typeface="+mn-cs"/>
              </a:defRPr>
            </a:lvl4pPr>
            <a:lvl5pPr marL="0" indent="0" algn="l" defTabSz="914400" rtl="0" eaLnBrk="1" latinLnBrk="0" hangingPunct="1">
              <a:lnSpc>
                <a:spcPct val="135000"/>
              </a:lnSpc>
              <a:spcBef>
                <a:spcPts val="0"/>
              </a:spcBef>
              <a:buFontTx/>
              <a:buNone/>
              <a:defRPr kumimoji="1" sz="1300" kern="1200">
                <a:solidFill>
                  <a:schemeClr val="tx1"/>
                </a:solidFill>
                <a:latin typeface="+mn-lt"/>
                <a:ea typeface="+mn-ea"/>
                <a:cs typeface="+mn-cs"/>
              </a:defRPr>
            </a:lvl5pPr>
            <a:lvl6pPr marL="0" indent="0" algn="l" defTabSz="914400" rtl="0" eaLnBrk="1" latinLnBrk="0" hangingPunct="1">
              <a:lnSpc>
                <a:spcPct val="135000"/>
              </a:lnSpc>
              <a:spcBef>
                <a:spcPts val="0"/>
              </a:spcBef>
              <a:buFontTx/>
              <a:buNone/>
              <a:defRPr kumimoji="1" sz="2300" b="1" kern="1200">
                <a:solidFill>
                  <a:schemeClr val="tx1"/>
                </a:solidFill>
                <a:latin typeface="+mn-lt"/>
                <a:ea typeface="+mn-ea"/>
                <a:cs typeface="+mn-cs"/>
              </a:defRPr>
            </a:lvl6pPr>
            <a:lvl7pPr marL="0" indent="0" algn="l" defTabSz="914400" rtl="0" eaLnBrk="1" latinLnBrk="0" hangingPunct="1">
              <a:lnSpc>
                <a:spcPct val="135000"/>
              </a:lnSpc>
              <a:spcBef>
                <a:spcPts val="0"/>
              </a:spcBef>
              <a:buFontTx/>
              <a:buNone/>
              <a:defRPr kumimoji="1" sz="1600" kern="1200">
                <a:solidFill>
                  <a:schemeClr val="tx1"/>
                </a:solidFill>
                <a:latin typeface="+mn-lt"/>
                <a:ea typeface="+mn-ea"/>
                <a:cs typeface="+mn-cs"/>
              </a:defRPr>
            </a:lvl7pPr>
            <a:lvl8pPr marL="0" indent="0" algn="l" defTabSz="914400" rtl="0" eaLnBrk="1" latinLnBrk="0" hangingPunct="1">
              <a:lnSpc>
                <a:spcPct val="100000"/>
              </a:lnSpc>
              <a:spcBef>
                <a:spcPts val="0"/>
              </a:spcBef>
              <a:buFontTx/>
              <a:buNone/>
              <a:defRPr kumimoji="1" sz="5300" b="1" kern="1200">
                <a:solidFill>
                  <a:schemeClr val="tx1"/>
                </a:solidFill>
                <a:latin typeface="+mn-lt"/>
                <a:ea typeface="+mn-ea"/>
                <a:cs typeface="+mn-cs"/>
              </a:defRPr>
            </a:lvl8pPr>
            <a:lvl9pPr marL="360000" indent="-360000" algn="l" defTabSz="914400" rtl="0" eaLnBrk="1" latinLnBrk="0" hangingPunct="1">
              <a:lnSpc>
                <a:spcPct val="135000"/>
              </a:lnSpc>
              <a:spcBef>
                <a:spcPts val="0"/>
              </a:spcBef>
              <a:buFont typeface="BIZ UDPGothic" panose="020B0400000000000000" pitchFamily="34" charset="-128"/>
              <a:buChar char="—"/>
              <a:defRPr kumimoji="1" sz="1300" kern="1200">
                <a:solidFill>
                  <a:schemeClr val="tx1"/>
                </a:solidFill>
                <a:latin typeface="+mn-lt"/>
                <a:ea typeface="+mn-ea"/>
                <a:cs typeface="+mn-cs"/>
              </a:defRPr>
            </a:lvl9pPr>
          </a:lstStyle>
          <a:p>
            <a:pPr lvl="4" indent="-360000"/>
            <a:r>
              <a:rPr lang="ja-JP" altLang="en-US" sz="1800" b="0"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rPr>
              <a:t>電子帳簿保存法とは、その名の通り、送付あるいは受領した国税関係書類（領収書や請求書など）や、</a:t>
            </a:r>
            <a:endParaRPr lang="en-US" altLang="ja-JP" sz="1800" b="0"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lvl="4" indent="-360000"/>
            <a:r>
              <a:rPr lang="ja-JP" altLang="en-US" sz="1800" b="0"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rPr>
              <a:t>帳簿の「</a:t>
            </a:r>
            <a:r>
              <a:rPr lang="ja-JP" altLang="en-US" sz="1800" b="1"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rPr>
              <a:t>保存」に関する事柄</a:t>
            </a:r>
            <a:r>
              <a:rPr lang="ja-JP" altLang="en-US" sz="1800"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rPr>
              <a:t>を取り決めている法律です。</a:t>
            </a:r>
            <a:endParaRPr lang="en-US" altLang="ja-JP" sz="1800" i="0" u="none" strike="noStrike" cap="none" dirty="0">
              <a:solidFill>
                <a:srgbClr val="464646"/>
              </a:solidFill>
              <a:latin typeface="BIZ UDPゴシック" panose="020B0400000000000000" pitchFamily="50" charset="-128"/>
              <a:ea typeface="BIZ UDPゴシック" panose="020B0400000000000000" pitchFamily="50" charset="-128"/>
              <a:cs typeface="Meiryo"/>
              <a:sym typeface="Meiryo"/>
            </a:endParaRPr>
          </a:p>
        </p:txBody>
      </p:sp>
      <p:sp>
        <p:nvSpPr>
          <p:cNvPr id="2" name="タイトル 1">
            <a:extLst>
              <a:ext uri="{FF2B5EF4-FFF2-40B4-BE49-F238E27FC236}">
                <a16:creationId xmlns:a16="http://schemas.microsoft.com/office/drawing/2014/main" id="{34D4B052-D8EF-DC1E-39C1-02632C71075F}"/>
              </a:ext>
            </a:extLst>
          </p:cNvPr>
          <p:cNvSpPr>
            <a:spLocks noGrp="1"/>
          </p:cNvSpPr>
          <p:nvPr>
            <p:ph type="title"/>
          </p:nvPr>
        </p:nvSpPr>
        <p:spPr>
          <a:xfrm>
            <a:off x="479425" y="383150"/>
            <a:ext cx="9507855" cy="793750"/>
          </a:xfrm>
        </p:spPr>
        <p:txBody>
          <a:bodyPr/>
          <a:lstStyle/>
          <a:p>
            <a:r>
              <a:rPr lang="ja-JP" altLang="en-US" dirty="0">
                <a:ea typeface="BIZ UDPゴシック" panose="020B0400000000000000" pitchFamily="50" charset="-128"/>
              </a:rPr>
              <a:t>電子帳簿保存法</a:t>
            </a:r>
            <a:r>
              <a:rPr lang="ja-JP" altLang="en-US" sz="2800" dirty="0">
                <a:ea typeface="BIZ UDPゴシック" panose="020B0400000000000000" pitchFamily="50" charset="-128"/>
              </a:rPr>
              <a:t>とは</a:t>
            </a:r>
            <a:endParaRPr kumimoji="1" lang="ja-JP" altLang="en-US" dirty="0">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8CC626FD-8FE2-5CDD-8FD1-CC301DBED18D}"/>
              </a:ext>
            </a:extLst>
          </p:cNvPr>
          <p:cNvSpPr>
            <a:spLocks noGrp="1"/>
          </p:cNvSpPr>
          <p:nvPr>
            <p:ph type="sldNum" sz="quarter" idx="12"/>
          </p:nvPr>
        </p:nvSpPr>
        <p:spPr/>
        <p:txBody>
          <a:bodyPr/>
          <a:lstStyle/>
          <a:p>
            <a:fld id="{D8A28372-6A5A-4399-8FC5-CCF396CD4981}" type="slidenum">
              <a:rPr lang="en-GB" smtClean="0"/>
              <a:t>5</a:t>
            </a:fld>
            <a:endParaRPr lang="en-GB"/>
          </a:p>
        </p:txBody>
      </p:sp>
      <p:sp>
        <p:nvSpPr>
          <p:cNvPr id="6" name="正方形/長方形 5">
            <a:extLst>
              <a:ext uri="{FF2B5EF4-FFF2-40B4-BE49-F238E27FC236}">
                <a16:creationId xmlns:a16="http://schemas.microsoft.com/office/drawing/2014/main" id="{DE61512F-3C99-FAD8-A488-97F86395D191}"/>
              </a:ext>
            </a:extLst>
          </p:cNvPr>
          <p:cNvSpPr/>
          <p:nvPr/>
        </p:nvSpPr>
        <p:spPr>
          <a:xfrm>
            <a:off x="5117596" y="5276306"/>
            <a:ext cx="6156000"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18" name="正方形/長方形 17">
            <a:extLst>
              <a:ext uri="{FF2B5EF4-FFF2-40B4-BE49-F238E27FC236}">
                <a16:creationId xmlns:a16="http://schemas.microsoft.com/office/drawing/2014/main" id="{33D193B5-8D81-9FE0-7450-0EA015A21C0B}"/>
              </a:ext>
            </a:extLst>
          </p:cNvPr>
          <p:cNvSpPr/>
          <p:nvPr/>
        </p:nvSpPr>
        <p:spPr>
          <a:xfrm>
            <a:off x="1167577" y="2073431"/>
            <a:ext cx="2048554" cy="288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ct val="135000"/>
              </a:lnSpc>
            </a:pPr>
            <a:endParaRPr kumimoji="1" lang="ja-JP" altLang="en-US" sz="1300" dirty="0">
              <a:solidFill>
                <a:schemeClr val="bg1"/>
              </a:solidFill>
            </a:endParaRPr>
          </a:p>
        </p:txBody>
      </p:sp>
      <p:sp>
        <p:nvSpPr>
          <p:cNvPr id="21" name="Google Shape;316;g2170aa7e1d3_1_156">
            <a:extLst>
              <a:ext uri="{FF2B5EF4-FFF2-40B4-BE49-F238E27FC236}">
                <a16:creationId xmlns:a16="http://schemas.microsoft.com/office/drawing/2014/main" id="{89A213FD-6D3F-58EB-1650-DC2C3277F612}"/>
              </a:ext>
            </a:extLst>
          </p:cNvPr>
          <p:cNvSpPr/>
          <p:nvPr/>
        </p:nvSpPr>
        <p:spPr>
          <a:xfrm>
            <a:off x="479425" y="2383685"/>
            <a:ext cx="11233150" cy="2273338"/>
          </a:xfrm>
          <a:prstGeom prst="rect">
            <a:avLst/>
          </a:prstGeom>
          <a:solidFill>
            <a:srgbClr val="EDF7FF"/>
          </a:solidFill>
          <a:ln>
            <a:noFill/>
          </a:ln>
        </p:spPr>
        <p:txBody>
          <a:bodyPr spcFirstLastPara="1" wrap="square" lIns="91425" tIns="91425" rIns="91425" bIns="91425" anchor="ctr" anchorCtr="0">
            <a:noAutofit/>
          </a:bodyPr>
          <a:lstStyle/>
          <a:p>
            <a:pPr>
              <a:lnSpc>
                <a:spcPct val="130000"/>
              </a:lnSpc>
            </a:pPr>
            <a:r>
              <a:rPr lang="ja-JP" altLang="en-US" sz="1600" dirty="0">
                <a:solidFill>
                  <a:srgbClr val="464646"/>
                </a:solidFill>
                <a:latin typeface="BIZ UDPゴシック" panose="020B0400000000000000" pitchFamily="50" charset="-128"/>
                <a:ea typeface="BIZ UDPゴシック" panose="020B0400000000000000" pitchFamily="50" charset="-128"/>
              </a:rPr>
              <a:t>電子帳簿保存法は大きく分けて３つの分類があります。</a:t>
            </a:r>
            <a:endParaRPr lang="en-US" altLang="ja-JP" sz="1600" dirty="0">
              <a:solidFill>
                <a:srgbClr val="464646"/>
              </a:solidFill>
              <a:latin typeface="BIZ UDPゴシック" panose="020B0400000000000000" pitchFamily="50" charset="-128"/>
              <a:ea typeface="BIZ UDPゴシック" panose="020B0400000000000000" pitchFamily="50" charset="-128"/>
            </a:endParaRPr>
          </a:p>
          <a:p>
            <a:pPr>
              <a:lnSpc>
                <a:spcPct val="130000"/>
              </a:lnSpc>
            </a:pPr>
            <a:endParaRPr lang="en-US" altLang="ja-JP" sz="1600" dirty="0">
              <a:solidFill>
                <a:srgbClr val="464646"/>
              </a:solidFill>
              <a:latin typeface="BIZ UDPゴシック" panose="020B0400000000000000" pitchFamily="50" charset="-128"/>
              <a:ea typeface="BIZ UDPゴシック" panose="020B0400000000000000" pitchFamily="50" charset="-128"/>
            </a:endParaRPr>
          </a:p>
          <a:p>
            <a:pPr algn="l">
              <a:lnSpc>
                <a:spcPct val="150000"/>
              </a:lnSpc>
              <a:buFont typeface="+mj-lt"/>
              <a:buAutoNum type="arabicPeriod"/>
            </a:pPr>
            <a:r>
              <a:rPr lang="ja-JP" altLang="en-US" sz="2400" b="1" i="0" dirty="0">
                <a:solidFill>
                  <a:srgbClr val="464646"/>
                </a:solidFill>
                <a:effectLst/>
                <a:latin typeface="BIZ UDPゴシック" panose="020B0400000000000000" pitchFamily="50" charset="-128"/>
                <a:ea typeface="BIZ UDPゴシック" panose="020B0400000000000000" pitchFamily="50" charset="-128"/>
              </a:rPr>
              <a:t>国税関係帳簿書類の電子保存 </a:t>
            </a:r>
            <a:r>
              <a:rPr lang="ja-JP" altLang="en-US" sz="2400" b="0" i="0" dirty="0">
                <a:solidFill>
                  <a:srgbClr val="464646"/>
                </a:solidFill>
                <a:effectLst/>
                <a:latin typeface="BIZ UDPゴシック" panose="020B0400000000000000" pitchFamily="50" charset="-128"/>
                <a:ea typeface="BIZ UDPゴシック" panose="020B0400000000000000" pitchFamily="50" charset="-128"/>
              </a:rPr>
              <a:t>：電子的に作成した帳簿・書類をデータのまま保存</a:t>
            </a:r>
          </a:p>
          <a:p>
            <a:pPr algn="l">
              <a:lnSpc>
                <a:spcPct val="150000"/>
              </a:lnSpc>
              <a:buFont typeface="+mj-lt"/>
              <a:buAutoNum type="arabicPeriod"/>
            </a:pPr>
            <a:r>
              <a:rPr lang="ja-JP" altLang="en-US" sz="2400" b="1" i="0" dirty="0">
                <a:solidFill>
                  <a:srgbClr val="464646"/>
                </a:solidFill>
                <a:effectLst/>
                <a:latin typeface="BIZ UDPゴシック" panose="020B0400000000000000" pitchFamily="50" charset="-128"/>
                <a:ea typeface="BIZ UDPゴシック" panose="020B0400000000000000" pitchFamily="50" charset="-128"/>
              </a:rPr>
              <a:t>スキャナ保存　　　　　　　　　  　</a:t>
            </a:r>
            <a:r>
              <a:rPr lang="ja-JP" altLang="en-US" sz="2400" b="0" i="0" dirty="0">
                <a:solidFill>
                  <a:srgbClr val="464646"/>
                </a:solidFill>
                <a:effectLst/>
                <a:latin typeface="BIZ UDPゴシック" panose="020B0400000000000000" pitchFamily="50" charset="-128"/>
                <a:ea typeface="BIZ UDPゴシック" panose="020B0400000000000000" pitchFamily="50" charset="-128"/>
              </a:rPr>
              <a:t>：紙で受領・作成した書類を画像データで保存</a:t>
            </a:r>
          </a:p>
          <a:p>
            <a:pPr algn="l">
              <a:lnSpc>
                <a:spcPct val="150000"/>
              </a:lnSpc>
              <a:buFont typeface="+mj-lt"/>
              <a:buAutoNum type="arabicPeriod"/>
            </a:pPr>
            <a:r>
              <a:rPr lang="ja-JP" altLang="en-US" sz="2400" b="1" i="0" dirty="0">
                <a:solidFill>
                  <a:srgbClr val="464646"/>
                </a:solidFill>
                <a:effectLst/>
                <a:latin typeface="BIZ UDPゴシック" panose="020B0400000000000000" pitchFamily="50" charset="-128"/>
                <a:ea typeface="BIZ UDPゴシック" panose="020B0400000000000000" pitchFamily="50" charset="-128"/>
              </a:rPr>
              <a:t>電子取引　　　　　　　　         　</a:t>
            </a:r>
            <a:r>
              <a:rPr lang="ja-JP" altLang="en-US" sz="2400" b="0" i="0" dirty="0">
                <a:solidFill>
                  <a:srgbClr val="464646"/>
                </a:solidFill>
                <a:effectLst/>
                <a:latin typeface="BIZ UDPゴシック" panose="020B0400000000000000" pitchFamily="50" charset="-128"/>
                <a:ea typeface="BIZ UDPゴシック" panose="020B0400000000000000" pitchFamily="50" charset="-128"/>
              </a:rPr>
              <a:t>：電子的に授受した取引情報をデータで保存</a:t>
            </a:r>
          </a:p>
        </p:txBody>
      </p:sp>
      <p:sp>
        <p:nvSpPr>
          <p:cNvPr id="22" name="Google Shape;68;p6">
            <a:extLst>
              <a:ext uri="{FF2B5EF4-FFF2-40B4-BE49-F238E27FC236}">
                <a16:creationId xmlns:a16="http://schemas.microsoft.com/office/drawing/2014/main" id="{B5DB8FA5-FC62-14DF-76B3-1C05C32346AA}"/>
              </a:ext>
            </a:extLst>
          </p:cNvPr>
          <p:cNvSpPr/>
          <p:nvPr/>
        </p:nvSpPr>
        <p:spPr>
          <a:xfrm>
            <a:off x="479425" y="4975352"/>
            <a:ext cx="11233150" cy="1410736"/>
          </a:xfrm>
          <a:prstGeom prst="rect">
            <a:avLst/>
          </a:prstGeom>
          <a:solidFill>
            <a:srgbClr val="F6F6F6"/>
          </a:solidFill>
          <a:ln>
            <a:noFill/>
          </a:ln>
        </p:spPr>
        <p:txBody>
          <a:bodyPr spcFirstLastPara="1" wrap="square" lIns="95972" tIns="47973" rIns="95972" bIns="47973" anchor="ctr" anchorCtr="0">
            <a:noAutofit/>
          </a:bodyPr>
          <a:lstStyle/>
          <a:p>
            <a:pPr>
              <a:lnSpc>
                <a:spcPct val="120000"/>
              </a:lnSpc>
            </a:pPr>
            <a:r>
              <a:rPr lang="en-US" altLang="ja-JP" sz="1400" b="1" dirty="0">
                <a:solidFill>
                  <a:schemeClr val="accent1"/>
                </a:solidFill>
                <a:latin typeface="BIZ UDPゴシック" panose="020B0400000000000000" pitchFamily="50" charset="-128"/>
                <a:ea typeface="BIZ UDPゴシック" panose="020B0400000000000000" pitchFamily="50" charset="-128"/>
                <a:cs typeface="Meiryo"/>
                <a:sym typeface="Meiryo"/>
              </a:rPr>
              <a:t>Point     </a:t>
            </a:r>
            <a:r>
              <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rPr>
              <a:t>元々、紙で保存を求められている書類を電子で保存できるように定めたもの</a:t>
            </a:r>
            <a:endParaRPr lang="en-US" altLang="ja-JP" sz="14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20000"/>
              </a:lnSpc>
            </a:pPr>
            <a:r>
              <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rPr>
              <a:t>　               →「１</a:t>
            </a:r>
            <a:r>
              <a:rPr lang="en-US" altLang="ja-JP" sz="1400" dirty="0">
                <a:solidFill>
                  <a:srgbClr val="464646"/>
                </a:solidFill>
                <a:latin typeface="BIZ UDPゴシック" panose="020B0400000000000000" pitchFamily="50" charset="-128"/>
                <a:ea typeface="BIZ UDPゴシック" panose="020B0400000000000000" pitchFamily="50" charset="-128"/>
                <a:cs typeface="Meiryo"/>
                <a:sym typeface="Meiryo"/>
              </a:rPr>
              <a:t>.</a:t>
            </a:r>
            <a:r>
              <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rPr>
              <a:t>国税関係帳簿書類の電子保存」「</a:t>
            </a:r>
            <a:r>
              <a:rPr lang="en-US" altLang="ja-JP" sz="1400" dirty="0">
                <a:solidFill>
                  <a:srgbClr val="464646"/>
                </a:solidFill>
                <a:latin typeface="BIZ UDPゴシック" panose="020B0400000000000000" pitchFamily="50" charset="-128"/>
                <a:ea typeface="BIZ UDPゴシック" panose="020B0400000000000000" pitchFamily="50" charset="-128"/>
                <a:cs typeface="Meiryo"/>
                <a:sym typeface="Meiryo"/>
              </a:rPr>
              <a:t>2.</a:t>
            </a:r>
            <a:r>
              <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rPr>
              <a:t>スキャナ保存」</a:t>
            </a:r>
            <a:endParaRPr lang="en-US" altLang="ja-JP" sz="14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20000"/>
              </a:lnSpc>
            </a:pPr>
            <a:endPar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20000"/>
              </a:lnSpc>
            </a:pPr>
            <a:r>
              <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rPr>
              <a:t>              電子で交付する／された電子データを電子保存するように定めたもの　</a:t>
            </a:r>
            <a:endParaRPr lang="en-US" altLang="ja-JP" sz="1400" dirty="0">
              <a:solidFill>
                <a:srgbClr val="464646"/>
              </a:solidFill>
              <a:latin typeface="BIZ UDPゴシック" panose="020B0400000000000000" pitchFamily="50" charset="-128"/>
              <a:ea typeface="BIZ UDPゴシック" panose="020B0400000000000000" pitchFamily="50" charset="-128"/>
              <a:cs typeface="Meiryo"/>
              <a:sym typeface="Meiryo"/>
            </a:endParaRPr>
          </a:p>
          <a:p>
            <a:pPr>
              <a:lnSpc>
                <a:spcPct val="120000"/>
              </a:lnSpc>
            </a:pPr>
            <a:r>
              <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rPr>
              <a:t>                 →「</a:t>
            </a:r>
            <a:r>
              <a:rPr lang="en-US" altLang="ja-JP" sz="1400" dirty="0">
                <a:solidFill>
                  <a:srgbClr val="464646"/>
                </a:solidFill>
                <a:latin typeface="BIZ UDPゴシック" panose="020B0400000000000000" pitchFamily="50" charset="-128"/>
                <a:ea typeface="BIZ UDPゴシック" panose="020B0400000000000000" pitchFamily="50" charset="-128"/>
                <a:cs typeface="Meiryo"/>
                <a:sym typeface="Meiryo"/>
              </a:rPr>
              <a:t>3.</a:t>
            </a:r>
            <a:r>
              <a:rPr lang="ja-JP" altLang="en-US" sz="1400" dirty="0">
                <a:solidFill>
                  <a:srgbClr val="464646"/>
                </a:solidFill>
                <a:latin typeface="BIZ UDPゴシック" panose="020B0400000000000000" pitchFamily="50" charset="-128"/>
                <a:ea typeface="BIZ UDPゴシック" panose="020B0400000000000000" pitchFamily="50" charset="-128"/>
                <a:cs typeface="Meiryo"/>
                <a:sym typeface="Meiryo"/>
              </a:rPr>
              <a:t>電子取引」　　</a:t>
            </a:r>
            <a:endParaRPr lang="en-US" altLang="ja-JP" sz="1400" dirty="0">
              <a:solidFill>
                <a:srgbClr val="464646"/>
              </a:solidFill>
              <a:latin typeface="BIZ UDPゴシック" panose="020B0400000000000000" pitchFamily="50" charset="-128"/>
              <a:ea typeface="BIZ UDPゴシック" panose="020B0400000000000000" pitchFamily="50" charset="-128"/>
              <a:cs typeface="Meiryo"/>
              <a:sym typeface="Meiryo"/>
            </a:endParaRPr>
          </a:p>
        </p:txBody>
      </p:sp>
    </p:spTree>
    <p:extLst>
      <p:ext uri="{BB962C8B-B14F-4D97-AF65-F5344CB8AC3E}">
        <p14:creationId xmlns:p14="http://schemas.microsoft.com/office/powerpoint/2010/main" val="1637973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タイトル 1">
            <a:extLst>
              <a:ext uri="{FF2B5EF4-FFF2-40B4-BE49-F238E27FC236}">
                <a16:creationId xmlns:a16="http://schemas.microsoft.com/office/drawing/2014/main" id="{AF831E2E-2BC2-6B66-4282-8A06DFB75A0E}"/>
              </a:ext>
            </a:extLst>
          </p:cNvPr>
          <p:cNvSpPr>
            <a:spLocks noGrp="1"/>
          </p:cNvSpPr>
          <p:nvPr>
            <p:ph type="title"/>
          </p:nvPr>
        </p:nvSpPr>
        <p:spPr>
          <a:xfrm>
            <a:off x="479425" y="377930"/>
            <a:ext cx="9507855" cy="793750"/>
          </a:xfrm>
        </p:spPr>
        <p:txBody>
          <a:bodyPr/>
          <a:lstStyle/>
          <a:p>
            <a:pPr>
              <a:lnSpc>
                <a:spcPct val="120000"/>
              </a:lnSpc>
            </a:pPr>
            <a:r>
              <a:rPr lang="ja-JP" altLang="en-US" dirty="0">
                <a:solidFill>
                  <a:srgbClr val="007BC7"/>
                </a:solidFill>
              </a:rPr>
              <a:t>対応する必要のあるもの</a:t>
            </a:r>
            <a:br>
              <a:rPr lang="ja-JP" altLang="en-US" dirty="0">
                <a:solidFill>
                  <a:srgbClr val="007BC7"/>
                </a:solidFill>
              </a:rPr>
            </a:br>
            <a:endParaRPr lang="ja-JP" altLang="en-US" dirty="0">
              <a:solidFill>
                <a:srgbClr val="007BC7"/>
              </a:solidFill>
            </a:endParaRPr>
          </a:p>
        </p:txBody>
      </p:sp>
      <p:sp>
        <p:nvSpPr>
          <p:cNvPr id="23" name="スライド番号プレースホルダー 2">
            <a:extLst>
              <a:ext uri="{FF2B5EF4-FFF2-40B4-BE49-F238E27FC236}">
                <a16:creationId xmlns:a16="http://schemas.microsoft.com/office/drawing/2014/main" id="{A205FEB4-2133-ACC1-3987-CB0D24E5A293}"/>
              </a:ext>
            </a:extLst>
          </p:cNvPr>
          <p:cNvSpPr>
            <a:spLocks noGrp="1"/>
          </p:cNvSpPr>
          <p:nvPr>
            <p:ph type="sldNum" sz="quarter" idx="12"/>
          </p:nvPr>
        </p:nvSpPr>
        <p:spPr/>
        <p:txBody>
          <a:bodyPr/>
          <a:lstStyle/>
          <a:p>
            <a:fld id="{D8A28372-6A5A-4399-8FC5-CCF396CD4981}" type="slidenum">
              <a:rPr lang="en-GB" smtClean="0"/>
              <a:t>6</a:t>
            </a:fld>
            <a:endParaRPr lang="en-GB"/>
          </a:p>
        </p:txBody>
      </p:sp>
      <p:sp>
        <p:nvSpPr>
          <p:cNvPr id="3" name="Google Shape;382;p57">
            <a:extLst>
              <a:ext uri="{FF2B5EF4-FFF2-40B4-BE49-F238E27FC236}">
                <a16:creationId xmlns:a16="http://schemas.microsoft.com/office/drawing/2014/main" id="{C7B18463-3C2A-95F9-BD39-43037A3DAAF9}"/>
              </a:ext>
            </a:extLst>
          </p:cNvPr>
          <p:cNvSpPr txBox="1"/>
          <p:nvPr/>
        </p:nvSpPr>
        <p:spPr>
          <a:xfrm>
            <a:off x="501204" y="1385830"/>
            <a:ext cx="8031192" cy="498385"/>
          </a:xfrm>
          <a:prstGeom prst="rect">
            <a:avLst/>
          </a:prstGeom>
          <a:noFill/>
          <a:ln>
            <a:noFill/>
          </a:ln>
        </p:spPr>
        <p:txBody>
          <a:bodyPr spcFirstLastPara="1" wrap="square" lIns="65325" tIns="32650" rIns="65325" bIns="32650" anchor="t" anchorCtr="0">
            <a:noAutofit/>
          </a:bodyPr>
          <a:lstStyle/>
          <a:p>
            <a:pPr marL="0" marR="0" lvl="0" indent="0" algn="l" rtl="0">
              <a:lnSpc>
                <a:spcPct val="150000"/>
              </a:lnSpc>
              <a:spcBef>
                <a:spcPts val="0"/>
              </a:spcBef>
              <a:spcAft>
                <a:spcPts val="0"/>
              </a:spcAft>
              <a:buClr>
                <a:srgbClr val="4C4948"/>
              </a:buClr>
              <a:buSzPts val="1000"/>
              <a:buFont typeface="Meiryo"/>
              <a:buNone/>
            </a:pPr>
            <a:r>
              <a:rPr lang="ja-JP" altLang="en-US" dirty="0">
                <a:latin typeface="BIZ UDPゴシック" panose="020B0400000000000000" pitchFamily="50" charset="-128"/>
                <a:ea typeface="BIZ UDPゴシック" panose="020B0400000000000000" pitchFamily="50" charset="-128"/>
                <a:cs typeface="Meiryo"/>
                <a:sym typeface="Meiryo"/>
              </a:rPr>
              <a:t>先ほどの３つの分類のうち</a:t>
            </a:r>
            <a:r>
              <a:rPr lang="en-US" altLang="ja-JP" dirty="0">
                <a:latin typeface="BIZ UDPゴシック" panose="020B0400000000000000" pitchFamily="50" charset="-128"/>
                <a:ea typeface="BIZ UDPゴシック" panose="020B0400000000000000" pitchFamily="50" charset="-128"/>
                <a:cs typeface="Meiryo"/>
                <a:sym typeface="Meiryo"/>
              </a:rPr>
              <a:t>…</a:t>
            </a:r>
            <a:endParaRPr dirty="0">
              <a:latin typeface="BIZ UDPゴシック" panose="020B0400000000000000" pitchFamily="50" charset="-128"/>
              <a:ea typeface="BIZ UDPゴシック" panose="020B0400000000000000" pitchFamily="50" charset="-128"/>
              <a:cs typeface="Meiryo"/>
              <a:sym typeface="Meiryo"/>
            </a:endParaRPr>
          </a:p>
        </p:txBody>
      </p:sp>
      <p:sp>
        <p:nvSpPr>
          <p:cNvPr id="4" name="Google Shape;383;p57">
            <a:extLst>
              <a:ext uri="{FF2B5EF4-FFF2-40B4-BE49-F238E27FC236}">
                <a16:creationId xmlns:a16="http://schemas.microsoft.com/office/drawing/2014/main" id="{06E29153-50BD-7D17-29C6-B5896DDE14DA}"/>
              </a:ext>
            </a:extLst>
          </p:cNvPr>
          <p:cNvSpPr txBox="1"/>
          <p:nvPr/>
        </p:nvSpPr>
        <p:spPr>
          <a:xfrm>
            <a:off x="1516284" y="5931003"/>
            <a:ext cx="10207081" cy="459146"/>
          </a:xfrm>
          <a:prstGeom prst="rect">
            <a:avLst/>
          </a:prstGeom>
          <a:noFill/>
          <a:ln>
            <a:noFill/>
          </a:ln>
        </p:spPr>
        <p:txBody>
          <a:bodyPr spcFirstLastPara="1" wrap="square" lIns="65325" tIns="32650" rIns="65325" bIns="32650" anchor="t" anchorCtr="0">
            <a:noAutofit/>
          </a:bodyPr>
          <a:lstStyle/>
          <a:p>
            <a:pPr marL="0" marR="0" lvl="0" indent="0" algn="r" rtl="0">
              <a:lnSpc>
                <a:spcPct val="150000"/>
              </a:lnSpc>
              <a:spcBef>
                <a:spcPts val="0"/>
              </a:spcBef>
              <a:spcAft>
                <a:spcPts val="0"/>
              </a:spcAft>
              <a:buClr>
                <a:srgbClr val="4C4948"/>
              </a:buClr>
              <a:buSzPts val="1000"/>
              <a:buFont typeface="Meiryo"/>
              <a:buNone/>
            </a:pPr>
            <a:r>
              <a:rPr lang="ja" sz="1400" dirty="0">
                <a:latin typeface="BIZ UDPゴシック" panose="020B0400000000000000" pitchFamily="50" charset="-128"/>
                <a:ea typeface="BIZ UDPゴシック" panose="020B0400000000000000" pitchFamily="50" charset="-128"/>
                <a:cs typeface="Meiryo"/>
                <a:sym typeface="Meiryo"/>
              </a:rPr>
              <a:t>※</a:t>
            </a:r>
            <a:r>
              <a:rPr lang="en-US" altLang="ja-JP" sz="1400" dirty="0">
                <a:latin typeface="BIZ UDPゴシック" panose="020B0400000000000000" pitchFamily="50" charset="-128"/>
                <a:ea typeface="BIZ UDPゴシック" panose="020B0400000000000000" pitchFamily="50" charset="-128"/>
                <a:cs typeface="Meiryo"/>
                <a:sym typeface="Meiryo"/>
              </a:rPr>
              <a:t>202</a:t>
            </a:r>
            <a:r>
              <a:rPr lang="ja-JP" altLang="en-US" sz="1400" dirty="0">
                <a:latin typeface="BIZ UDPゴシック" panose="020B0400000000000000" pitchFamily="50" charset="-128"/>
                <a:ea typeface="BIZ UDPゴシック" panose="020B0400000000000000" pitchFamily="50" charset="-128"/>
                <a:cs typeface="Meiryo"/>
                <a:sym typeface="Meiryo"/>
              </a:rPr>
              <a:t>４年</a:t>
            </a:r>
            <a:r>
              <a:rPr lang="en-US" altLang="ja-JP" sz="1400" dirty="0">
                <a:latin typeface="BIZ UDPゴシック" panose="020B0400000000000000" pitchFamily="50" charset="-128"/>
                <a:ea typeface="BIZ UDPゴシック" panose="020B0400000000000000" pitchFamily="50" charset="-128"/>
                <a:cs typeface="Meiryo"/>
                <a:sym typeface="Meiryo"/>
              </a:rPr>
              <a:t>1</a:t>
            </a:r>
            <a:r>
              <a:rPr lang="ja-JP" altLang="en-US" sz="1400" dirty="0">
                <a:latin typeface="BIZ UDPゴシック" panose="020B0400000000000000" pitchFamily="50" charset="-128"/>
                <a:ea typeface="BIZ UDPゴシック" panose="020B0400000000000000" pitchFamily="50" charset="-128"/>
                <a:cs typeface="Meiryo"/>
                <a:sym typeface="Meiryo"/>
              </a:rPr>
              <a:t>月</a:t>
            </a:r>
            <a:r>
              <a:rPr lang="en-US" altLang="ja-JP" sz="1400" dirty="0">
                <a:latin typeface="BIZ UDPゴシック" panose="020B0400000000000000" pitchFamily="50" charset="-128"/>
                <a:ea typeface="BIZ UDPゴシック" panose="020B0400000000000000" pitchFamily="50" charset="-128"/>
                <a:cs typeface="Meiryo"/>
                <a:sym typeface="Meiryo"/>
              </a:rPr>
              <a:t>1</a:t>
            </a:r>
            <a:r>
              <a:rPr lang="ja-JP" altLang="en-US" sz="1400" dirty="0">
                <a:latin typeface="BIZ UDPゴシック" panose="020B0400000000000000" pitchFamily="50" charset="-128"/>
                <a:ea typeface="BIZ UDPゴシック" panose="020B0400000000000000" pitchFamily="50" charset="-128"/>
                <a:cs typeface="Meiryo"/>
                <a:sym typeface="Meiryo"/>
              </a:rPr>
              <a:t>日以降、</a:t>
            </a:r>
            <a:r>
              <a:rPr lang="ja" sz="1400" dirty="0">
                <a:latin typeface="BIZ UDPゴシック" panose="020B0400000000000000" pitchFamily="50" charset="-128"/>
                <a:ea typeface="BIZ UDPゴシック" panose="020B0400000000000000" pitchFamily="50" charset="-128"/>
                <a:cs typeface="Meiryo"/>
                <a:sym typeface="Meiryo"/>
              </a:rPr>
              <a:t>電子取引データは原則、</a:t>
            </a:r>
            <a:r>
              <a:rPr lang="ja-JP" altLang="en-US" sz="1400" dirty="0">
                <a:latin typeface="BIZ UDPゴシック" panose="020B0400000000000000" pitchFamily="50" charset="-128"/>
                <a:ea typeface="BIZ UDPゴシック" panose="020B0400000000000000" pitchFamily="50" charset="-128"/>
                <a:cs typeface="Meiryo"/>
                <a:sym typeface="Meiryo"/>
              </a:rPr>
              <a:t>  </a:t>
            </a:r>
            <a:r>
              <a:rPr lang="ja" sz="1400" dirty="0">
                <a:latin typeface="BIZ UDPゴシック" panose="020B0400000000000000" pitchFamily="50" charset="-128"/>
                <a:ea typeface="BIZ UDPゴシック" panose="020B0400000000000000" pitchFamily="50" charset="-128"/>
                <a:cs typeface="Meiryo"/>
                <a:sym typeface="Meiryo"/>
              </a:rPr>
              <a:t>一定の要件を満たした形でデータで保存する必要があります。</a:t>
            </a:r>
            <a:endParaRPr sz="1400" dirty="0">
              <a:latin typeface="BIZ UDPゴシック" panose="020B0400000000000000" pitchFamily="50" charset="-128"/>
              <a:ea typeface="BIZ UDPゴシック" panose="020B0400000000000000" pitchFamily="50" charset="-128"/>
              <a:cs typeface="Meiryo"/>
              <a:sym typeface="Meiryo"/>
            </a:endParaRPr>
          </a:p>
        </p:txBody>
      </p:sp>
      <p:sp>
        <p:nvSpPr>
          <p:cNvPr id="13" name="Google Shape;390;p57">
            <a:extLst>
              <a:ext uri="{FF2B5EF4-FFF2-40B4-BE49-F238E27FC236}">
                <a16:creationId xmlns:a16="http://schemas.microsoft.com/office/drawing/2014/main" id="{1692C924-AAB1-FEA1-C8EB-5BEE711AF38A}"/>
              </a:ext>
            </a:extLst>
          </p:cNvPr>
          <p:cNvSpPr txBox="1"/>
          <p:nvPr/>
        </p:nvSpPr>
        <p:spPr>
          <a:xfrm>
            <a:off x="8266215" y="2324214"/>
            <a:ext cx="3167700" cy="952334"/>
          </a:xfrm>
          <a:prstGeom prst="rect">
            <a:avLst/>
          </a:prstGeom>
          <a:noFill/>
          <a:ln>
            <a:noFill/>
          </a:ln>
        </p:spPr>
        <p:txBody>
          <a:bodyPr spcFirstLastPara="1" wrap="square" lIns="65325" tIns="32650" rIns="65325" bIns="32650" anchor="ctr" anchorCtr="0">
            <a:spAutoFit/>
          </a:bodyPr>
          <a:lstStyle/>
          <a:p>
            <a:pPr marL="0" marR="0" lvl="0" indent="0" algn="ctr" rtl="0">
              <a:lnSpc>
                <a:spcPct val="120000"/>
              </a:lnSpc>
              <a:spcBef>
                <a:spcPts val="0"/>
              </a:spcBef>
              <a:spcAft>
                <a:spcPts val="0"/>
              </a:spcAft>
              <a:buNone/>
            </a:pP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「電子取引」</a:t>
            </a:r>
            <a:endParaRPr lang="en-US" altLang="ja-JP"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dirty="0">
                <a:latin typeface="BIZ UDPゴシック" panose="020B0400000000000000" pitchFamily="50" charset="-128"/>
                <a:ea typeface="BIZ UDPゴシック" panose="020B0400000000000000" pitchFamily="50" charset="-128"/>
                <a:cs typeface="Meiryo"/>
                <a:sym typeface="Meiryo"/>
              </a:rPr>
              <a:t>対応は </a:t>
            </a:r>
            <a:r>
              <a:rPr lang="ja-JP" altLang="en-US" sz="2400" b="1" dirty="0">
                <a:latin typeface="BIZ UDPゴシック" panose="020B0400000000000000" pitchFamily="50" charset="-128"/>
                <a:ea typeface="BIZ UDPゴシック" panose="020B0400000000000000" pitchFamily="50" charset="-128"/>
                <a:cs typeface="Meiryo"/>
                <a:sym typeface="Meiryo"/>
              </a:rPr>
              <a:t>必須</a:t>
            </a:r>
            <a:endParaRPr sz="2400" dirty="0">
              <a:latin typeface="BIZ UDPゴシック" panose="020B0400000000000000" pitchFamily="50" charset="-128"/>
              <a:ea typeface="BIZ UDPゴシック" panose="020B0400000000000000" pitchFamily="50" charset="-128"/>
              <a:cs typeface="Meiryo"/>
              <a:sym typeface="Meiryo"/>
            </a:endParaRPr>
          </a:p>
        </p:txBody>
      </p:sp>
      <p:sp>
        <p:nvSpPr>
          <p:cNvPr id="16" name="Google Shape;393;p57">
            <a:extLst>
              <a:ext uri="{FF2B5EF4-FFF2-40B4-BE49-F238E27FC236}">
                <a16:creationId xmlns:a16="http://schemas.microsoft.com/office/drawing/2014/main" id="{BC883ED7-D6CC-DCBE-DCE1-832FF17EC1A3}"/>
              </a:ext>
            </a:extLst>
          </p:cNvPr>
          <p:cNvSpPr/>
          <p:nvPr/>
        </p:nvSpPr>
        <p:spPr>
          <a:xfrm>
            <a:off x="4863483" y="4268412"/>
            <a:ext cx="2629847"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a:lnSpc>
                <a:spcPct val="120000"/>
              </a:lnSpc>
            </a:pPr>
            <a:r>
              <a:rPr lang="ja-JP" altLang="en-US" sz="1600" dirty="0">
                <a:latin typeface="BIZ UDPゴシック" panose="020B0400000000000000" pitchFamily="50" charset="-128"/>
                <a:ea typeface="BIZ UDPゴシック" panose="020B0400000000000000" pitchFamily="50" charset="-128"/>
                <a:cs typeface="Meiryo"/>
                <a:sym typeface="Meiryo"/>
              </a:rPr>
              <a:t>紙で受領した領収書や</a:t>
            </a:r>
            <a:endParaRPr lang="en-US" altLang="ja-JP" sz="1600" dirty="0">
              <a:latin typeface="BIZ UDPゴシック" panose="020B0400000000000000" pitchFamily="50" charset="-128"/>
              <a:ea typeface="BIZ UDPゴシック" panose="020B0400000000000000" pitchFamily="50" charset="-128"/>
              <a:cs typeface="Meiryo"/>
              <a:sym typeface="Meiryo"/>
            </a:endParaRPr>
          </a:p>
          <a:p>
            <a:pPr>
              <a:lnSpc>
                <a:spcPct val="120000"/>
              </a:lnSpc>
            </a:pPr>
            <a:r>
              <a:rPr lang="ja-JP" altLang="en-US" sz="1600" dirty="0">
                <a:latin typeface="BIZ UDPゴシック" panose="020B0400000000000000" pitchFamily="50" charset="-128"/>
                <a:ea typeface="BIZ UDPゴシック" panose="020B0400000000000000" pitchFamily="50" charset="-128"/>
                <a:cs typeface="Meiryo"/>
                <a:sym typeface="Meiryo"/>
              </a:rPr>
              <a:t>請求書をデータ化したもの</a:t>
            </a:r>
            <a:endParaRPr sz="1600" dirty="0">
              <a:latin typeface="BIZ UDPゴシック" panose="020B0400000000000000" pitchFamily="50" charset="-128"/>
              <a:ea typeface="BIZ UDPゴシック" panose="020B0400000000000000" pitchFamily="50" charset="-128"/>
              <a:cs typeface="Meiryo"/>
              <a:sym typeface="Meiryo"/>
            </a:endParaRPr>
          </a:p>
        </p:txBody>
      </p:sp>
      <p:sp>
        <p:nvSpPr>
          <p:cNvPr id="19" name="Google Shape;396;p57">
            <a:extLst>
              <a:ext uri="{FF2B5EF4-FFF2-40B4-BE49-F238E27FC236}">
                <a16:creationId xmlns:a16="http://schemas.microsoft.com/office/drawing/2014/main" id="{088F86F0-F46F-8382-28E5-524B2968C742}"/>
              </a:ext>
            </a:extLst>
          </p:cNvPr>
          <p:cNvSpPr txBox="1"/>
          <p:nvPr/>
        </p:nvSpPr>
        <p:spPr>
          <a:xfrm>
            <a:off x="4234995" y="2324214"/>
            <a:ext cx="3576231" cy="952334"/>
          </a:xfrm>
          <a:prstGeom prst="rect">
            <a:avLst/>
          </a:prstGeom>
          <a:noFill/>
          <a:ln>
            <a:noFill/>
          </a:ln>
        </p:spPr>
        <p:txBody>
          <a:bodyPr spcFirstLastPara="1" wrap="square" lIns="65325" tIns="32650" rIns="65325" bIns="32650" anchor="ctr" anchorCtr="0">
            <a:spAutoFit/>
          </a:bodyPr>
          <a:lstStyle/>
          <a:p>
            <a:pPr marL="0" marR="0" lvl="0" indent="0" algn="ctr" rtl="0">
              <a:lnSpc>
                <a:spcPct val="120000"/>
              </a:lnSpc>
              <a:spcBef>
                <a:spcPts val="0"/>
              </a:spcBef>
              <a:spcAft>
                <a:spcPts val="0"/>
              </a:spcAft>
              <a:buNone/>
            </a:pP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「スキャナ保存」</a:t>
            </a:r>
            <a:endParaRPr lang="en-US" altLang="ja"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dirty="0">
                <a:latin typeface="BIZ UDPゴシック" panose="020B0400000000000000" pitchFamily="50" charset="-128"/>
                <a:ea typeface="BIZ UDPゴシック" panose="020B0400000000000000" pitchFamily="50" charset="-128"/>
                <a:cs typeface="Meiryo"/>
                <a:sym typeface="Meiryo"/>
              </a:rPr>
              <a:t>対応は </a:t>
            </a:r>
            <a:r>
              <a:rPr lang="ja-JP" altLang="en-US" sz="2400" b="1" dirty="0">
                <a:latin typeface="BIZ UDPゴシック" panose="020B0400000000000000" pitchFamily="50" charset="-128"/>
                <a:ea typeface="BIZ UDPゴシック" panose="020B0400000000000000" pitchFamily="50" charset="-128"/>
                <a:cs typeface="Meiryo"/>
                <a:sym typeface="Meiryo"/>
              </a:rPr>
              <a:t>任意</a:t>
            </a:r>
            <a:endParaRPr sz="2400" dirty="0">
              <a:latin typeface="BIZ UDPゴシック" panose="020B0400000000000000" pitchFamily="50" charset="-128"/>
              <a:ea typeface="BIZ UDPゴシック" panose="020B0400000000000000" pitchFamily="50" charset="-128"/>
              <a:cs typeface="Meiryo"/>
              <a:sym typeface="Meiryo"/>
            </a:endParaRPr>
          </a:p>
        </p:txBody>
      </p:sp>
      <p:cxnSp>
        <p:nvCxnSpPr>
          <p:cNvPr id="21" name="Google Shape;398;p57">
            <a:extLst>
              <a:ext uri="{FF2B5EF4-FFF2-40B4-BE49-F238E27FC236}">
                <a16:creationId xmlns:a16="http://schemas.microsoft.com/office/drawing/2014/main" id="{E4E1BDB5-F1FA-A5D5-F1C6-5BF769B5B409}"/>
              </a:ext>
            </a:extLst>
          </p:cNvPr>
          <p:cNvCxnSpPr>
            <a:cxnSpLocks/>
          </p:cNvCxnSpPr>
          <p:nvPr/>
        </p:nvCxnSpPr>
        <p:spPr>
          <a:xfrm>
            <a:off x="5834650" y="3868487"/>
            <a:ext cx="472866" cy="0"/>
          </a:xfrm>
          <a:prstGeom prst="straightConnector1">
            <a:avLst/>
          </a:prstGeom>
          <a:noFill/>
          <a:ln w="12700" cap="flat" cmpd="sng">
            <a:solidFill>
              <a:schemeClr val="tx2"/>
            </a:solidFill>
            <a:prstDash val="solid"/>
            <a:miter lim="800000"/>
            <a:headEnd type="none" w="sm" len="sm"/>
            <a:tailEnd type="triangle" w="med" len="med"/>
          </a:ln>
        </p:spPr>
      </p:cxnSp>
      <p:sp>
        <p:nvSpPr>
          <p:cNvPr id="9" name="Google Shape;415;p57">
            <a:extLst>
              <a:ext uri="{FF2B5EF4-FFF2-40B4-BE49-F238E27FC236}">
                <a16:creationId xmlns:a16="http://schemas.microsoft.com/office/drawing/2014/main" id="{60309942-F4E1-5BDD-6672-02D0F6E99C4E}"/>
              </a:ext>
            </a:extLst>
          </p:cNvPr>
          <p:cNvSpPr/>
          <p:nvPr/>
        </p:nvSpPr>
        <p:spPr>
          <a:xfrm>
            <a:off x="9940259" y="3173053"/>
            <a:ext cx="595661" cy="28800"/>
          </a:xfrm>
          <a:prstGeom prst="rect">
            <a:avLst/>
          </a:prstGeom>
          <a:solidFill>
            <a:schemeClr val="accent6"/>
          </a:solidFill>
          <a:ln w="12700" cap="flat" cmpd="sng">
            <a:noFill/>
            <a:prstDash val="solid"/>
            <a:miter lim="800000"/>
            <a:headEnd type="none" w="sm" len="sm"/>
            <a:tailEnd type="none" w="sm" len="sm"/>
          </a:ln>
        </p:spPr>
        <p:txBody>
          <a:bodyPr spcFirstLastPara="1" wrap="square" lIns="65325" tIns="32650" rIns="65325" bIns="3265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rtl="0">
              <a:spcBef>
                <a:spcPts val="0"/>
              </a:spcBef>
              <a:spcAft>
                <a:spcPts val="0"/>
              </a:spcAft>
              <a:buNone/>
            </a:pPr>
            <a:endParaRPr sz="1600">
              <a:solidFill>
                <a:schemeClr val="lt1"/>
              </a:solidFill>
              <a:latin typeface="+mn-ea"/>
              <a:cs typeface="Calibri"/>
              <a:sym typeface="Calibri"/>
            </a:endParaRPr>
          </a:p>
        </p:txBody>
      </p:sp>
      <p:sp>
        <p:nvSpPr>
          <p:cNvPr id="5" name="Google Shape;393;p57">
            <a:extLst>
              <a:ext uri="{FF2B5EF4-FFF2-40B4-BE49-F238E27FC236}">
                <a16:creationId xmlns:a16="http://schemas.microsoft.com/office/drawing/2014/main" id="{1739098E-8168-3202-3F9E-61E1B094F0FD}"/>
              </a:ext>
            </a:extLst>
          </p:cNvPr>
          <p:cNvSpPr/>
          <p:nvPr/>
        </p:nvSpPr>
        <p:spPr>
          <a:xfrm>
            <a:off x="8138400" y="4268412"/>
            <a:ext cx="1728666"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marL="0" marR="0" lvl="0" indent="0" rtl="0">
              <a:lnSpc>
                <a:spcPct val="120000"/>
              </a:lnSpc>
              <a:spcBef>
                <a:spcPts val="0"/>
              </a:spcBef>
              <a:spcAft>
                <a:spcPts val="0"/>
              </a:spcAft>
              <a:buNone/>
            </a:pPr>
            <a:r>
              <a:rPr lang="ja-JP" altLang="en-US" sz="1600" dirty="0">
                <a:latin typeface="BIZ UDPゴシック" panose="020B0400000000000000" pitchFamily="50" charset="-128"/>
                <a:ea typeface="BIZ UDPゴシック" panose="020B0400000000000000" pitchFamily="50" charset="-128"/>
                <a:cs typeface="Meiryo"/>
                <a:sym typeface="Meiryo"/>
              </a:rPr>
              <a:t>メール添付された</a:t>
            </a:r>
            <a:br>
              <a:rPr lang="ja-JP" altLang="en-US"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請求書データ</a:t>
            </a:r>
          </a:p>
        </p:txBody>
      </p:sp>
      <p:sp>
        <p:nvSpPr>
          <p:cNvPr id="11" name="Google Shape;393;p57">
            <a:extLst>
              <a:ext uri="{FF2B5EF4-FFF2-40B4-BE49-F238E27FC236}">
                <a16:creationId xmlns:a16="http://schemas.microsoft.com/office/drawing/2014/main" id="{00EC41CF-C66D-1AF1-80E0-A3EC201DAF49}"/>
              </a:ext>
            </a:extLst>
          </p:cNvPr>
          <p:cNvSpPr/>
          <p:nvPr/>
        </p:nvSpPr>
        <p:spPr>
          <a:xfrm>
            <a:off x="9994699" y="4268412"/>
            <a:ext cx="1728666"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marL="0" marR="0" lvl="0" indent="0" rtl="0">
              <a:lnSpc>
                <a:spcPct val="120000"/>
              </a:lnSpc>
              <a:spcBef>
                <a:spcPts val="0"/>
              </a:spcBef>
              <a:spcAft>
                <a:spcPts val="0"/>
              </a:spcAft>
              <a:buNone/>
            </a:pPr>
            <a:r>
              <a:rPr lang="ja-JP" altLang="en-US" sz="1600" dirty="0">
                <a:latin typeface="BIZ UDPゴシック" panose="020B0400000000000000" pitchFamily="50" charset="-128"/>
                <a:ea typeface="BIZ UDPゴシック" panose="020B0400000000000000" pitchFamily="50" charset="-128"/>
                <a:cs typeface="Meiryo"/>
                <a:sym typeface="Meiryo"/>
              </a:rPr>
              <a:t>ホームページから</a:t>
            </a:r>
          </a:p>
          <a:p>
            <a:pPr marL="0" marR="0" lvl="0" indent="0" rtl="0">
              <a:lnSpc>
                <a:spcPct val="120000"/>
              </a:lnSpc>
              <a:spcBef>
                <a:spcPts val="0"/>
              </a:spcBef>
              <a:spcAft>
                <a:spcPts val="0"/>
              </a:spcAft>
              <a:buNone/>
            </a:pPr>
            <a:r>
              <a:rPr lang="ja-JP" altLang="en-US" sz="1600" dirty="0">
                <a:latin typeface="BIZ UDPゴシック" panose="020B0400000000000000" pitchFamily="50" charset="-128"/>
                <a:ea typeface="BIZ UDPゴシック" panose="020B0400000000000000" pitchFamily="50" charset="-128"/>
                <a:cs typeface="Meiryo"/>
                <a:sym typeface="Meiryo"/>
              </a:rPr>
              <a:t>ダウンロードした</a:t>
            </a:r>
            <a:br>
              <a:rPr lang="ja-JP" altLang="en-US"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領収書データ</a:t>
            </a:r>
          </a:p>
        </p:txBody>
      </p:sp>
      <p:sp>
        <p:nvSpPr>
          <p:cNvPr id="6" name="Google Shape;393;p57">
            <a:extLst>
              <a:ext uri="{FF2B5EF4-FFF2-40B4-BE49-F238E27FC236}">
                <a16:creationId xmlns:a16="http://schemas.microsoft.com/office/drawing/2014/main" id="{C3A4FDD7-F56C-FAB4-8EA8-30D800D16C66}"/>
              </a:ext>
            </a:extLst>
          </p:cNvPr>
          <p:cNvSpPr/>
          <p:nvPr/>
        </p:nvSpPr>
        <p:spPr>
          <a:xfrm>
            <a:off x="1062803" y="4235617"/>
            <a:ext cx="3047602"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a:lnSpc>
                <a:spcPct val="120000"/>
              </a:lnSpc>
            </a:pPr>
            <a:r>
              <a:rPr lang="ja-JP" altLang="en-US" sz="1600" dirty="0">
                <a:latin typeface="BIZ UDPゴシック" panose="020B0400000000000000" pitchFamily="50" charset="-128"/>
                <a:ea typeface="BIZ UDPゴシック" panose="020B0400000000000000" pitchFamily="50" charset="-128"/>
                <a:cs typeface="Meiryo"/>
                <a:sym typeface="Meiryo"/>
              </a:rPr>
              <a:t>会計ソフトなどを利用して作成した仕訳帳</a:t>
            </a:r>
            <a:endParaRPr sz="1600" dirty="0">
              <a:latin typeface="BIZ UDPゴシック" panose="020B0400000000000000" pitchFamily="50" charset="-128"/>
              <a:ea typeface="BIZ UDPゴシック" panose="020B0400000000000000" pitchFamily="50" charset="-128"/>
              <a:cs typeface="Meiryo"/>
              <a:sym typeface="Meiryo"/>
            </a:endParaRPr>
          </a:p>
        </p:txBody>
      </p:sp>
      <p:sp>
        <p:nvSpPr>
          <p:cNvPr id="7" name="Google Shape;396;p57">
            <a:extLst>
              <a:ext uri="{FF2B5EF4-FFF2-40B4-BE49-F238E27FC236}">
                <a16:creationId xmlns:a16="http://schemas.microsoft.com/office/drawing/2014/main" id="{BB6BC1C5-8386-AEAD-A508-1CA217C67802}"/>
              </a:ext>
            </a:extLst>
          </p:cNvPr>
          <p:cNvSpPr txBox="1"/>
          <p:nvPr/>
        </p:nvSpPr>
        <p:spPr>
          <a:xfrm>
            <a:off x="486723" y="2069820"/>
            <a:ext cx="3576231" cy="1395532"/>
          </a:xfrm>
          <a:prstGeom prst="rect">
            <a:avLst/>
          </a:prstGeom>
          <a:noFill/>
          <a:ln>
            <a:noFill/>
          </a:ln>
        </p:spPr>
        <p:txBody>
          <a:bodyPr spcFirstLastPara="1" wrap="square" lIns="65325" tIns="32650" rIns="65325" bIns="32650" anchor="ctr" anchorCtr="0">
            <a:spAutoFit/>
          </a:bodyPr>
          <a:lstStyle/>
          <a:p>
            <a:pPr marL="0" marR="0" lvl="0" indent="0" algn="ctr" rtl="0">
              <a:lnSpc>
                <a:spcPct val="120000"/>
              </a:lnSpc>
              <a:spcBef>
                <a:spcPts val="0"/>
              </a:spcBef>
              <a:spcAft>
                <a:spcPts val="0"/>
              </a:spcAft>
              <a:buNone/>
            </a:pP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a:t>
            </a:r>
            <a:r>
              <a:rPr lang="ja-JP" altLang="en-US" sz="2400" b="1" dirty="0">
                <a:solidFill>
                  <a:schemeClr val="tx2"/>
                </a:solidFill>
                <a:latin typeface="BIZ UDPゴシック" panose="020B0400000000000000" pitchFamily="50" charset="-128"/>
                <a:ea typeface="BIZ UDPゴシック" panose="020B0400000000000000" pitchFamily="50" charset="-128"/>
                <a:cs typeface="Meiryo"/>
                <a:sym typeface="Meiryo"/>
              </a:rPr>
              <a:t>国税関係帳簿書類の</a:t>
            </a:r>
            <a:endParaRPr lang="en-US" altLang="ja-JP"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sz="2400" b="1" dirty="0">
                <a:solidFill>
                  <a:schemeClr val="tx2"/>
                </a:solidFill>
                <a:latin typeface="BIZ UDPゴシック" panose="020B0400000000000000" pitchFamily="50" charset="-128"/>
                <a:ea typeface="BIZ UDPゴシック" panose="020B0400000000000000" pitchFamily="50" charset="-128"/>
                <a:cs typeface="Meiryo"/>
                <a:sym typeface="Meiryo"/>
              </a:rPr>
              <a:t>電子保存 </a:t>
            </a: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a:t>
            </a:r>
            <a:endParaRPr lang="en-US" altLang="ja"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dirty="0">
                <a:latin typeface="BIZ UDPゴシック" panose="020B0400000000000000" pitchFamily="50" charset="-128"/>
                <a:ea typeface="BIZ UDPゴシック" panose="020B0400000000000000" pitchFamily="50" charset="-128"/>
                <a:cs typeface="Meiryo"/>
                <a:sym typeface="Meiryo"/>
              </a:rPr>
              <a:t>対応は </a:t>
            </a:r>
            <a:r>
              <a:rPr lang="ja-JP" altLang="en-US" sz="2400" b="1" dirty="0">
                <a:latin typeface="BIZ UDPゴシック" panose="020B0400000000000000" pitchFamily="50" charset="-128"/>
                <a:ea typeface="BIZ UDPゴシック" panose="020B0400000000000000" pitchFamily="50" charset="-128"/>
                <a:cs typeface="Meiryo"/>
                <a:sym typeface="Meiryo"/>
              </a:rPr>
              <a:t>任意</a:t>
            </a:r>
            <a:endParaRPr sz="2400" dirty="0">
              <a:latin typeface="BIZ UDPゴシック" panose="020B0400000000000000" pitchFamily="50" charset="-128"/>
              <a:ea typeface="BIZ UDPゴシック" panose="020B0400000000000000" pitchFamily="50" charset="-128"/>
              <a:cs typeface="Meiryo"/>
              <a:sym typeface="Meiryo"/>
            </a:endParaRPr>
          </a:p>
        </p:txBody>
      </p:sp>
      <p:cxnSp>
        <p:nvCxnSpPr>
          <p:cNvPr id="10" name="Google Shape;398;p57">
            <a:extLst>
              <a:ext uri="{FF2B5EF4-FFF2-40B4-BE49-F238E27FC236}">
                <a16:creationId xmlns:a16="http://schemas.microsoft.com/office/drawing/2014/main" id="{768031EB-19C5-2B85-6C0A-0C6AD448B53F}"/>
              </a:ext>
            </a:extLst>
          </p:cNvPr>
          <p:cNvCxnSpPr>
            <a:cxnSpLocks/>
          </p:cNvCxnSpPr>
          <p:nvPr/>
        </p:nvCxnSpPr>
        <p:spPr>
          <a:xfrm>
            <a:off x="2113738" y="3848206"/>
            <a:ext cx="472866" cy="0"/>
          </a:xfrm>
          <a:prstGeom prst="straightConnector1">
            <a:avLst/>
          </a:prstGeom>
          <a:noFill/>
          <a:ln w="12700" cap="flat" cmpd="sng">
            <a:solidFill>
              <a:schemeClr val="tx2"/>
            </a:solidFill>
            <a:prstDash val="solid"/>
            <a:miter lim="800000"/>
            <a:headEnd type="none" w="sm" len="sm"/>
            <a:tailEnd type="triangle" w="med" len="med"/>
          </a:ln>
        </p:spPr>
      </p:cxnSp>
      <p:pic>
        <p:nvPicPr>
          <p:cNvPr id="15" name="グラフィックス 14">
            <a:extLst>
              <a:ext uri="{FF2B5EF4-FFF2-40B4-BE49-F238E27FC236}">
                <a16:creationId xmlns:a16="http://schemas.microsoft.com/office/drawing/2014/main" id="{F0D64379-277C-328F-F8D2-F97D050F847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77954" y="3497206"/>
            <a:ext cx="702000" cy="702000"/>
          </a:xfrm>
          <a:prstGeom prst="rect">
            <a:avLst/>
          </a:prstGeom>
        </p:spPr>
      </p:pic>
      <p:pic>
        <p:nvPicPr>
          <p:cNvPr id="22" name="グラフィックス 21">
            <a:extLst>
              <a:ext uri="{FF2B5EF4-FFF2-40B4-BE49-F238E27FC236}">
                <a16:creationId xmlns:a16="http://schemas.microsoft.com/office/drawing/2014/main" id="{B628482F-9D03-5C34-0887-6CE8F66626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53158" y="3497206"/>
            <a:ext cx="702000" cy="702000"/>
          </a:xfrm>
          <a:prstGeom prst="rect">
            <a:avLst/>
          </a:prstGeom>
        </p:spPr>
      </p:pic>
      <p:pic>
        <p:nvPicPr>
          <p:cNvPr id="25" name="グラフィックス 24">
            <a:extLst>
              <a:ext uri="{FF2B5EF4-FFF2-40B4-BE49-F238E27FC236}">
                <a16:creationId xmlns:a16="http://schemas.microsoft.com/office/drawing/2014/main" id="{3F33DA49-6DA4-CC6B-1302-1E8A876E53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57032" y="3497206"/>
            <a:ext cx="702000" cy="702000"/>
          </a:xfrm>
          <a:prstGeom prst="rect">
            <a:avLst/>
          </a:prstGeom>
        </p:spPr>
      </p:pic>
      <p:pic>
        <p:nvPicPr>
          <p:cNvPr id="28" name="グラフィックス 27">
            <a:extLst>
              <a:ext uri="{FF2B5EF4-FFF2-40B4-BE49-F238E27FC236}">
                <a16:creationId xmlns:a16="http://schemas.microsoft.com/office/drawing/2014/main" id="{4347E450-E43C-E9E9-614D-B15416B732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35630" y="3497206"/>
            <a:ext cx="702000" cy="702000"/>
          </a:xfrm>
          <a:prstGeom prst="rect">
            <a:avLst/>
          </a:prstGeom>
        </p:spPr>
      </p:pic>
      <p:pic>
        <p:nvPicPr>
          <p:cNvPr id="32" name="グラフィックス 31">
            <a:extLst>
              <a:ext uri="{FF2B5EF4-FFF2-40B4-BE49-F238E27FC236}">
                <a16:creationId xmlns:a16="http://schemas.microsoft.com/office/drawing/2014/main" id="{CB946C01-7C6B-0471-3420-F35AE60BEE6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981589" y="3497206"/>
            <a:ext cx="702000" cy="702000"/>
          </a:xfrm>
          <a:prstGeom prst="rect">
            <a:avLst/>
          </a:prstGeom>
        </p:spPr>
      </p:pic>
      <p:pic>
        <p:nvPicPr>
          <p:cNvPr id="20" name="グラフィックス 19">
            <a:extLst>
              <a:ext uri="{FF2B5EF4-FFF2-40B4-BE49-F238E27FC236}">
                <a16:creationId xmlns:a16="http://schemas.microsoft.com/office/drawing/2014/main" id="{AE941FD7-6541-9A02-864C-F59437D33DA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669573" y="3497206"/>
            <a:ext cx="702000" cy="702000"/>
          </a:xfrm>
          <a:prstGeom prst="rect">
            <a:avLst/>
          </a:prstGeom>
        </p:spPr>
      </p:pic>
    </p:spTree>
    <p:extLst>
      <p:ext uri="{BB962C8B-B14F-4D97-AF65-F5344CB8AC3E}">
        <p14:creationId xmlns:p14="http://schemas.microsoft.com/office/powerpoint/2010/main" val="493489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タイトル 1">
            <a:extLst>
              <a:ext uri="{FF2B5EF4-FFF2-40B4-BE49-F238E27FC236}">
                <a16:creationId xmlns:a16="http://schemas.microsoft.com/office/drawing/2014/main" id="{AF831E2E-2BC2-6B66-4282-8A06DFB75A0E}"/>
              </a:ext>
            </a:extLst>
          </p:cNvPr>
          <p:cNvSpPr>
            <a:spLocks noGrp="1"/>
          </p:cNvSpPr>
          <p:nvPr>
            <p:ph type="title"/>
          </p:nvPr>
        </p:nvSpPr>
        <p:spPr>
          <a:xfrm>
            <a:off x="479425" y="377930"/>
            <a:ext cx="9507855" cy="793750"/>
          </a:xfrm>
        </p:spPr>
        <p:txBody>
          <a:bodyPr/>
          <a:lstStyle/>
          <a:p>
            <a:pPr>
              <a:lnSpc>
                <a:spcPct val="120000"/>
              </a:lnSpc>
            </a:pPr>
            <a:r>
              <a:rPr lang="ja-JP" altLang="en-US" dirty="0">
                <a:solidFill>
                  <a:srgbClr val="007BC7"/>
                </a:solidFill>
              </a:rPr>
              <a:t>電子取引データの電子保存対応</a:t>
            </a:r>
          </a:p>
        </p:txBody>
      </p:sp>
      <p:sp>
        <p:nvSpPr>
          <p:cNvPr id="10" name="スライド番号プレースホルダー 2">
            <a:extLst>
              <a:ext uri="{FF2B5EF4-FFF2-40B4-BE49-F238E27FC236}">
                <a16:creationId xmlns:a16="http://schemas.microsoft.com/office/drawing/2014/main" id="{0718047E-6282-C861-A9C3-5ACA3D1A7E46}"/>
              </a:ext>
            </a:extLst>
          </p:cNvPr>
          <p:cNvSpPr>
            <a:spLocks noGrp="1"/>
          </p:cNvSpPr>
          <p:nvPr>
            <p:ph type="sldNum" sz="quarter" idx="12"/>
          </p:nvPr>
        </p:nvSpPr>
        <p:spPr>
          <a:xfrm>
            <a:off x="10834618" y="6447164"/>
            <a:ext cx="877957" cy="161649"/>
          </a:xfrm>
        </p:spPr>
        <p:txBody>
          <a:bodyPr/>
          <a:lstStyle/>
          <a:p>
            <a:fld id="{D8A28372-6A5A-4399-8FC5-CCF396CD4981}" type="slidenum">
              <a:rPr lang="en-GB" smtClean="0"/>
              <a:t>7</a:t>
            </a:fld>
            <a:endParaRPr lang="en-GB"/>
          </a:p>
        </p:txBody>
      </p:sp>
      <p:sp>
        <p:nvSpPr>
          <p:cNvPr id="5" name="正方形/長方形 4">
            <a:extLst>
              <a:ext uri="{FF2B5EF4-FFF2-40B4-BE49-F238E27FC236}">
                <a16:creationId xmlns:a16="http://schemas.microsoft.com/office/drawing/2014/main" id="{CEE7E6AA-D5DB-53D1-7728-A3A9029B408D}"/>
              </a:ext>
            </a:extLst>
          </p:cNvPr>
          <p:cNvSpPr/>
          <p:nvPr/>
        </p:nvSpPr>
        <p:spPr>
          <a:xfrm>
            <a:off x="479607" y="4585645"/>
            <a:ext cx="5873730" cy="4813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600" b="1" dirty="0">
                <a:solidFill>
                  <a:srgbClr val="464646"/>
                </a:solidFill>
                <a:latin typeface="BIZ UDPゴシック" panose="020B0400000000000000" pitchFamily="50" charset="-128"/>
                <a:ea typeface="BIZ UDPゴシック" panose="020B0400000000000000" pitchFamily="50" charset="-128"/>
              </a:rPr>
              <a:t>　出力書面で保存を認める措置を廃止 → </a:t>
            </a:r>
            <a:r>
              <a:rPr kumimoji="1" lang="ja-JP" altLang="en-US" sz="1600" b="1" dirty="0">
                <a:solidFill>
                  <a:schemeClr val="tx2"/>
                </a:solidFill>
                <a:latin typeface="BIZ UDPゴシック" panose="020B0400000000000000" pitchFamily="50" charset="-128"/>
                <a:ea typeface="BIZ UDPゴシック" panose="020B0400000000000000" pitchFamily="50" charset="-128"/>
              </a:rPr>
              <a:t>電子保存が必須</a:t>
            </a:r>
            <a:r>
              <a:rPr kumimoji="1" lang="ja-JP" altLang="en-US" sz="1600" b="1" dirty="0">
                <a:solidFill>
                  <a:srgbClr val="464646"/>
                </a:solidFill>
                <a:latin typeface="BIZ UDPゴシック" panose="020B0400000000000000" pitchFamily="50" charset="-128"/>
                <a:ea typeface="BIZ UDPゴシック" panose="020B0400000000000000" pitchFamily="50" charset="-128"/>
              </a:rPr>
              <a:t>に！</a:t>
            </a:r>
            <a:endParaRPr kumimoji="1" lang="ja-JP" altLang="en-US" sz="1600" b="1" u="heavy" dirty="0">
              <a:solidFill>
                <a:srgbClr val="464646"/>
              </a:solidFill>
              <a:uFill>
                <a:solidFill>
                  <a:srgbClr val="F6AD48"/>
                </a:solidFill>
              </a:uFill>
              <a:latin typeface="BIZ UDPゴシック" panose="020B0400000000000000" pitchFamily="50" charset="-128"/>
              <a:ea typeface="BIZ UDPゴシック" panose="020B0400000000000000" pitchFamily="50" charset="-128"/>
            </a:endParaRPr>
          </a:p>
        </p:txBody>
      </p:sp>
      <p:cxnSp>
        <p:nvCxnSpPr>
          <p:cNvPr id="17" name="直線矢印コネクタ 16">
            <a:extLst>
              <a:ext uri="{FF2B5EF4-FFF2-40B4-BE49-F238E27FC236}">
                <a16:creationId xmlns:a16="http://schemas.microsoft.com/office/drawing/2014/main" id="{39F2B22B-516B-7D89-327B-9FF9E8511202}"/>
              </a:ext>
            </a:extLst>
          </p:cNvPr>
          <p:cNvCxnSpPr>
            <a:cxnSpLocks/>
          </p:cNvCxnSpPr>
          <p:nvPr/>
        </p:nvCxnSpPr>
        <p:spPr>
          <a:xfrm>
            <a:off x="3024491" y="5396210"/>
            <a:ext cx="1554083"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F6D19A58-DE2B-8CB1-8A5A-FF1C98274527}"/>
              </a:ext>
            </a:extLst>
          </p:cNvPr>
          <p:cNvSpPr/>
          <p:nvPr/>
        </p:nvSpPr>
        <p:spPr>
          <a:xfrm>
            <a:off x="737782" y="3048996"/>
            <a:ext cx="1739198" cy="49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600" dirty="0">
                <a:solidFill>
                  <a:srgbClr val="464646"/>
                </a:solidFill>
                <a:latin typeface="BIZ UDPゴシック" panose="020B0400000000000000" pitchFamily="50" charset="-128"/>
                <a:ea typeface="BIZ UDPゴシック" panose="020B0400000000000000" pitchFamily="50" charset="-128"/>
              </a:rPr>
              <a:t>電子で受領した</a:t>
            </a:r>
            <a:endParaRPr kumimoji="1" lang="en-US" altLang="ja-JP" sz="1600" dirty="0">
              <a:solidFill>
                <a:srgbClr val="464646"/>
              </a:solidFill>
              <a:latin typeface="BIZ UDPゴシック" panose="020B0400000000000000" pitchFamily="50" charset="-128"/>
              <a:ea typeface="BIZ UDPゴシック" panose="020B0400000000000000" pitchFamily="50" charset="-128"/>
            </a:endParaRPr>
          </a:p>
          <a:p>
            <a:pPr algn="ctr">
              <a:lnSpc>
                <a:spcPct val="120000"/>
              </a:lnSpc>
            </a:pPr>
            <a:r>
              <a:rPr kumimoji="1" lang="ja-JP" altLang="en-US" sz="1600" dirty="0">
                <a:solidFill>
                  <a:srgbClr val="464646"/>
                </a:solidFill>
                <a:latin typeface="BIZ UDPゴシック" panose="020B0400000000000000" pitchFamily="50" charset="-128"/>
                <a:ea typeface="BIZ UDPゴシック" panose="020B0400000000000000" pitchFamily="50" charset="-128"/>
              </a:rPr>
              <a:t>領収書</a:t>
            </a:r>
            <a:r>
              <a:rPr lang="ja-JP" altLang="en-US" sz="1600" dirty="0">
                <a:solidFill>
                  <a:srgbClr val="464646"/>
                </a:solidFill>
                <a:latin typeface="BIZ UDPゴシック" panose="020B0400000000000000" pitchFamily="50" charset="-128"/>
                <a:ea typeface="BIZ UDPゴシック" panose="020B0400000000000000" pitchFamily="50" charset="-128"/>
              </a:rPr>
              <a:t>・</a:t>
            </a:r>
            <a:r>
              <a:rPr kumimoji="1" lang="ja-JP" altLang="en-US" sz="1600" dirty="0">
                <a:solidFill>
                  <a:srgbClr val="464646"/>
                </a:solidFill>
                <a:latin typeface="BIZ UDPゴシック" panose="020B0400000000000000" pitchFamily="50" charset="-128"/>
                <a:ea typeface="BIZ UDPゴシック" panose="020B0400000000000000" pitchFamily="50" charset="-128"/>
              </a:rPr>
              <a:t>請求書</a:t>
            </a:r>
          </a:p>
        </p:txBody>
      </p:sp>
      <p:sp>
        <p:nvSpPr>
          <p:cNvPr id="30" name="正方形/長方形 29">
            <a:extLst>
              <a:ext uri="{FF2B5EF4-FFF2-40B4-BE49-F238E27FC236}">
                <a16:creationId xmlns:a16="http://schemas.microsoft.com/office/drawing/2014/main" id="{AE8B1EB2-EA46-81FE-C0E9-020607F85955}"/>
              </a:ext>
            </a:extLst>
          </p:cNvPr>
          <p:cNvSpPr/>
          <p:nvPr/>
        </p:nvSpPr>
        <p:spPr>
          <a:xfrm>
            <a:off x="479608" y="1744165"/>
            <a:ext cx="5873729" cy="4501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ja-JP" altLang="en-US" sz="1600" dirty="0">
                <a:solidFill>
                  <a:srgbClr val="464646"/>
                </a:solidFill>
                <a:latin typeface="BIZ UDPゴシック" panose="020B0400000000000000" pitchFamily="50" charset="-128"/>
                <a:ea typeface="BIZ UDPゴシック" panose="020B0400000000000000" pitchFamily="50" charset="-128"/>
              </a:rPr>
              <a:t>出力書面で保存が認められていた。</a:t>
            </a:r>
          </a:p>
        </p:txBody>
      </p:sp>
      <p:sp>
        <p:nvSpPr>
          <p:cNvPr id="32" name="角丸四角形 62">
            <a:extLst>
              <a:ext uri="{FF2B5EF4-FFF2-40B4-BE49-F238E27FC236}">
                <a16:creationId xmlns:a16="http://schemas.microsoft.com/office/drawing/2014/main" id="{7D9F70E4-6439-0996-E4A9-9ACD1442893B}"/>
              </a:ext>
            </a:extLst>
          </p:cNvPr>
          <p:cNvSpPr/>
          <p:nvPr/>
        </p:nvSpPr>
        <p:spPr>
          <a:xfrm>
            <a:off x="4805305" y="5120863"/>
            <a:ext cx="2579340" cy="674396"/>
          </a:xfrm>
          <a:prstGeom prst="roundRect">
            <a:avLst>
              <a:gd name="adj" fmla="val 833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600" b="1" dirty="0">
                <a:solidFill>
                  <a:srgbClr val="007BC7"/>
                </a:solidFill>
                <a:latin typeface="BIZ UDPゴシック" panose="020B0400000000000000" pitchFamily="50" charset="-128"/>
                <a:ea typeface="BIZ UDPゴシック" panose="020B0400000000000000" pitchFamily="50" charset="-128"/>
              </a:rPr>
              <a:t>電子帳簿保存法の</a:t>
            </a:r>
            <a:endParaRPr kumimoji="1" lang="en-US" altLang="ja-JP" sz="1600" b="1" dirty="0">
              <a:solidFill>
                <a:srgbClr val="007BC7"/>
              </a:solidFill>
              <a:latin typeface="BIZ UDPゴシック" panose="020B0400000000000000" pitchFamily="50" charset="-128"/>
              <a:ea typeface="BIZ UDPゴシック" panose="020B0400000000000000" pitchFamily="50" charset="-128"/>
            </a:endParaRPr>
          </a:p>
          <a:p>
            <a:pPr algn="ctr">
              <a:lnSpc>
                <a:spcPct val="120000"/>
              </a:lnSpc>
            </a:pPr>
            <a:r>
              <a:rPr kumimoji="1" lang="ja-JP" altLang="en-US" sz="1600" b="1" dirty="0">
                <a:solidFill>
                  <a:srgbClr val="007BC7"/>
                </a:solidFill>
                <a:latin typeface="BIZ UDPゴシック" panose="020B0400000000000000" pitchFamily="50" charset="-128"/>
                <a:ea typeface="BIZ UDPゴシック" panose="020B0400000000000000" pitchFamily="50" charset="-128"/>
              </a:rPr>
              <a:t>要件を満たす仕組み</a:t>
            </a:r>
          </a:p>
        </p:txBody>
      </p:sp>
      <p:sp>
        <p:nvSpPr>
          <p:cNvPr id="35" name="正方形/長方形 34">
            <a:extLst>
              <a:ext uri="{FF2B5EF4-FFF2-40B4-BE49-F238E27FC236}">
                <a16:creationId xmlns:a16="http://schemas.microsoft.com/office/drawing/2014/main" id="{9C762CFF-212E-BD5C-1035-EB28F83E088D}"/>
              </a:ext>
            </a:extLst>
          </p:cNvPr>
          <p:cNvSpPr/>
          <p:nvPr/>
        </p:nvSpPr>
        <p:spPr>
          <a:xfrm>
            <a:off x="479425" y="1382759"/>
            <a:ext cx="1260000" cy="360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rgbClr val="464646"/>
                </a:solidFill>
                <a:latin typeface="BIZ UDPゴシック" panose="020B0400000000000000" pitchFamily="50" charset="-128"/>
                <a:ea typeface="BIZ UDPゴシック" panose="020B0400000000000000" pitchFamily="50" charset="-128"/>
              </a:rPr>
              <a:t>従来</a:t>
            </a:r>
          </a:p>
        </p:txBody>
      </p:sp>
      <p:sp>
        <p:nvSpPr>
          <p:cNvPr id="36" name="正方形/長方形 35">
            <a:extLst>
              <a:ext uri="{FF2B5EF4-FFF2-40B4-BE49-F238E27FC236}">
                <a16:creationId xmlns:a16="http://schemas.microsoft.com/office/drawing/2014/main" id="{CC422F11-8E1E-E029-E0D1-F7FD3A88B4D1}"/>
              </a:ext>
            </a:extLst>
          </p:cNvPr>
          <p:cNvSpPr/>
          <p:nvPr/>
        </p:nvSpPr>
        <p:spPr>
          <a:xfrm>
            <a:off x="479425" y="4214057"/>
            <a:ext cx="1260000" cy="360000"/>
          </a:xfrm>
          <a:prstGeom prst="rect">
            <a:avLst/>
          </a:prstGeom>
          <a:solidFill>
            <a:srgbClr val="007B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bg1"/>
                </a:solidFill>
                <a:latin typeface="BIZ UDPゴシック" panose="020B0400000000000000" pitchFamily="50" charset="-128"/>
                <a:ea typeface="BIZ UDPゴシック" panose="020B0400000000000000" pitchFamily="50" charset="-128"/>
              </a:rPr>
              <a:t>改正後</a:t>
            </a:r>
          </a:p>
        </p:txBody>
      </p:sp>
      <p:cxnSp>
        <p:nvCxnSpPr>
          <p:cNvPr id="8" name="直線矢印コネクタ 7">
            <a:extLst>
              <a:ext uri="{FF2B5EF4-FFF2-40B4-BE49-F238E27FC236}">
                <a16:creationId xmlns:a16="http://schemas.microsoft.com/office/drawing/2014/main" id="{080347DD-747B-8D3F-BE27-6C373AE13B69}"/>
              </a:ext>
            </a:extLst>
          </p:cNvPr>
          <p:cNvCxnSpPr>
            <a:cxnSpLocks/>
          </p:cNvCxnSpPr>
          <p:nvPr/>
        </p:nvCxnSpPr>
        <p:spPr>
          <a:xfrm>
            <a:off x="3024492" y="2569433"/>
            <a:ext cx="1554083"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E07775F4-73C6-4FBF-2EE2-88866C82A472}"/>
              </a:ext>
            </a:extLst>
          </p:cNvPr>
          <p:cNvCxnSpPr>
            <a:cxnSpLocks/>
          </p:cNvCxnSpPr>
          <p:nvPr/>
        </p:nvCxnSpPr>
        <p:spPr>
          <a:xfrm>
            <a:off x="7611375" y="2569433"/>
            <a:ext cx="1634701"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pic>
        <p:nvPicPr>
          <p:cNvPr id="20" name="グラフィックス 19">
            <a:extLst>
              <a:ext uri="{FF2B5EF4-FFF2-40B4-BE49-F238E27FC236}">
                <a16:creationId xmlns:a16="http://schemas.microsoft.com/office/drawing/2014/main" id="{00025DED-2657-1D12-32EC-0C5427862F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43975" y="2242919"/>
            <a:ext cx="702000" cy="702000"/>
          </a:xfrm>
          <a:prstGeom prst="rect">
            <a:avLst/>
          </a:prstGeom>
        </p:spPr>
      </p:pic>
      <p:pic>
        <p:nvPicPr>
          <p:cNvPr id="25" name="グラフィックス 24">
            <a:extLst>
              <a:ext uri="{FF2B5EF4-FFF2-40B4-BE49-F238E27FC236}">
                <a16:creationId xmlns:a16="http://schemas.microsoft.com/office/drawing/2014/main" id="{89BA344D-1939-06C6-CDB7-49E02A6C38B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43225" y="2218433"/>
            <a:ext cx="702000" cy="702000"/>
          </a:xfrm>
          <a:prstGeom prst="rect">
            <a:avLst/>
          </a:prstGeom>
        </p:spPr>
      </p:pic>
      <p:pic>
        <p:nvPicPr>
          <p:cNvPr id="27" name="グラフィックス 26">
            <a:extLst>
              <a:ext uri="{FF2B5EF4-FFF2-40B4-BE49-F238E27FC236}">
                <a16:creationId xmlns:a16="http://schemas.microsoft.com/office/drawing/2014/main" id="{4A1947A8-5C04-93AC-48BD-4398B0B9804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843225" y="5062639"/>
            <a:ext cx="702000" cy="702000"/>
          </a:xfrm>
          <a:prstGeom prst="rect">
            <a:avLst/>
          </a:prstGeom>
        </p:spPr>
      </p:pic>
      <p:pic>
        <p:nvPicPr>
          <p:cNvPr id="37" name="グラフィックス 36">
            <a:extLst>
              <a:ext uri="{FF2B5EF4-FFF2-40B4-BE49-F238E27FC236}">
                <a16:creationId xmlns:a16="http://schemas.microsoft.com/office/drawing/2014/main" id="{26D8A828-9ECA-F433-13D5-75F27BE835D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95775" y="2229216"/>
            <a:ext cx="702000" cy="702000"/>
          </a:xfrm>
          <a:prstGeom prst="rect">
            <a:avLst/>
          </a:prstGeom>
        </p:spPr>
      </p:pic>
      <p:sp>
        <p:nvSpPr>
          <p:cNvPr id="39" name="正方形/長方形 38">
            <a:extLst>
              <a:ext uri="{FF2B5EF4-FFF2-40B4-BE49-F238E27FC236}">
                <a16:creationId xmlns:a16="http://schemas.microsoft.com/office/drawing/2014/main" id="{DE0AFA0F-AC07-5F81-D965-E1523DF777CB}"/>
              </a:ext>
            </a:extLst>
          </p:cNvPr>
          <p:cNvSpPr/>
          <p:nvPr/>
        </p:nvSpPr>
        <p:spPr>
          <a:xfrm>
            <a:off x="5226401" y="3187891"/>
            <a:ext cx="1739198" cy="2620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600" dirty="0">
                <a:solidFill>
                  <a:srgbClr val="464646"/>
                </a:solidFill>
                <a:latin typeface="BIZ UDPゴシック" panose="020B0400000000000000" pitchFamily="50" charset="-128"/>
                <a:ea typeface="BIZ UDPゴシック" panose="020B0400000000000000" pitchFamily="50" charset="-128"/>
              </a:rPr>
              <a:t>プリンタから出力</a:t>
            </a:r>
          </a:p>
        </p:txBody>
      </p:sp>
      <p:sp>
        <p:nvSpPr>
          <p:cNvPr id="41" name="正方形/長方形 40">
            <a:extLst>
              <a:ext uri="{FF2B5EF4-FFF2-40B4-BE49-F238E27FC236}">
                <a16:creationId xmlns:a16="http://schemas.microsoft.com/office/drawing/2014/main" id="{6B2722F5-65D9-CE84-B819-623B07E42415}"/>
              </a:ext>
            </a:extLst>
          </p:cNvPr>
          <p:cNvSpPr/>
          <p:nvPr/>
        </p:nvSpPr>
        <p:spPr>
          <a:xfrm>
            <a:off x="9435705" y="3187891"/>
            <a:ext cx="1517040" cy="2620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600" dirty="0">
                <a:solidFill>
                  <a:srgbClr val="464646"/>
                </a:solidFill>
                <a:latin typeface="BIZ UDPゴシック" panose="020B0400000000000000" pitchFamily="50" charset="-128"/>
                <a:ea typeface="BIZ UDPゴシック" panose="020B0400000000000000" pitchFamily="50" charset="-128"/>
              </a:rPr>
              <a:t>書面で保存</a:t>
            </a:r>
          </a:p>
        </p:txBody>
      </p:sp>
      <p:pic>
        <p:nvPicPr>
          <p:cNvPr id="43" name="グラフィックス 42">
            <a:extLst>
              <a:ext uri="{FF2B5EF4-FFF2-40B4-BE49-F238E27FC236}">
                <a16:creationId xmlns:a16="http://schemas.microsoft.com/office/drawing/2014/main" id="{F05F84F3-DC46-BE45-930C-6175816DF5C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295775" y="5062639"/>
            <a:ext cx="702000" cy="702000"/>
          </a:xfrm>
          <a:prstGeom prst="rect">
            <a:avLst/>
          </a:prstGeom>
        </p:spPr>
      </p:pic>
      <p:sp>
        <p:nvSpPr>
          <p:cNvPr id="44" name="正方形/長方形 43">
            <a:extLst>
              <a:ext uri="{FF2B5EF4-FFF2-40B4-BE49-F238E27FC236}">
                <a16:creationId xmlns:a16="http://schemas.microsoft.com/office/drawing/2014/main" id="{C59DBB91-0101-0ED3-73FE-DC2EB50B2DB4}"/>
              </a:ext>
            </a:extLst>
          </p:cNvPr>
          <p:cNvSpPr/>
          <p:nvPr/>
        </p:nvSpPr>
        <p:spPr>
          <a:xfrm>
            <a:off x="9264555" y="5854480"/>
            <a:ext cx="1942127" cy="5272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600" dirty="0">
                <a:solidFill>
                  <a:srgbClr val="464646"/>
                </a:solidFill>
                <a:latin typeface="BIZ UDPゴシック" panose="020B0400000000000000" pitchFamily="50" charset="-128"/>
                <a:ea typeface="BIZ UDPゴシック" panose="020B0400000000000000" pitchFamily="50" charset="-128"/>
              </a:rPr>
              <a:t>電子データのまま保存</a:t>
            </a:r>
          </a:p>
        </p:txBody>
      </p:sp>
      <p:cxnSp>
        <p:nvCxnSpPr>
          <p:cNvPr id="45" name="直線矢印コネクタ 44">
            <a:extLst>
              <a:ext uri="{FF2B5EF4-FFF2-40B4-BE49-F238E27FC236}">
                <a16:creationId xmlns:a16="http://schemas.microsoft.com/office/drawing/2014/main" id="{BF4D3CC3-1B46-14E8-4505-B6EA1EDE9329}"/>
              </a:ext>
            </a:extLst>
          </p:cNvPr>
          <p:cNvCxnSpPr>
            <a:cxnSpLocks/>
          </p:cNvCxnSpPr>
          <p:nvPr/>
        </p:nvCxnSpPr>
        <p:spPr>
          <a:xfrm>
            <a:off x="7611374" y="5345047"/>
            <a:ext cx="1634701" cy="0"/>
          </a:xfrm>
          <a:prstGeom prst="straightConnector1">
            <a:avLst/>
          </a:prstGeom>
          <a:ln w="12700">
            <a:solidFill>
              <a:srgbClr val="007BC7"/>
            </a:solidFill>
            <a:tailEnd type="triangle"/>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9036316A-55AB-40BC-5437-0309B01B5EDC}"/>
              </a:ext>
            </a:extLst>
          </p:cNvPr>
          <p:cNvSpPr/>
          <p:nvPr/>
        </p:nvSpPr>
        <p:spPr>
          <a:xfrm>
            <a:off x="772507" y="5851825"/>
            <a:ext cx="1739198" cy="495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0000"/>
              </a:lnSpc>
            </a:pPr>
            <a:r>
              <a:rPr kumimoji="1" lang="ja-JP" altLang="en-US" sz="1600" dirty="0">
                <a:solidFill>
                  <a:srgbClr val="464646"/>
                </a:solidFill>
                <a:latin typeface="BIZ UDPゴシック" panose="020B0400000000000000" pitchFamily="50" charset="-128"/>
                <a:ea typeface="BIZ UDPゴシック" panose="020B0400000000000000" pitchFamily="50" charset="-128"/>
              </a:rPr>
              <a:t>電子で受領した</a:t>
            </a:r>
            <a:endParaRPr kumimoji="1" lang="en-US" altLang="ja-JP" sz="1600" dirty="0">
              <a:solidFill>
                <a:srgbClr val="464646"/>
              </a:solidFill>
              <a:latin typeface="BIZ UDPゴシック" panose="020B0400000000000000" pitchFamily="50" charset="-128"/>
              <a:ea typeface="BIZ UDPゴシック" panose="020B0400000000000000" pitchFamily="50" charset="-128"/>
            </a:endParaRPr>
          </a:p>
          <a:p>
            <a:pPr algn="ctr">
              <a:lnSpc>
                <a:spcPct val="120000"/>
              </a:lnSpc>
            </a:pPr>
            <a:r>
              <a:rPr kumimoji="1" lang="ja-JP" altLang="en-US" sz="1600" dirty="0">
                <a:solidFill>
                  <a:srgbClr val="464646"/>
                </a:solidFill>
                <a:latin typeface="BIZ UDPゴシック" panose="020B0400000000000000" pitchFamily="50" charset="-128"/>
                <a:ea typeface="BIZ UDPゴシック" panose="020B0400000000000000" pitchFamily="50" charset="-128"/>
              </a:rPr>
              <a:t>領収書</a:t>
            </a:r>
            <a:r>
              <a:rPr lang="ja-JP" altLang="en-US" sz="1600" dirty="0">
                <a:solidFill>
                  <a:srgbClr val="464646"/>
                </a:solidFill>
                <a:latin typeface="BIZ UDPゴシック" panose="020B0400000000000000" pitchFamily="50" charset="-128"/>
                <a:ea typeface="BIZ UDPゴシック" panose="020B0400000000000000" pitchFamily="50" charset="-128"/>
              </a:rPr>
              <a:t>・</a:t>
            </a:r>
            <a:r>
              <a:rPr kumimoji="1" lang="ja-JP" altLang="en-US" sz="1600" dirty="0">
                <a:solidFill>
                  <a:srgbClr val="464646"/>
                </a:solidFill>
                <a:latin typeface="BIZ UDPゴシック" panose="020B0400000000000000" pitchFamily="50" charset="-128"/>
                <a:ea typeface="BIZ UDPゴシック" panose="020B0400000000000000" pitchFamily="50" charset="-128"/>
              </a:rPr>
              <a:t>請求書</a:t>
            </a:r>
          </a:p>
        </p:txBody>
      </p:sp>
    </p:spTree>
    <p:extLst>
      <p:ext uri="{BB962C8B-B14F-4D97-AF65-F5344CB8AC3E}">
        <p14:creationId xmlns:p14="http://schemas.microsoft.com/office/powerpoint/2010/main" val="1967938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DB0941E1-92E1-AA82-AB69-35067FF3F5E6}"/>
              </a:ext>
            </a:extLst>
          </p:cNvPr>
          <p:cNvSpPr>
            <a:spLocks noGrp="1"/>
          </p:cNvSpPr>
          <p:nvPr>
            <p:ph type="sldNum" sz="quarter" idx="12"/>
          </p:nvPr>
        </p:nvSpPr>
        <p:spPr/>
        <p:txBody>
          <a:bodyPr/>
          <a:lstStyle/>
          <a:p>
            <a:fld id="{D8A28372-6A5A-4399-8FC5-CCF396CD4981}" type="slidenum">
              <a:rPr lang="en-GB" smtClean="0"/>
              <a:pPr/>
              <a:t>8</a:t>
            </a:fld>
            <a:endParaRPr lang="en-GB"/>
          </a:p>
        </p:txBody>
      </p:sp>
      <p:sp>
        <p:nvSpPr>
          <p:cNvPr id="2" name="タイトル 1">
            <a:extLst>
              <a:ext uri="{FF2B5EF4-FFF2-40B4-BE49-F238E27FC236}">
                <a16:creationId xmlns:a16="http://schemas.microsoft.com/office/drawing/2014/main" id="{9FC99C03-FEDE-F597-8F35-B6F7AA55D09D}"/>
              </a:ext>
            </a:extLst>
          </p:cNvPr>
          <p:cNvSpPr>
            <a:spLocks noGrp="1"/>
          </p:cNvSpPr>
          <p:nvPr>
            <p:ph type="title"/>
          </p:nvPr>
        </p:nvSpPr>
        <p:spPr>
          <a:xfrm>
            <a:off x="479425" y="3015916"/>
            <a:ext cx="5902325" cy="1613234"/>
          </a:xfrm>
        </p:spPr>
        <p:txBody>
          <a:bodyPr/>
          <a:lstStyle/>
          <a:p>
            <a:pPr>
              <a:lnSpc>
                <a:spcPct val="120000"/>
              </a:lnSpc>
            </a:pPr>
            <a:r>
              <a:rPr lang="ja-JP" altLang="en-US" dirty="0"/>
              <a:t>２</a:t>
            </a:r>
            <a:r>
              <a:rPr kumimoji="1" lang="en-US" altLang="ja-JP" sz="3200" dirty="0"/>
              <a:t>.</a:t>
            </a:r>
            <a:r>
              <a:rPr lang="ja-JP" altLang="en-US" dirty="0"/>
              <a:t>当</a:t>
            </a:r>
            <a:r>
              <a:rPr kumimoji="1" lang="ja-JP" altLang="en-US" sz="3200" dirty="0"/>
              <a:t>社の対応範囲</a:t>
            </a:r>
          </a:p>
        </p:txBody>
      </p:sp>
    </p:spTree>
    <p:extLst>
      <p:ext uri="{BB962C8B-B14F-4D97-AF65-F5344CB8AC3E}">
        <p14:creationId xmlns:p14="http://schemas.microsoft.com/office/powerpoint/2010/main" val="1900051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2" name="タイトル 1">
            <a:extLst>
              <a:ext uri="{FF2B5EF4-FFF2-40B4-BE49-F238E27FC236}">
                <a16:creationId xmlns:a16="http://schemas.microsoft.com/office/drawing/2014/main" id="{AF831E2E-2BC2-6B66-4282-8A06DFB75A0E}"/>
              </a:ext>
            </a:extLst>
          </p:cNvPr>
          <p:cNvSpPr>
            <a:spLocks noGrp="1"/>
          </p:cNvSpPr>
          <p:nvPr>
            <p:ph type="title"/>
          </p:nvPr>
        </p:nvSpPr>
        <p:spPr>
          <a:xfrm>
            <a:off x="479425" y="377930"/>
            <a:ext cx="9507855" cy="793750"/>
          </a:xfrm>
        </p:spPr>
        <p:txBody>
          <a:bodyPr/>
          <a:lstStyle/>
          <a:p>
            <a:pPr>
              <a:lnSpc>
                <a:spcPct val="120000"/>
              </a:lnSpc>
            </a:pPr>
            <a:r>
              <a:rPr lang="ja-JP" altLang="en-US" dirty="0">
                <a:solidFill>
                  <a:srgbClr val="007BC7"/>
                </a:solidFill>
              </a:rPr>
              <a:t>対応する必要のあるもの</a:t>
            </a:r>
            <a:br>
              <a:rPr lang="ja-JP" altLang="en-US" dirty="0">
                <a:solidFill>
                  <a:srgbClr val="007BC7"/>
                </a:solidFill>
              </a:rPr>
            </a:br>
            <a:endParaRPr lang="ja-JP" altLang="en-US" dirty="0">
              <a:solidFill>
                <a:srgbClr val="007BC7"/>
              </a:solidFill>
            </a:endParaRPr>
          </a:p>
        </p:txBody>
      </p:sp>
      <p:sp>
        <p:nvSpPr>
          <p:cNvPr id="23" name="スライド番号プレースホルダー 2">
            <a:extLst>
              <a:ext uri="{FF2B5EF4-FFF2-40B4-BE49-F238E27FC236}">
                <a16:creationId xmlns:a16="http://schemas.microsoft.com/office/drawing/2014/main" id="{A205FEB4-2133-ACC1-3987-CB0D24E5A293}"/>
              </a:ext>
            </a:extLst>
          </p:cNvPr>
          <p:cNvSpPr>
            <a:spLocks noGrp="1"/>
          </p:cNvSpPr>
          <p:nvPr>
            <p:ph type="sldNum" sz="quarter" idx="12"/>
          </p:nvPr>
        </p:nvSpPr>
        <p:spPr/>
        <p:txBody>
          <a:bodyPr/>
          <a:lstStyle/>
          <a:p>
            <a:fld id="{D8A28372-6A5A-4399-8FC5-CCF396CD4981}" type="slidenum">
              <a:rPr lang="en-GB" smtClean="0"/>
              <a:t>9</a:t>
            </a:fld>
            <a:endParaRPr lang="en-GB"/>
          </a:p>
        </p:txBody>
      </p:sp>
      <p:sp>
        <p:nvSpPr>
          <p:cNvPr id="3" name="Google Shape;382;p57">
            <a:extLst>
              <a:ext uri="{FF2B5EF4-FFF2-40B4-BE49-F238E27FC236}">
                <a16:creationId xmlns:a16="http://schemas.microsoft.com/office/drawing/2014/main" id="{C7B18463-3C2A-95F9-BD39-43037A3DAAF9}"/>
              </a:ext>
            </a:extLst>
          </p:cNvPr>
          <p:cNvSpPr txBox="1"/>
          <p:nvPr/>
        </p:nvSpPr>
        <p:spPr>
          <a:xfrm>
            <a:off x="501204" y="1385830"/>
            <a:ext cx="8031192" cy="498385"/>
          </a:xfrm>
          <a:prstGeom prst="rect">
            <a:avLst/>
          </a:prstGeom>
          <a:noFill/>
          <a:ln>
            <a:noFill/>
          </a:ln>
        </p:spPr>
        <p:txBody>
          <a:bodyPr spcFirstLastPara="1" wrap="square" lIns="65325" tIns="32650" rIns="65325" bIns="32650" anchor="t" anchorCtr="0">
            <a:noAutofit/>
          </a:bodyPr>
          <a:lstStyle/>
          <a:p>
            <a:pPr marL="0" marR="0" lvl="0" indent="0" algn="l" rtl="0">
              <a:lnSpc>
                <a:spcPct val="150000"/>
              </a:lnSpc>
              <a:spcBef>
                <a:spcPts val="0"/>
              </a:spcBef>
              <a:spcAft>
                <a:spcPts val="0"/>
              </a:spcAft>
              <a:buClr>
                <a:srgbClr val="4C4948"/>
              </a:buClr>
              <a:buSzPts val="1000"/>
              <a:buFont typeface="Meiryo"/>
              <a:buNone/>
            </a:pPr>
            <a:r>
              <a:rPr lang="ja-JP" altLang="en-US" dirty="0">
                <a:latin typeface="BIZ UDPゴシック" panose="020B0400000000000000" pitchFamily="50" charset="-128"/>
                <a:ea typeface="BIZ UDPゴシック" panose="020B0400000000000000" pitchFamily="50" charset="-128"/>
                <a:cs typeface="Meiryo"/>
                <a:sym typeface="Meiryo"/>
              </a:rPr>
              <a:t>先ほどの３つの分類のうち</a:t>
            </a:r>
            <a:r>
              <a:rPr lang="en-US" altLang="ja-JP" dirty="0">
                <a:latin typeface="BIZ UDPゴシック" panose="020B0400000000000000" pitchFamily="50" charset="-128"/>
                <a:ea typeface="BIZ UDPゴシック" panose="020B0400000000000000" pitchFamily="50" charset="-128"/>
                <a:cs typeface="Meiryo"/>
                <a:sym typeface="Meiryo"/>
              </a:rPr>
              <a:t>…</a:t>
            </a:r>
            <a:endParaRPr dirty="0">
              <a:latin typeface="BIZ UDPゴシック" panose="020B0400000000000000" pitchFamily="50" charset="-128"/>
              <a:ea typeface="BIZ UDPゴシック" panose="020B0400000000000000" pitchFamily="50" charset="-128"/>
              <a:cs typeface="Meiryo"/>
              <a:sym typeface="Meiryo"/>
            </a:endParaRPr>
          </a:p>
        </p:txBody>
      </p:sp>
      <p:sp>
        <p:nvSpPr>
          <p:cNvPr id="4" name="Google Shape;383;p57">
            <a:extLst>
              <a:ext uri="{FF2B5EF4-FFF2-40B4-BE49-F238E27FC236}">
                <a16:creationId xmlns:a16="http://schemas.microsoft.com/office/drawing/2014/main" id="{06E29153-50BD-7D17-29C6-B5896DDE14DA}"/>
              </a:ext>
            </a:extLst>
          </p:cNvPr>
          <p:cNvSpPr txBox="1"/>
          <p:nvPr/>
        </p:nvSpPr>
        <p:spPr>
          <a:xfrm>
            <a:off x="2521492" y="5931003"/>
            <a:ext cx="9201873" cy="459146"/>
          </a:xfrm>
          <a:prstGeom prst="rect">
            <a:avLst/>
          </a:prstGeom>
          <a:noFill/>
          <a:ln>
            <a:noFill/>
          </a:ln>
        </p:spPr>
        <p:txBody>
          <a:bodyPr spcFirstLastPara="1" wrap="square" lIns="65325" tIns="32650" rIns="65325" bIns="32650" anchor="t" anchorCtr="0">
            <a:noAutofit/>
          </a:bodyPr>
          <a:lstStyle/>
          <a:p>
            <a:pPr marL="0" marR="0" lvl="0" indent="0" algn="r" rtl="0">
              <a:lnSpc>
                <a:spcPct val="150000"/>
              </a:lnSpc>
              <a:spcBef>
                <a:spcPts val="0"/>
              </a:spcBef>
              <a:spcAft>
                <a:spcPts val="0"/>
              </a:spcAft>
              <a:buClr>
                <a:srgbClr val="4C4948"/>
              </a:buClr>
              <a:buSzPts val="1000"/>
              <a:buFont typeface="Meiryo"/>
              <a:buNone/>
            </a:pPr>
            <a:r>
              <a:rPr lang="ja" sz="1400" dirty="0">
                <a:latin typeface="BIZ UDPゴシック" panose="020B0400000000000000" pitchFamily="50" charset="-128"/>
                <a:ea typeface="BIZ UDPゴシック" panose="020B0400000000000000" pitchFamily="50" charset="-128"/>
                <a:cs typeface="Meiryo"/>
                <a:sym typeface="Meiryo"/>
              </a:rPr>
              <a:t>※</a:t>
            </a:r>
            <a:r>
              <a:rPr lang="en-US" altLang="ja-JP" sz="1400" dirty="0">
                <a:latin typeface="BIZ UDPゴシック" panose="020B0400000000000000" pitchFamily="50" charset="-128"/>
                <a:ea typeface="BIZ UDPゴシック" panose="020B0400000000000000" pitchFamily="50" charset="-128"/>
                <a:cs typeface="Meiryo"/>
                <a:sym typeface="Meiryo"/>
              </a:rPr>
              <a:t>202</a:t>
            </a:r>
            <a:r>
              <a:rPr lang="ja-JP" altLang="en-US" sz="1400" dirty="0">
                <a:latin typeface="BIZ UDPゴシック" panose="020B0400000000000000" pitchFamily="50" charset="-128"/>
                <a:ea typeface="BIZ UDPゴシック" panose="020B0400000000000000" pitchFamily="50" charset="-128"/>
                <a:cs typeface="Meiryo"/>
                <a:sym typeface="Meiryo"/>
              </a:rPr>
              <a:t>４年</a:t>
            </a:r>
            <a:r>
              <a:rPr lang="en-US" altLang="ja-JP" sz="1400" dirty="0">
                <a:latin typeface="BIZ UDPゴシック" panose="020B0400000000000000" pitchFamily="50" charset="-128"/>
                <a:ea typeface="BIZ UDPゴシック" panose="020B0400000000000000" pitchFamily="50" charset="-128"/>
                <a:cs typeface="Meiryo"/>
                <a:sym typeface="Meiryo"/>
              </a:rPr>
              <a:t>1</a:t>
            </a:r>
            <a:r>
              <a:rPr lang="ja-JP" altLang="en-US" sz="1400" dirty="0">
                <a:latin typeface="BIZ UDPゴシック" panose="020B0400000000000000" pitchFamily="50" charset="-128"/>
                <a:ea typeface="BIZ UDPゴシック" panose="020B0400000000000000" pitchFamily="50" charset="-128"/>
                <a:cs typeface="Meiryo"/>
                <a:sym typeface="Meiryo"/>
              </a:rPr>
              <a:t>月</a:t>
            </a:r>
            <a:r>
              <a:rPr lang="en-US" altLang="ja-JP" sz="1400" dirty="0">
                <a:latin typeface="BIZ UDPゴシック" panose="020B0400000000000000" pitchFamily="50" charset="-128"/>
                <a:ea typeface="BIZ UDPゴシック" panose="020B0400000000000000" pitchFamily="50" charset="-128"/>
                <a:cs typeface="Meiryo"/>
                <a:sym typeface="Meiryo"/>
              </a:rPr>
              <a:t>1</a:t>
            </a:r>
            <a:r>
              <a:rPr lang="ja-JP" altLang="en-US" sz="1400" dirty="0">
                <a:latin typeface="BIZ UDPゴシック" panose="020B0400000000000000" pitchFamily="50" charset="-128"/>
                <a:ea typeface="BIZ UDPゴシック" panose="020B0400000000000000" pitchFamily="50" charset="-128"/>
                <a:cs typeface="Meiryo"/>
                <a:sym typeface="Meiryo"/>
              </a:rPr>
              <a:t>日以降、</a:t>
            </a:r>
            <a:r>
              <a:rPr lang="ja" sz="1400" dirty="0">
                <a:latin typeface="BIZ UDPゴシック" panose="020B0400000000000000" pitchFamily="50" charset="-128"/>
                <a:ea typeface="BIZ UDPゴシック" panose="020B0400000000000000" pitchFamily="50" charset="-128"/>
                <a:cs typeface="Meiryo"/>
                <a:sym typeface="Meiryo"/>
              </a:rPr>
              <a:t>電子取引データは原則、</a:t>
            </a:r>
            <a:r>
              <a:rPr lang="ja-JP" altLang="en-US" sz="1400" dirty="0">
                <a:latin typeface="BIZ UDPゴシック" panose="020B0400000000000000" pitchFamily="50" charset="-128"/>
                <a:ea typeface="BIZ UDPゴシック" panose="020B0400000000000000" pitchFamily="50" charset="-128"/>
                <a:cs typeface="Meiryo"/>
                <a:sym typeface="Meiryo"/>
              </a:rPr>
              <a:t>  </a:t>
            </a:r>
            <a:r>
              <a:rPr lang="ja" sz="1400" dirty="0">
                <a:latin typeface="BIZ UDPゴシック" panose="020B0400000000000000" pitchFamily="50" charset="-128"/>
                <a:ea typeface="BIZ UDPゴシック" panose="020B0400000000000000" pitchFamily="50" charset="-128"/>
                <a:cs typeface="Meiryo"/>
                <a:sym typeface="Meiryo"/>
              </a:rPr>
              <a:t>一定の要件を満たした形でデータで保存する必要があります。</a:t>
            </a:r>
            <a:endParaRPr sz="1400" dirty="0">
              <a:latin typeface="BIZ UDPゴシック" panose="020B0400000000000000" pitchFamily="50" charset="-128"/>
              <a:ea typeface="BIZ UDPゴシック" panose="020B0400000000000000" pitchFamily="50" charset="-128"/>
              <a:cs typeface="Meiryo"/>
              <a:sym typeface="Meiryo"/>
            </a:endParaRPr>
          </a:p>
        </p:txBody>
      </p:sp>
      <p:sp>
        <p:nvSpPr>
          <p:cNvPr id="13" name="Google Shape;390;p57">
            <a:extLst>
              <a:ext uri="{FF2B5EF4-FFF2-40B4-BE49-F238E27FC236}">
                <a16:creationId xmlns:a16="http://schemas.microsoft.com/office/drawing/2014/main" id="{1692C924-AAB1-FEA1-C8EB-5BEE711AF38A}"/>
              </a:ext>
            </a:extLst>
          </p:cNvPr>
          <p:cNvSpPr txBox="1"/>
          <p:nvPr/>
        </p:nvSpPr>
        <p:spPr>
          <a:xfrm>
            <a:off x="8266215" y="2324214"/>
            <a:ext cx="3167700" cy="952334"/>
          </a:xfrm>
          <a:prstGeom prst="rect">
            <a:avLst/>
          </a:prstGeom>
          <a:noFill/>
          <a:ln>
            <a:noFill/>
          </a:ln>
        </p:spPr>
        <p:txBody>
          <a:bodyPr spcFirstLastPara="1" wrap="square" lIns="65325" tIns="32650" rIns="65325" bIns="32650" anchor="ctr" anchorCtr="0">
            <a:spAutoFit/>
          </a:bodyPr>
          <a:lstStyle/>
          <a:p>
            <a:pPr marL="0" marR="0" lvl="0" indent="0" algn="ctr" rtl="0">
              <a:lnSpc>
                <a:spcPct val="120000"/>
              </a:lnSpc>
              <a:spcBef>
                <a:spcPts val="0"/>
              </a:spcBef>
              <a:spcAft>
                <a:spcPts val="0"/>
              </a:spcAft>
              <a:buNone/>
            </a:pP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「電子取引」</a:t>
            </a:r>
            <a:endParaRPr lang="en-US" altLang="ja-JP"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dirty="0">
                <a:latin typeface="BIZ UDPゴシック" panose="020B0400000000000000" pitchFamily="50" charset="-128"/>
                <a:ea typeface="BIZ UDPゴシック" panose="020B0400000000000000" pitchFamily="50" charset="-128"/>
                <a:cs typeface="Meiryo"/>
                <a:sym typeface="Meiryo"/>
              </a:rPr>
              <a:t>対応は </a:t>
            </a:r>
            <a:r>
              <a:rPr lang="ja-JP" altLang="en-US" sz="2400" b="1" dirty="0">
                <a:latin typeface="BIZ UDPゴシック" panose="020B0400000000000000" pitchFamily="50" charset="-128"/>
                <a:ea typeface="BIZ UDPゴシック" panose="020B0400000000000000" pitchFamily="50" charset="-128"/>
                <a:cs typeface="Meiryo"/>
                <a:sym typeface="Meiryo"/>
              </a:rPr>
              <a:t>必須</a:t>
            </a:r>
            <a:endParaRPr sz="2400" dirty="0">
              <a:latin typeface="BIZ UDPゴシック" panose="020B0400000000000000" pitchFamily="50" charset="-128"/>
              <a:ea typeface="BIZ UDPゴシック" panose="020B0400000000000000" pitchFamily="50" charset="-128"/>
              <a:cs typeface="Meiryo"/>
              <a:sym typeface="Meiryo"/>
            </a:endParaRPr>
          </a:p>
        </p:txBody>
      </p:sp>
      <p:sp>
        <p:nvSpPr>
          <p:cNvPr id="16" name="Google Shape;393;p57">
            <a:extLst>
              <a:ext uri="{FF2B5EF4-FFF2-40B4-BE49-F238E27FC236}">
                <a16:creationId xmlns:a16="http://schemas.microsoft.com/office/drawing/2014/main" id="{BC883ED7-D6CC-DCBE-DCE1-832FF17EC1A3}"/>
              </a:ext>
            </a:extLst>
          </p:cNvPr>
          <p:cNvSpPr/>
          <p:nvPr/>
        </p:nvSpPr>
        <p:spPr>
          <a:xfrm>
            <a:off x="4863483" y="4268412"/>
            <a:ext cx="2509051"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a:lnSpc>
                <a:spcPct val="120000"/>
              </a:lnSpc>
            </a:pPr>
            <a:r>
              <a:rPr lang="ja-JP" altLang="en-US" sz="1600" dirty="0">
                <a:latin typeface="BIZ UDPゴシック" panose="020B0400000000000000" pitchFamily="50" charset="-128"/>
                <a:ea typeface="BIZ UDPゴシック" panose="020B0400000000000000" pitchFamily="50" charset="-128"/>
                <a:cs typeface="Meiryo"/>
                <a:sym typeface="Meiryo"/>
              </a:rPr>
              <a:t>紙で受領した領収書や請求書をデータ化したもの</a:t>
            </a:r>
            <a:endParaRPr sz="1600" dirty="0">
              <a:latin typeface="BIZ UDPゴシック" panose="020B0400000000000000" pitchFamily="50" charset="-128"/>
              <a:ea typeface="BIZ UDPゴシック" panose="020B0400000000000000" pitchFamily="50" charset="-128"/>
              <a:cs typeface="Meiryo"/>
              <a:sym typeface="Meiryo"/>
            </a:endParaRPr>
          </a:p>
        </p:txBody>
      </p:sp>
      <p:sp>
        <p:nvSpPr>
          <p:cNvPr id="19" name="Google Shape;396;p57">
            <a:extLst>
              <a:ext uri="{FF2B5EF4-FFF2-40B4-BE49-F238E27FC236}">
                <a16:creationId xmlns:a16="http://schemas.microsoft.com/office/drawing/2014/main" id="{088F86F0-F46F-8382-28E5-524B2968C742}"/>
              </a:ext>
            </a:extLst>
          </p:cNvPr>
          <p:cNvSpPr txBox="1"/>
          <p:nvPr/>
        </p:nvSpPr>
        <p:spPr>
          <a:xfrm>
            <a:off x="4234995" y="2324214"/>
            <a:ext cx="3576231" cy="952334"/>
          </a:xfrm>
          <a:prstGeom prst="rect">
            <a:avLst/>
          </a:prstGeom>
          <a:noFill/>
          <a:ln>
            <a:noFill/>
          </a:ln>
        </p:spPr>
        <p:txBody>
          <a:bodyPr spcFirstLastPara="1" wrap="square" lIns="65325" tIns="32650" rIns="65325" bIns="32650" anchor="ctr" anchorCtr="0">
            <a:spAutoFit/>
          </a:bodyPr>
          <a:lstStyle/>
          <a:p>
            <a:pPr marL="0" marR="0" lvl="0" indent="0" algn="ctr" rtl="0">
              <a:lnSpc>
                <a:spcPct val="120000"/>
              </a:lnSpc>
              <a:spcBef>
                <a:spcPts val="0"/>
              </a:spcBef>
              <a:spcAft>
                <a:spcPts val="0"/>
              </a:spcAft>
              <a:buNone/>
            </a:pP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「スキャナ保存」</a:t>
            </a:r>
            <a:endParaRPr lang="en-US" altLang="ja"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dirty="0">
                <a:latin typeface="BIZ UDPゴシック" panose="020B0400000000000000" pitchFamily="50" charset="-128"/>
                <a:ea typeface="BIZ UDPゴシック" panose="020B0400000000000000" pitchFamily="50" charset="-128"/>
                <a:cs typeface="Meiryo"/>
                <a:sym typeface="Meiryo"/>
              </a:rPr>
              <a:t>対応は </a:t>
            </a:r>
            <a:r>
              <a:rPr lang="ja-JP" altLang="en-US" sz="2400" b="1" dirty="0">
                <a:latin typeface="BIZ UDPゴシック" panose="020B0400000000000000" pitchFamily="50" charset="-128"/>
                <a:ea typeface="BIZ UDPゴシック" panose="020B0400000000000000" pitchFamily="50" charset="-128"/>
                <a:cs typeface="Meiryo"/>
                <a:sym typeface="Meiryo"/>
              </a:rPr>
              <a:t>任意</a:t>
            </a:r>
            <a:endParaRPr sz="2400" dirty="0">
              <a:latin typeface="BIZ UDPゴシック" panose="020B0400000000000000" pitchFamily="50" charset="-128"/>
              <a:ea typeface="BIZ UDPゴシック" panose="020B0400000000000000" pitchFamily="50" charset="-128"/>
              <a:cs typeface="Meiryo"/>
              <a:sym typeface="Meiryo"/>
            </a:endParaRPr>
          </a:p>
        </p:txBody>
      </p:sp>
      <p:cxnSp>
        <p:nvCxnSpPr>
          <p:cNvPr id="21" name="Google Shape;398;p57">
            <a:extLst>
              <a:ext uri="{FF2B5EF4-FFF2-40B4-BE49-F238E27FC236}">
                <a16:creationId xmlns:a16="http://schemas.microsoft.com/office/drawing/2014/main" id="{E4E1BDB5-F1FA-A5D5-F1C6-5BF769B5B409}"/>
              </a:ext>
            </a:extLst>
          </p:cNvPr>
          <p:cNvCxnSpPr>
            <a:cxnSpLocks/>
          </p:cNvCxnSpPr>
          <p:nvPr/>
        </p:nvCxnSpPr>
        <p:spPr>
          <a:xfrm>
            <a:off x="5834650" y="3868487"/>
            <a:ext cx="472866" cy="0"/>
          </a:xfrm>
          <a:prstGeom prst="straightConnector1">
            <a:avLst/>
          </a:prstGeom>
          <a:noFill/>
          <a:ln w="12700" cap="flat" cmpd="sng">
            <a:solidFill>
              <a:schemeClr val="tx2"/>
            </a:solidFill>
            <a:prstDash val="solid"/>
            <a:miter lim="800000"/>
            <a:headEnd type="none" w="sm" len="sm"/>
            <a:tailEnd type="triangle" w="med" len="med"/>
          </a:ln>
        </p:spPr>
      </p:cxnSp>
      <p:sp>
        <p:nvSpPr>
          <p:cNvPr id="9" name="Google Shape;415;p57">
            <a:extLst>
              <a:ext uri="{FF2B5EF4-FFF2-40B4-BE49-F238E27FC236}">
                <a16:creationId xmlns:a16="http://schemas.microsoft.com/office/drawing/2014/main" id="{60309942-F4E1-5BDD-6672-02D0F6E99C4E}"/>
              </a:ext>
            </a:extLst>
          </p:cNvPr>
          <p:cNvSpPr/>
          <p:nvPr/>
        </p:nvSpPr>
        <p:spPr>
          <a:xfrm>
            <a:off x="9925067" y="3173053"/>
            <a:ext cx="626045" cy="28800"/>
          </a:xfrm>
          <a:prstGeom prst="rect">
            <a:avLst/>
          </a:prstGeom>
          <a:solidFill>
            <a:schemeClr val="accent6"/>
          </a:solidFill>
          <a:ln w="12700" cap="flat" cmpd="sng">
            <a:noFill/>
            <a:prstDash val="solid"/>
            <a:miter lim="800000"/>
            <a:headEnd type="none" w="sm" len="sm"/>
            <a:tailEnd type="none" w="sm" len="sm"/>
          </a:ln>
        </p:spPr>
        <p:txBody>
          <a:bodyPr spcFirstLastPara="1" wrap="square" lIns="65325" tIns="32650" rIns="65325" bIns="32650" anchor="ctr"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rtl="0">
              <a:spcBef>
                <a:spcPts val="0"/>
              </a:spcBef>
              <a:spcAft>
                <a:spcPts val="0"/>
              </a:spcAft>
              <a:buNone/>
            </a:pPr>
            <a:endParaRPr sz="1600">
              <a:solidFill>
                <a:schemeClr val="lt1"/>
              </a:solidFill>
              <a:latin typeface="+mn-ea"/>
              <a:cs typeface="Calibri"/>
              <a:sym typeface="Calibri"/>
            </a:endParaRPr>
          </a:p>
        </p:txBody>
      </p:sp>
      <p:sp>
        <p:nvSpPr>
          <p:cNvPr id="5" name="Google Shape;393;p57">
            <a:extLst>
              <a:ext uri="{FF2B5EF4-FFF2-40B4-BE49-F238E27FC236}">
                <a16:creationId xmlns:a16="http://schemas.microsoft.com/office/drawing/2014/main" id="{1739098E-8168-3202-3F9E-61E1B094F0FD}"/>
              </a:ext>
            </a:extLst>
          </p:cNvPr>
          <p:cNvSpPr/>
          <p:nvPr/>
        </p:nvSpPr>
        <p:spPr>
          <a:xfrm>
            <a:off x="8138400" y="4268412"/>
            <a:ext cx="1728666"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marL="0" marR="0" lvl="0" indent="0" rtl="0">
              <a:lnSpc>
                <a:spcPct val="120000"/>
              </a:lnSpc>
              <a:spcBef>
                <a:spcPts val="0"/>
              </a:spcBef>
              <a:spcAft>
                <a:spcPts val="0"/>
              </a:spcAft>
              <a:buNone/>
            </a:pPr>
            <a:r>
              <a:rPr lang="ja-JP" altLang="en-US" sz="1600" dirty="0">
                <a:latin typeface="BIZ UDPゴシック" panose="020B0400000000000000" pitchFamily="50" charset="-128"/>
                <a:ea typeface="BIZ UDPゴシック" panose="020B0400000000000000" pitchFamily="50" charset="-128"/>
                <a:cs typeface="Meiryo"/>
                <a:sym typeface="Meiryo"/>
              </a:rPr>
              <a:t>メール添付された</a:t>
            </a:r>
            <a:br>
              <a:rPr lang="ja-JP" altLang="en-US"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請求書データ</a:t>
            </a:r>
          </a:p>
        </p:txBody>
      </p:sp>
      <p:sp>
        <p:nvSpPr>
          <p:cNvPr id="11" name="Google Shape;393;p57">
            <a:extLst>
              <a:ext uri="{FF2B5EF4-FFF2-40B4-BE49-F238E27FC236}">
                <a16:creationId xmlns:a16="http://schemas.microsoft.com/office/drawing/2014/main" id="{00EC41CF-C66D-1AF1-80E0-A3EC201DAF49}"/>
              </a:ext>
            </a:extLst>
          </p:cNvPr>
          <p:cNvSpPr/>
          <p:nvPr/>
        </p:nvSpPr>
        <p:spPr>
          <a:xfrm>
            <a:off x="9994699" y="4268412"/>
            <a:ext cx="1728666"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marL="0" marR="0" lvl="0" indent="0" rtl="0">
              <a:lnSpc>
                <a:spcPct val="120000"/>
              </a:lnSpc>
              <a:spcBef>
                <a:spcPts val="0"/>
              </a:spcBef>
              <a:spcAft>
                <a:spcPts val="0"/>
              </a:spcAft>
              <a:buNone/>
            </a:pPr>
            <a:r>
              <a:rPr lang="ja-JP" altLang="en-US" sz="1600" dirty="0">
                <a:latin typeface="BIZ UDPゴシック" panose="020B0400000000000000" pitchFamily="50" charset="-128"/>
                <a:ea typeface="BIZ UDPゴシック" panose="020B0400000000000000" pitchFamily="50" charset="-128"/>
                <a:cs typeface="Meiryo"/>
                <a:sym typeface="Meiryo"/>
              </a:rPr>
              <a:t>ホームページから</a:t>
            </a:r>
          </a:p>
          <a:p>
            <a:pPr marL="0" marR="0" lvl="0" indent="0" rtl="0">
              <a:lnSpc>
                <a:spcPct val="120000"/>
              </a:lnSpc>
              <a:spcBef>
                <a:spcPts val="0"/>
              </a:spcBef>
              <a:spcAft>
                <a:spcPts val="0"/>
              </a:spcAft>
              <a:buNone/>
            </a:pPr>
            <a:r>
              <a:rPr lang="ja-JP" altLang="en-US" sz="1600" dirty="0">
                <a:latin typeface="BIZ UDPゴシック" panose="020B0400000000000000" pitchFamily="50" charset="-128"/>
                <a:ea typeface="BIZ UDPゴシック" panose="020B0400000000000000" pitchFamily="50" charset="-128"/>
                <a:cs typeface="Meiryo"/>
                <a:sym typeface="Meiryo"/>
              </a:rPr>
              <a:t>ダウンロードした</a:t>
            </a:r>
            <a:br>
              <a:rPr lang="ja-JP" altLang="en-US" sz="1600" dirty="0">
                <a:latin typeface="BIZ UDPゴシック" panose="020B0400000000000000" pitchFamily="50" charset="-128"/>
                <a:ea typeface="BIZ UDPゴシック" panose="020B0400000000000000" pitchFamily="50" charset="-128"/>
                <a:cs typeface="Meiryo"/>
                <a:sym typeface="Meiryo"/>
              </a:rPr>
            </a:br>
            <a:r>
              <a:rPr lang="ja-JP" altLang="en-US" sz="1600" dirty="0">
                <a:latin typeface="BIZ UDPゴシック" panose="020B0400000000000000" pitchFamily="50" charset="-128"/>
                <a:ea typeface="BIZ UDPゴシック" panose="020B0400000000000000" pitchFamily="50" charset="-128"/>
                <a:cs typeface="Meiryo"/>
                <a:sym typeface="Meiryo"/>
              </a:rPr>
              <a:t>領収書データ</a:t>
            </a:r>
          </a:p>
        </p:txBody>
      </p:sp>
      <p:sp>
        <p:nvSpPr>
          <p:cNvPr id="6" name="Google Shape;393;p57">
            <a:extLst>
              <a:ext uri="{FF2B5EF4-FFF2-40B4-BE49-F238E27FC236}">
                <a16:creationId xmlns:a16="http://schemas.microsoft.com/office/drawing/2014/main" id="{C3A4FDD7-F56C-FAB4-8EA8-30D800D16C66}"/>
              </a:ext>
            </a:extLst>
          </p:cNvPr>
          <p:cNvSpPr/>
          <p:nvPr/>
        </p:nvSpPr>
        <p:spPr>
          <a:xfrm>
            <a:off x="1062803" y="4235617"/>
            <a:ext cx="3047602" cy="1132476"/>
          </a:xfrm>
          <a:prstGeom prst="rect">
            <a:avLst/>
          </a:prstGeom>
          <a:noFill/>
          <a:ln>
            <a:noFill/>
          </a:ln>
        </p:spPr>
        <p:txBody>
          <a:bodyPr spcFirstLastPara="1" wrap="square" lIns="65325" tIns="32650" rIns="65325" bIns="32650" anchor="t" anchorCtr="0">
            <a:noAutofit/>
          </a:bodyPr>
          <a:lstStyle/>
          <a:p>
            <a:pPr>
              <a:lnSpc>
                <a:spcPct val="120000"/>
              </a:lnSpc>
            </a:pPr>
            <a:r>
              <a:rPr lang="en-US" altLang="ja-JP" sz="1600" dirty="0">
                <a:latin typeface="BIZ UDPゴシック" panose="020B0400000000000000" pitchFamily="50" charset="-128"/>
                <a:ea typeface="BIZ UDPゴシック" panose="020B0400000000000000" pitchFamily="50" charset="-128"/>
                <a:cs typeface="Meiryo"/>
                <a:sym typeface="Meiryo"/>
              </a:rPr>
              <a:t>【</a:t>
            </a:r>
            <a:r>
              <a:rPr lang="ja-JP" altLang="en-US" sz="1600" dirty="0">
                <a:latin typeface="BIZ UDPゴシック" panose="020B0400000000000000" pitchFamily="50" charset="-128"/>
                <a:ea typeface="BIZ UDPゴシック" panose="020B0400000000000000" pitchFamily="50" charset="-128"/>
                <a:cs typeface="Meiryo"/>
                <a:sym typeface="Meiryo"/>
              </a:rPr>
              <a:t>例</a:t>
            </a:r>
            <a:r>
              <a:rPr lang="en-US" altLang="ja-JP" sz="1600" dirty="0">
                <a:latin typeface="BIZ UDPゴシック" panose="020B0400000000000000" pitchFamily="50" charset="-128"/>
                <a:ea typeface="BIZ UDPゴシック" panose="020B0400000000000000" pitchFamily="50" charset="-128"/>
                <a:cs typeface="Meiryo"/>
                <a:sym typeface="Meiryo"/>
              </a:rPr>
              <a:t>】</a:t>
            </a:r>
          </a:p>
          <a:p>
            <a:pPr>
              <a:lnSpc>
                <a:spcPct val="120000"/>
              </a:lnSpc>
            </a:pPr>
            <a:r>
              <a:rPr lang="ja-JP" altLang="en-US" sz="1600" dirty="0">
                <a:latin typeface="BIZ UDPゴシック" panose="020B0400000000000000" pitchFamily="50" charset="-128"/>
                <a:ea typeface="BIZ UDPゴシック" panose="020B0400000000000000" pitchFamily="50" charset="-128"/>
                <a:cs typeface="Meiryo"/>
                <a:sym typeface="Meiryo"/>
              </a:rPr>
              <a:t>会計ソフトなどを利用して作成した仕訳帳</a:t>
            </a:r>
            <a:endParaRPr sz="1600" dirty="0">
              <a:latin typeface="BIZ UDPゴシック" panose="020B0400000000000000" pitchFamily="50" charset="-128"/>
              <a:ea typeface="BIZ UDPゴシック" panose="020B0400000000000000" pitchFamily="50" charset="-128"/>
              <a:cs typeface="Meiryo"/>
              <a:sym typeface="Meiryo"/>
            </a:endParaRPr>
          </a:p>
        </p:txBody>
      </p:sp>
      <p:sp>
        <p:nvSpPr>
          <p:cNvPr id="7" name="Google Shape;396;p57">
            <a:extLst>
              <a:ext uri="{FF2B5EF4-FFF2-40B4-BE49-F238E27FC236}">
                <a16:creationId xmlns:a16="http://schemas.microsoft.com/office/drawing/2014/main" id="{BB6BC1C5-8386-AEAD-A508-1CA217C67802}"/>
              </a:ext>
            </a:extLst>
          </p:cNvPr>
          <p:cNvSpPr txBox="1"/>
          <p:nvPr/>
        </p:nvSpPr>
        <p:spPr>
          <a:xfrm>
            <a:off x="486723" y="2069820"/>
            <a:ext cx="3576231" cy="1395532"/>
          </a:xfrm>
          <a:prstGeom prst="rect">
            <a:avLst/>
          </a:prstGeom>
          <a:noFill/>
          <a:ln>
            <a:noFill/>
          </a:ln>
        </p:spPr>
        <p:txBody>
          <a:bodyPr spcFirstLastPara="1" wrap="square" lIns="65325" tIns="32650" rIns="65325" bIns="32650" anchor="ctr" anchorCtr="0">
            <a:spAutoFit/>
          </a:bodyPr>
          <a:lstStyle/>
          <a:p>
            <a:pPr marL="0" marR="0" lvl="0" indent="0" algn="ctr" rtl="0">
              <a:lnSpc>
                <a:spcPct val="120000"/>
              </a:lnSpc>
              <a:spcBef>
                <a:spcPts val="0"/>
              </a:spcBef>
              <a:spcAft>
                <a:spcPts val="0"/>
              </a:spcAft>
              <a:buNone/>
            </a:pP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a:t>
            </a:r>
            <a:r>
              <a:rPr lang="ja-JP" altLang="en-US" sz="2400" b="1" dirty="0">
                <a:solidFill>
                  <a:schemeClr val="tx2"/>
                </a:solidFill>
                <a:latin typeface="BIZ UDPゴシック" panose="020B0400000000000000" pitchFamily="50" charset="-128"/>
                <a:ea typeface="BIZ UDPゴシック" panose="020B0400000000000000" pitchFamily="50" charset="-128"/>
                <a:cs typeface="Meiryo"/>
                <a:sym typeface="Meiryo"/>
              </a:rPr>
              <a:t>国税関係帳簿書類の</a:t>
            </a:r>
            <a:endParaRPr lang="en-US" altLang="ja-JP"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sz="2400" b="1" dirty="0">
                <a:solidFill>
                  <a:schemeClr val="tx2"/>
                </a:solidFill>
                <a:latin typeface="BIZ UDPゴシック" panose="020B0400000000000000" pitchFamily="50" charset="-128"/>
                <a:ea typeface="BIZ UDPゴシック" panose="020B0400000000000000" pitchFamily="50" charset="-128"/>
                <a:cs typeface="Meiryo"/>
                <a:sym typeface="Meiryo"/>
              </a:rPr>
              <a:t>電子保存 </a:t>
            </a:r>
            <a:r>
              <a:rPr lang="ja" sz="2400" b="1" dirty="0">
                <a:solidFill>
                  <a:schemeClr val="tx2"/>
                </a:solidFill>
                <a:latin typeface="BIZ UDPゴシック" panose="020B0400000000000000" pitchFamily="50" charset="-128"/>
                <a:ea typeface="BIZ UDPゴシック" panose="020B0400000000000000" pitchFamily="50" charset="-128"/>
                <a:cs typeface="Meiryo"/>
                <a:sym typeface="Meiryo"/>
              </a:rPr>
              <a:t>」</a:t>
            </a:r>
            <a:endParaRPr lang="en-US" altLang="ja" sz="2400" b="1" dirty="0">
              <a:solidFill>
                <a:schemeClr val="tx2"/>
              </a:solidFill>
              <a:latin typeface="BIZ UDPゴシック" panose="020B0400000000000000" pitchFamily="50" charset="-128"/>
              <a:ea typeface="BIZ UDPゴシック" panose="020B0400000000000000" pitchFamily="50" charset="-128"/>
              <a:cs typeface="Meiryo"/>
              <a:sym typeface="Meiryo"/>
            </a:endParaRPr>
          </a:p>
          <a:p>
            <a:pPr marL="0" marR="0" lvl="0" indent="0" algn="ctr" rtl="0">
              <a:lnSpc>
                <a:spcPct val="120000"/>
              </a:lnSpc>
              <a:spcBef>
                <a:spcPts val="0"/>
              </a:spcBef>
              <a:spcAft>
                <a:spcPts val="0"/>
              </a:spcAft>
              <a:buNone/>
            </a:pPr>
            <a:r>
              <a:rPr lang="ja-JP" altLang="en-US" dirty="0">
                <a:latin typeface="BIZ UDPゴシック" panose="020B0400000000000000" pitchFamily="50" charset="-128"/>
                <a:ea typeface="BIZ UDPゴシック" panose="020B0400000000000000" pitchFamily="50" charset="-128"/>
                <a:cs typeface="Meiryo"/>
                <a:sym typeface="Meiryo"/>
              </a:rPr>
              <a:t>対応は </a:t>
            </a:r>
            <a:r>
              <a:rPr lang="ja-JP" altLang="en-US" sz="2400" b="1" dirty="0">
                <a:latin typeface="BIZ UDPゴシック" panose="020B0400000000000000" pitchFamily="50" charset="-128"/>
                <a:ea typeface="BIZ UDPゴシック" panose="020B0400000000000000" pitchFamily="50" charset="-128"/>
                <a:cs typeface="Meiryo"/>
                <a:sym typeface="Meiryo"/>
              </a:rPr>
              <a:t>任意</a:t>
            </a:r>
            <a:endParaRPr sz="2400" dirty="0">
              <a:latin typeface="BIZ UDPゴシック" panose="020B0400000000000000" pitchFamily="50" charset="-128"/>
              <a:ea typeface="BIZ UDPゴシック" panose="020B0400000000000000" pitchFamily="50" charset="-128"/>
              <a:cs typeface="Meiryo"/>
              <a:sym typeface="Meiryo"/>
            </a:endParaRPr>
          </a:p>
        </p:txBody>
      </p:sp>
      <p:cxnSp>
        <p:nvCxnSpPr>
          <p:cNvPr id="10" name="Google Shape;398;p57">
            <a:extLst>
              <a:ext uri="{FF2B5EF4-FFF2-40B4-BE49-F238E27FC236}">
                <a16:creationId xmlns:a16="http://schemas.microsoft.com/office/drawing/2014/main" id="{768031EB-19C5-2B85-6C0A-0C6AD448B53F}"/>
              </a:ext>
            </a:extLst>
          </p:cNvPr>
          <p:cNvCxnSpPr>
            <a:cxnSpLocks/>
          </p:cNvCxnSpPr>
          <p:nvPr/>
        </p:nvCxnSpPr>
        <p:spPr>
          <a:xfrm>
            <a:off x="2113738" y="3848206"/>
            <a:ext cx="472866" cy="0"/>
          </a:xfrm>
          <a:prstGeom prst="straightConnector1">
            <a:avLst/>
          </a:prstGeom>
          <a:noFill/>
          <a:ln w="12700" cap="flat" cmpd="sng">
            <a:solidFill>
              <a:schemeClr val="tx2"/>
            </a:solidFill>
            <a:prstDash val="solid"/>
            <a:miter lim="800000"/>
            <a:headEnd type="none" w="sm" len="sm"/>
            <a:tailEnd type="triangle" w="med" len="med"/>
          </a:ln>
        </p:spPr>
      </p:cxnSp>
      <p:pic>
        <p:nvPicPr>
          <p:cNvPr id="15" name="グラフィックス 14">
            <a:extLst>
              <a:ext uri="{FF2B5EF4-FFF2-40B4-BE49-F238E27FC236}">
                <a16:creationId xmlns:a16="http://schemas.microsoft.com/office/drawing/2014/main" id="{F0D64379-277C-328F-F8D2-F97D050F847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77954" y="3517487"/>
            <a:ext cx="702000" cy="702000"/>
          </a:xfrm>
          <a:prstGeom prst="rect">
            <a:avLst/>
          </a:prstGeom>
        </p:spPr>
      </p:pic>
      <p:pic>
        <p:nvPicPr>
          <p:cNvPr id="22" name="グラフィックス 21">
            <a:extLst>
              <a:ext uri="{FF2B5EF4-FFF2-40B4-BE49-F238E27FC236}">
                <a16:creationId xmlns:a16="http://schemas.microsoft.com/office/drawing/2014/main" id="{B628482F-9D03-5C34-0887-6CE8F66626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53158" y="3545064"/>
            <a:ext cx="702000" cy="702000"/>
          </a:xfrm>
          <a:prstGeom prst="rect">
            <a:avLst/>
          </a:prstGeom>
        </p:spPr>
      </p:pic>
      <p:pic>
        <p:nvPicPr>
          <p:cNvPr id="25" name="グラフィックス 24">
            <a:extLst>
              <a:ext uri="{FF2B5EF4-FFF2-40B4-BE49-F238E27FC236}">
                <a16:creationId xmlns:a16="http://schemas.microsoft.com/office/drawing/2014/main" id="{3F33DA49-6DA4-CC6B-1302-1E8A876E53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157032" y="3517487"/>
            <a:ext cx="702000" cy="702000"/>
          </a:xfrm>
          <a:prstGeom prst="rect">
            <a:avLst/>
          </a:prstGeom>
        </p:spPr>
      </p:pic>
      <p:pic>
        <p:nvPicPr>
          <p:cNvPr id="28" name="グラフィックス 27">
            <a:extLst>
              <a:ext uri="{FF2B5EF4-FFF2-40B4-BE49-F238E27FC236}">
                <a16:creationId xmlns:a16="http://schemas.microsoft.com/office/drawing/2014/main" id="{4347E450-E43C-E9E9-614D-B15416B7327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35630" y="3497206"/>
            <a:ext cx="702000" cy="702000"/>
          </a:xfrm>
          <a:prstGeom prst="rect">
            <a:avLst/>
          </a:prstGeom>
        </p:spPr>
      </p:pic>
      <p:pic>
        <p:nvPicPr>
          <p:cNvPr id="32" name="グラフィックス 31">
            <a:extLst>
              <a:ext uri="{FF2B5EF4-FFF2-40B4-BE49-F238E27FC236}">
                <a16:creationId xmlns:a16="http://schemas.microsoft.com/office/drawing/2014/main" id="{CB946C01-7C6B-0471-3420-F35AE60BEE6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981589" y="3517487"/>
            <a:ext cx="702000" cy="702000"/>
          </a:xfrm>
          <a:prstGeom prst="rect">
            <a:avLst/>
          </a:prstGeom>
        </p:spPr>
      </p:pic>
      <p:sp>
        <p:nvSpPr>
          <p:cNvPr id="12" name="正方形/長方形 11">
            <a:extLst>
              <a:ext uri="{FF2B5EF4-FFF2-40B4-BE49-F238E27FC236}">
                <a16:creationId xmlns:a16="http://schemas.microsoft.com/office/drawing/2014/main" id="{14D17892-625B-34D1-DA69-7816BECEAE40}"/>
              </a:ext>
            </a:extLst>
          </p:cNvPr>
          <p:cNvSpPr/>
          <p:nvPr/>
        </p:nvSpPr>
        <p:spPr>
          <a:xfrm>
            <a:off x="4298613" y="2098365"/>
            <a:ext cx="7406664" cy="3603792"/>
          </a:xfrm>
          <a:prstGeom prst="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lstStyle/>
          <a:p>
            <a:pPr algn="ctr">
              <a:lnSpc>
                <a:spcPct val="135000"/>
              </a:lnSpc>
            </a:pPr>
            <a:endParaRPr kumimoji="1" lang="ja-JP" altLang="en-US" sz="1300" dirty="0" err="1">
              <a:solidFill>
                <a:schemeClr val="bg1"/>
              </a:solidFill>
            </a:endParaRPr>
          </a:p>
        </p:txBody>
      </p:sp>
      <p:sp>
        <p:nvSpPr>
          <p:cNvPr id="14" name="正方形/長方形 13">
            <a:extLst>
              <a:ext uri="{FF2B5EF4-FFF2-40B4-BE49-F238E27FC236}">
                <a16:creationId xmlns:a16="http://schemas.microsoft.com/office/drawing/2014/main" id="{7FA9963B-2FA1-8575-45FA-735EDB8C65C2}"/>
              </a:ext>
            </a:extLst>
          </p:cNvPr>
          <p:cNvSpPr/>
          <p:nvPr/>
        </p:nvSpPr>
        <p:spPr>
          <a:xfrm>
            <a:off x="511478" y="2069820"/>
            <a:ext cx="3669776" cy="3632337"/>
          </a:xfrm>
          <a:prstGeom prst="rect">
            <a:avLst/>
          </a:prstGeom>
          <a:solidFill>
            <a:srgbClr val="FFFFFF">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ctr"/>
          <a:lstStyle/>
          <a:p>
            <a:pPr algn="ctr">
              <a:lnSpc>
                <a:spcPct val="135000"/>
              </a:lnSpc>
            </a:pPr>
            <a:endParaRPr kumimoji="1" lang="ja-JP" altLang="en-US" sz="1300" dirty="0" err="1">
              <a:solidFill>
                <a:schemeClr val="bg1"/>
              </a:solidFill>
            </a:endParaRPr>
          </a:p>
        </p:txBody>
      </p:sp>
      <p:sp>
        <p:nvSpPr>
          <p:cNvPr id="8" name="Google Shape;66;p1">
            <a:extLst>
              <a:ext uri="{FF2B5EF4-FFF2-40B4-BE49-F238E27FC236}">
                <a16:creationId xmlns:a16="http://schemas.microsoft.com/office/drawing/2014/main" id="{F996AB9B-EAA0-C520-2920-DC3DA21B99BF}"/>
              </a:ext>
            </a:extLst>
          </p:cNvPr>
          <p:cNvSpPr/>
          <p:nvPr/>
        </p:nvSpPr>
        <p:spPr>
          <a:xfrm flipH="1">
            <a:off x="6995394" y="217811"/>
            <a:ext cx="4558032" cy="1538188"/>
          </a:xfrm>
          <a:prstGeom prst="wedgeRoundRectCallout">
            <a:avLst>
              <a:gd name="adj1" fmla="val 33352"/>
              <a:gd name="adj2" fmla="val 66786"/>
              <a:gd name="adj3" fmla="val 16667"/>
            </a:avLst>
          </a:prstGeom>
          <a:solidFill>
            <a:srgbClr val="464646"/>
          </a:solidFill>
          <a:ln w="19050" cap="flat">
            <a:noFill/>
            <a:round/>
          </a:ln>
        </p:spPr>
        <p:txBody>
          <a:bodyPr spcFirstLastPara="1" wrap="square" lIns="90000" tIns="91425" rIns="91425" bIns="91425" anchor="ctr" anchorCtr="0">
            <a:noAutofit/>
          </a:bodyPr>
          <a:lstStyle/>
          <a:p>
            <a:pPr>
              <a:lnSpc>
                <a:spcPct val="150000"/>
              </a:lnSpc>
              <a:buSzPts val="1200"/>
            </a:pPr>
            <a:r>
              <a:rPr lang="en-US" altLang="ja-JP" sz="1260" b="1" dirty="0">
                <a:solidFill>
                  <a:schemeClr val="bg1"/>
                </a:solidFill>
                <a:latin typeface="BIZ UDPゴシック" panose="020B0400000000000000" pitchFamily="50" charset="-128"/>
                <a:ea typeface="BIZ UDPゴシック" panose="020B0400000000000000" pitchFamily="50" charset="-128"/>
                <a:cs typeface="Meiryo"/>
                <a:sym typeface="Meiryo"/>
              </a:rPr>
              <a:t>※</a:t>
            </a:r>
            <a:r>
              <a:rPr lang="ja-JP" altLang="en-US" sz="1260" b="1" dirty="0">
                <a:solidFill>
                  <a:schemeClr val="bg1"/>
                </a:solidFill>
                <a:latin typeface="BIZ UDPゴシック" panose="020B0400000000000000" pitchFamily="50" charset="-128"/>
                <a:ea typeface="BIZ UDPゴシック" panose="020B0400000000000000" pitchFamily="50" charset="-128"/>
                <a:cs typeface="Meiryo"/>
                <a:sym typeface="Meiryo"/>
              </a:rPr>
              <a:t>説明会ご担当者様へ：</a:t>
            </a: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対応する制度のみ囲っていただく、または対応しないものは</a:t>
            </a:r>
            <a:endPar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削除いただくなどしてご活用ください。</a:t>
            </a:r>
            <a:endParaRPr lang="en-US" altLang="ja-JP" sz="1200" b="1" dirty="0">
              <a:solidFill>
                <a:schemeClr val="bg1"/>
              </a:solidFill>
              <a:latin typeface="BIZ UDPゴシック" panose="020B0400000000000000" pitchFamily="50" charset="-128"/>
              <a:ea typeface="BIZ UDPゴシック" panose="020B0400000000000000" pitchFamily="50" charset="-128"/>
              <a:cs typeface="Meiryo"/>
              <a:sym typeface="Meiryo"/>
            </a:endParaRPr>
          </a:p>
          <a:p>
            <a:pPr>
              <a:lnSpc>
                <a:spcPct val="150000"/>
              </a:lnSpc>
              <a:buSzPts val="1200"/>
            </a:pPr>
            <a:r>
              <a:rPr lang="ja-JP" altLang="en-US" sz="1200" b="1" dirty="0">
                <a:solidFill>
                  <a:schemeClr val="bg1"/>
                </a:solidFill>
                <a:latin typeface="BIZ UDPゴシック" panose="020B0400000000000000" pitchFamily="50" charset="-128"/>
                <a:ea typeface="BIZ UDPゴシック" panose="020B0400000000000000" pitchFamily="50" charset="-128"/>
                <a:cs typeface="Meiryo"/>
                <a:sym typeface="Meiryo"/>
              </a:rPr>
              <a:t>（このコメント枠は削除の上ご利用ください。）</a:t>
            </a:r>
          </a:p>
        </p:txBody>
      </p:sp>
      <p:pic>
        <p:nvPicPr>
          <p:cNvPr id="17" name="グラフィックス 16">
            <a:extLst>
              <a:ext uri="{FF2B5EF4-FFF2-40B4-BE49-F238E27FC236}">
                <a16:creationId xmlns:a16="http://schemas.microsoft.com/office/drawing/2014/main" id="{2437ED8A-A61F-63D2-E19A-A87282A7096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87008" y="3545064"/>
            <a:ext cx="702000" cy="702000"/>
          </a:xfrm>
          <a:prstGeom prst="rect">
            <a:avLst/>
          </a:prstGeom>
        </p:spPr>
      </p:pic>
    </p:spTree>
    <p:extLst>
      <p:ext uri="{BB962C8B-B14F-4D97-AF65-F5344CB8AC3E}">
        <p14:creationId xmlns:p14="http://schemas.microsoft.com/office/powerpoint/2010/main" val="251770953"/>
      </p:ext>
    </p:extLst>
  </p:cSld>
  <p:clrMapOvr>
    <a:masterClrMapping/>
  </p:clrMapOvr>
</p:sld>
</file>

<file path=ppt/theme/theme1.xml><?xml version="1.0" encoding="utf-8"?>
<a:theme xmlns:a="http://schemas.openxmlformats.org/drawingml/2006/main" name="Rakus Expense Template">
  <a:themeElements>
    <a:clrScheme name="ユーザー定義 2">
      <a:dk1>
        <a:srgbClr val="464646"/>
      </a:dk1>
      <a:lt1>
        <a:srgbClr val="FFFFFF"/>
      </a:lt1>
      <a:dk2>
        <a:srgbClr val="007BC7"/>
      </a:dk2>
      <a:lt2>
        <a:srgbClr val="E6E6E6"/>
      </a:lt2>
      <a:accent1>
        <a:srgbClr val="007BC7"/>
      </a:accent1>
      <a:accent2>
        <a:srgbClr val="005A95"/>
      </a:accent2>
      <a:accent3>
        <a:srgbClr val="0095F4"/>
      </a:accent3>
      <a:accent4>
        <a:srgbClr val="73C4FF"/>
      </a:accent4>
      <a:accent5>
        <a:srgbClr val="A3D7FD"/>
      </a:accent5>
      <a:accent6>
        <a:srgbClr val="FAE58E"/>
      </a:accent6>
      <a:hlink>
        <a:srgbClr val="46AFFA"/>
      </a:hlink>
      <a:folHlink>
        <a:srgbClr val="6E6E6E"/>
      </a:folHlink>
    </a:clrScheme>
    <a:fontScheme name="Rakus_2023">
      <a:majorFont>
        <a:latin typeface="BIZ UDPGothic"/>
        <a:ea typeface=""/>
        <a:cs typeface=""/>
      </a:majorFont>
      <a:minorFont>
        <a:latin typeface="BIZ UDP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108000" tIns="108000" rIns="108000" bIns="108000" rtlCol="0" anchor="ctr"/>
      <a:lstStyle>
        <a:defPPr algn="ctr">
          <a:lnSpc>
            <a:spcPct val="135000"/>
          </a:lnSpc>
          <a:defRPr sz="13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360000" indent="-360000" algn="l">
          <a:lnSpc>
            <a:spcPct val="135000"/>
          </a:lnSpc>
          <a:buFont typeface="BIZ UDPGothic" panose="020B0400000000000000" pitchFamily="34" charset="-128"/>
          <a:buChar char="—"/>
          <a:defRPr sz="1300" dirty="0" err="1" smtClean="0"/>
        </a:defPPr>
      </a:lstStyle>
    </a:txDef>
  </a:objectDefaults>
  <a:extraClrSchemeLst/>
  <a:extLst>
    <a:ext uri="{05A4C25C-085E-4340-85A3-A5531E510DB2}">
      <thm15:themeFamily xmlns:thm15="http://schemas.microsoft.com/office/thememl/2012/main" name="プレゼンテーション7" id="{5D87F2F3-0CC0-344E-A017-602BF86CC649}" vid="{6E5C77DB-698D-E949-A026-F3820749CD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2921</Words>
  <Application>Microsoft Office PowerPoint</Application>
  <PresentationFormat>ワイド画面</PresentationFormat>
  <Paragraphs>319</Paragraphs>
  <Slides>25</Slides>
  <Notes>23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25</vt:i4>
      </vt:variant>
    </vt:vector>
  </HeadingPairs>
  <TitlesOfParts>
    <vt:vector size="32" baseType="lpstr">
      <vt:lpstr>BIZ UDPGothic</vt:lpstr>
      <vt:lpstr>BIZ UDPGothic</vt:lpstr>
      <vt:lpstr>Meiryo</vt:lpstr>
      <vt:lpstr>Meiryo</vt:lpstr>
      <vt:lpstr>Arial</vt:lpstr>
      <vt:lpstr>Calibri</vt:lpstr>
      <vt:lpstr>Rakus Expense Template</vt:lpstr>
      <vt:lpstr>PowerPoint プレゼンテーション</vt:lpstr>
      <vt:lpstr>【社員向け】 電子帳簿保存法対応に関する説明会</vt:lpstr>
      <vt:lpstr>目次</vt:lpstr>
      <vt:lpstr>1.電子帳簿保存法制度とは</vt:lpstr>
      <vt:lpstr>電子帳簿保存法とは</vt:lpstr>
      <vt:lpstr>対応する必要のあるもの </vt:lpstr>
      <vt:lpstr>電子取引データの電子保存対応</vt:lpstr>
      <vt:lpstr>２.当社の対応範囲</vt:lpstr>
      <vt:lpstr>対応する必要のあるもの </vt:lpstr>
      <vt:lpstr>３. 「楽楽精算」にアップロード 　　する書類の処理フロー　</vt:lpstr>
      <vt:lpstr>紙の書類を処理する際の対応方法</vt:lpstr>
      <vt:lpstr>電子取引データを処理する際の対応方法</vt:lpstr>
      <vt:lpstr>４. 「楽楽精算」へのアップロード／ 　　申請／承認手順</vt:lpstr>
      <vt:lpstr>PowerPoint プレゼンテーション</vt:lpstr>
      <vt:lpstr>5. 気を付けていただきたい 　　ポイント </vt:lpstr>
      <vt:lpstr>気を付けていただきたいポイント①</vt:lpstr>
      <vt:lpstr>気を付けていただきたいポイント②</vt:lpstr>
      <vt:lpstr>６.よくある質問 </vt:lpstr>
      <vt:lpstr>Q＆A①：領収書の宛名はどうしたらよい？ </vt:lpstr>
      <vt:lpstr>Q＆A②：スマートフォンで領収書の写真を撮る時、見切れているとだめですか？</vt:lpstr>
      <vt:lpstr>Q＆A③：領収書の但し書きは必要ですか？</vt:lpstr>
      <vt:lpstr>Q＆A④：領収書をアプリで撮影したが事業者登録番号や金額などが読み取られない場合はどうすればよい？</vt:lpstr>
      <vt:lpstr> ７.さいごに</vt:lpstr>
      <vt:lpstr>困ったときは</vt:lpstr>
      <vt:lpstr>本日はありがとうございました。</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2026-01-30T01:38:51Z</dcterms:created>
  <dcterms:modified xsi:type="dcterms:W3CDTF">2026-01-30T01:38:58Z</dcterms:modified>
</cp:coreProperties>
</file>