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notesMasterIdLst>
    <p:notesMasterId r:id="rId16"/>
  </p:notesMasterIdLst>
  <p:sldIdLst>
    <p:sldId id="1548" r:id="rId2"/>
    <p:sldId id="1555" r:id="rId3"/>
    <p:sldId id="1556" r:id="rId4"/>
    <p:sldId id="1550" r:id="rId5"/>
    <p:sldId id="1551" r:id="rId6"/>
    <p:sldId id="1552" r:id="rId7"/>
    <p:sldId id="302" r:id="rId8"/>
    <p:sldId id="1553" r:id="rId9"/>
    <p:sldId id="1554" r:id="rId10"/>
    <p:sldId id="303" r:id="rId11"/>
    <p:sldId id="304" r:id="rId12"/>
    <p:sldId id="308" r:id="rId13"/>
    <p:sldId id="445" r:id="rId14"/>
    <p:sldId id="446" r:id="rId15"/>
  </p:sldIdLst>
  <p:sldSz cx="12192000" cy="6858000"/>
  <p:notesSz cx="6858000" cy="9144000"/>
  <p:embeddedFontLst>
    <p:embeddedFont>
      <p:font typeface="BIZ UDPゴシック" panose="020B0400000000000000" pitchFamily="50" charset="-128"/>
      <p:regular r:id="rId17"/>
      <p:bold r:id="rId18"/>
    </p:embeddedFont>
    <p:embeddedFont>
      <p:font typeface="BIZ UDPゴシック" panose="020B0400000000000000" pitchFamily="50" charset="-128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CF7"/>
    <a:srgbClr val="E6E6E6"/>
    <a:srgbClr val="D2D2D2"/>
    <a:srgbClr val="70D1B3"/>
    <a:srgbClr val="94DDC6"/>
    <a:srgbClr val="6E6E6E"/>
    <a:srgbClr val="828282"/>
    <a:srgbClr val="969696"/>
    <a:srgbClr val="AAAAA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25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21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DE69C-71B2-45EE-B47D-B3747E003031}" type="datetimeFigureOut">
              <a:rPr lang="en-GB" smtClean="0"/>
              <a:t>12/05/2026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84B36-F4F9-41E5-9CFE-479B479AE55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9447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図 26">
            <a:extLst>
              <a:ext uri="{FF2B5EF4-FFF2-40B4-BE49-F238E27FC236}">
                <a16:creationId xmlns:a16="http://schemas.microsoft.com/office/drawing/2014/main" id="{E675B78E-3BBA-766A-CE55-C1A31120C6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5411" b="34530"/>
          <a:stretch/>
        </p:blipFill>
        <p:spPr>
          <a:xfrm>
            <a:off x="6254928" y="-194365"/>
            <a:ext cx="5937072" cy="633236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1D1A48F-9B7A-632E-C143-2E31763C2463}"/>
              </a:ext>
            </a:extLst>
          </p:cNvPr>
          <p:cNvSpPr/>
          <p:nvPr userDrawn="1"/>
        </p:nvSpPr>
        <p:spPr>
          <a:xfrm>
            <a:off x="0" y="6138000"/>
            <a:ext cx="12192000" cy="720000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35000"/>
              </a:lnSpc>
            </a:pPr>
            <a:endParaRPr lang="en-GB" sz="1300" dirty="0">
              <a:solidFill>
                <a:schemeClr val="bg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30E221F-BF0C-25B6-6310-16EB1A201AE5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 bwMode="white">
          <a:xfrm>
            <a:off x="479425" y="2812279"/>
            <a:ext cx="5328000" cy="2552935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53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Headline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6E681A5-F79E-3633-E12D-B45B2E80EF72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79424" y="2470570"/>
            <a:ext cx="5328000" cy="294664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</a:defRPr>
            </a:lvl1pPr>
            <a:lvl2pPr marL="360000" indent="0">
              <a:buFontTx/>
              <a:buNone/>
              <a:defRPr/>
            </a:lvl2pPr>
            <a:lvl3pPr marL="720000" indent="0"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9FA8FFEA-6CAD-A650-0EB0-BB5AB26D4031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0272575" y="6538912"/>
            <a:ext cx="1440000" cy="180000"/>
          </a:xfrm>
        </p:spPr>
        <p:txBody>
          <a:bodyPr/>
          <a:lstStyle>
            <a:lvl1pPr marL="0" indent="0" algn="r">
              <a:buFontTx/>
              <a:buNone/>
              <a:defRPr sz="800" b="0"/>
            </a:lvl1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Edit </a:t>
            </a:r>
            <a:r>
              <a:rPr lang="en-US" dirty="0" err="1"/>
              <a:t>Ver.No</a:t>
            </a:r>
            <a:endParaRPr lang="en-US" dirty="0"/>
          </a:p>
        </p:txBody>
      </p:sp>
      <p:sp>
        <p:nvSpPr>
          <p:cNvPr id="7" name="TextBox 19">
            <a:extLst>
              <a:ext uri="{FF2B5EF4-FFF2-40B4-BE49-F238E27FC236}">
                <a16:creationId xmlns:a16="http://schemas.microsoft.com/office/drawing/2014/main" id="{320871E7-742A-2379-D765-D350A79ED56E}"/>
              </a:ext>
            </a:extLst>
          </p:cNvPr>
          <p:cNvSpPr txBox="1"/>
          <p:nvPr userDrawn="1"/>
        </p:nvSpPr>
        <p:spPr>
          <a:xfrm>
            <a:off x="10272575" y="6303741"/>
            <a:ext cx="1440000" cy="179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i="0" u="none" strike="noStrike" spc="0" baseline="0" dirty="0">
                <a:solidFill>
                  <a:schemeClr val="tx1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Confidential</a:t>
            </a:r>
            <a:endParaRPr lang="en-GB" sz="800" b="1" spc="0" baseline="0" dirty="0">
              <a:solidFill>
                <a:schemeClr val="tx1"/>
              </a:solidFill>
            </a:endParaRPr>
          </a:p>
        </p:txBody>
      </p:sp>
      <p:sp>
        <p:nvSpPr>
          <p:cNvPr id="2" name="TextBox 18">
            <a:extLst>
              <a:ext uri="{FF2B5EF4-FFF2-40B4-BE49-F238E27FC236}">
                <a16:creationId xmlns:a16="http://schemas.microsoft.com/office/drawing/2014/main" id="{DEB4B7A1-7639-38AA-D083-7FEAE99213F8}"/>
              </a:ext>
            </a:extLst>
          </p:cNvPr>
          <p:cNvSpPr txBox="1"/>
          <p:nvPr userDrawn="1"/>
        </p:nvSpPr>
        <p:spPr>
          <a:xfrm>
            <a:off x="2344978" y="546828"/>
            <a:ext cx="1944000" cy="1538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800" b="0" i="0" u="none" strike="noStrike" spc="0" baseline="0" dirty="0">
                <a:solidFill>
                  <a:schemeClr val="tx1"/>
                </a:solidFill>
                <a:latin typeface="+mn-lt"/>
                <a:ea typeface="BIZ UDPGothic" panose="020B0400000000000000" pitchFamily="34" charset="-128"/>
              </a:rPr>
              <a:t>よりよく、寄り添う　請求書受領クラウド</a:t>
            </a:r>
          </a:p>
        </p:txBody>
      </p:sp>
      <p:pic>
        <p:nvPicPr>
          <p:cNvPr id="5" name="図 4" descr="テキスト, ロゴ&#10;&#10;自動的に生成された説明">
            <a:extLst>
              <a:ext uri="{FF2B5EF4-FFF2-40B4-BE49-F238E27FC236}">
                <a16:creationId xmlns:a16="http://schemas.microsoft.com/office/drawing/2014/main" id="{D80E0FF9-C8A5-328B-C590-65EAA8A307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41" y="170161"/>
            <a:ext cx="1904888" cy="853200"/>
          </a:xfrm>
          <a:prstGeom prst="rect">
            <a:avLst/>
          </a:prstGeom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14CEC39D-517D-B1F9-57D4-1C8819D79298}"/>
              </a:ext>
            </a:extLst>
          </p:cNvPr>
          <p:cNvGrpSpPr/>
          <p:nvPr userDrawn="1"/>
        </p:nvGrpSpPr>
        <p:grpSpPr>
          <a:xfrm>
            <a:off x="560236" y="6233856"/>
            <a:ext cx="4463674" cy="542147"/>
            <a:chOff x="180000" y="6251962"/>
            <a:chExt cx="4463674" cy="542147"/>
          </a:xfrm>
        </p:grpSpPr>
        <p:pic>
          <p:nvPicPr>
            <p:cNvPr id="8" name="Graphic 14">
              <a:extLst>
                <a:ext uri="{FF2B5EF4-FFF2-40B4-BE49-F238E27FC236}">
                  <a16:creationId xmlns:a16="http://schemas.microsoft.com/office/drawing/2014/main" id="{DAFFFD61-7432-3732-09C8-A518A74268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80000" y="6302379"/>
              <a:ext cx="309321" cy="360000"/>
            </a:xfrm>
            <a:prstGeom prst="rect">
              <a:avLst/>
            </a:prstGeom>
          </p:spPr>
        </p:pic>
        <p:sp>
          <p:nvSpPr>
            <p:cNvPr id="9" name="TextBox 15">
              <a:extLst>
                <a:ext uri="{FF2B5EF4-FFF2-40B4-BE49-F238E27FC236}">
                  <a16:creationId xmlns:a16="http://schemas.microsoft.com/office/drawing/2014/main" id="{62B73781-9544-E8F2-C78A-0D9D875ACCCE}"/>
                </a:ext>
              </a:extLst>
            </p:cNvPr>
            <p:cNvSpPr txBox="1"/>
            <p:nvPr userDrawn="1"/>
          </p:nvSpPr>
          <p:spPr>
            <a:xfrm>
              <a:off x="755676" y="6251962"/>
              <a:ext cx="3074620" cy="10259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800" b="0" i="0" u="none" strike="noStrike" spc="0" baseline="0" dirty="0">
                  <a:solidFill>
                    <a:schemeClr val="tx1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</a:rPr>
                <a:t>株式会社ラクス 「楽楽請求」担当</a:t>
              </a:r>
            </a:p>
          </p:txBody>
        </p:sp>
        <p:sp>
          <p:nvSpPr>
            <p:cNvPr id="11" name="TextBox 16">
              <a:extLst>
                <a:ext uri="{FF2B5EF4-FFF2-40B4-BE49-F238E27FC236}">
                  <a16:creationId xmlns:a16="http://schemas.microsoft.com/office/drawing/2014/main" id="{63635E7F-F8C0-7D49-6E37-618A52F199F5}"/>
                </a:ext>
              </a:extLst>
            </p:cNvPr>
            <p:cNvSpPr txBox="1"/>
            <p:nvPr userDrawn="1"/>
          </p:nvSpPr>
          <p:spPr>
            <a:xfrm>
              <a:off x="755675" y="6397940"/>
              <a:ext cx="3331163" cy="1371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800" b="0" i="0" u="none" strike="noStrike" spc="0" baseline="0" dirty="0">
                  <a:solidFill>
                    <a:schemeClr val="tx1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</a:rPr>
                <a:t>〒</a:t>
              </a:r>
              <a:r>
                <a:rPr lang="en-US" altLang="ja-JP" sz="800" b="0" i="0" u="none" strike="noStrike" spc="0" baseline="0" dirty="0">
                  <a:solidFill>
                    <a:schemeClr val="tx1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</a:rPr>
                <a:t>151-0051 </a:t>
              </a:r>
              <a:r>
                <a:rPr lang="ja-JP" altLang="en-US" sz="800" b="0" i="0" u="none" strike="noStrike" spc="0" baseline="0" dirty="0">
                  <a:solidFill>
                    <a:schemeClr val="tx1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</a:rPr>
                <a:t>東京都渋谷区千駄ヶ谷</a:t>
              </a:r>
              <a:r>
                <a:rPr lang="en-US" altLang="ja-JP" sz="800" b="0" i="0" u="none" strike="noStrike" spc="0" baseline="0" dirty="0">
                  <a:solidFill>
                    <a:schemeClr val="tx1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</a:rPr>
                <a:t>5-27-5 </a:t>
              </a:r>
              <a:r>
                <a:rPr lang="ja-JP" altLang="en-US" sz="800" b="0" i="0" u="none" strike="noStrike" spc="0" baseline="0" dirty="0">
                  <a:solidFill>
                    <a:schemeClr val="tx1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</a:rPr>
                <a:t>リンクスクエア新宿 </a:t>
              </a:r>
              <a:r>
                <a:rPr lang="en-US" altLang="ja-JP" sz="800" b="0" i="0" u="none" strike="noStrike" spc="0" baseline="0" dirty="0">
                  <a:solidFill>
                    <a:schemeClr val="tx1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</a:rPr>
                <a:t>7</a:t>
              </a:r>
              <a:r>
                <a:rPr lang="ja-JP" altLang="en-US" sz="800" b="0" i="0" u="none" strike="noStrike" spc="0" baseline="0" dirty="0">
                  <a:solidFill>
                    <a:schemeClr val="tx1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</a:rPr>
                <a:t>階</a:t>
              </a:r>
            </a:p>
          </p:txBody>
        </p:sp>
        <p:sp>
          <p:nvSpPr>
            <p:cNvPr id="12" name="TextBox 17">
              <a:extLst>
                <a:ext uri="{FF2B5EF4-FFF2-40B4-BE49-F238E27FC236}">
                  <a16:creationId xmlns:a16="http://schemas.microsoft.com/office/drawing/2014/main" id="{5605BEFE-C319-2CCE-C550-A38B68525168}"/>
                </a:ext>
              </a:extLst>
            </p:cNvPr>
            <p:cNvSpPr txBox="1"/>
            <p:nvPr userDrawn="1"/>
          </p:nvSpPr>
          <p:spPr>
            <a:xfrm>
              <a:off x="755674" y="6550064"/>
              <a:ext cx="3888000" cy="1114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ja-JP" sz="800" b="0" i="0" u="none" strike="noStrike" spc="0" baseline="0" dirty="0">
                  <a:solidFill>
                    <a:schemeClr val="tx1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</a:rPr>
                <a:t>rakurakuseikyu@sales.rakus.co.jp</a:t>
              </a:r>
            </a:p>
          </p:txBody>
        </p:sp>
        <p:sp>
          <p:nvSpPr>
            <p:cNvPr id="14" name="TextBox 17">
              <a:extLst>
                <a:ext uri="{FF2B5EF4-FFF2-40B4-BE49-F238E27FC236}">
                  <a16:creationId xmlns:a16="http://schemas.microsoft.com/office/drawing/2014/main" id="{FD1E523C-ECCB-FE4B-B78C-B19502D84CF0}"/>
                </a:ext>
              </a:extLst>
            </p:cNvPr>
            <p:cNvSpPr txBox="1"/>
            <p:nvPr userDrawn="1"/>
          </p:nvSpPr>
          <p:spPr>
            <a:xfrm>
              <a:off x="755674" y="6682639"/>
              <a:ext cx="3888000" cy="1114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ja-JP" sz="800" b="0" i="0" u="none" strike="noStrike" spc="0" baseline="0" dirty="0">
                  <a:solidFill>
                    <a:schemeClr val="tx1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</a:rPr>
                <a:t>www.rakus.co.jp/rakurakucloud/seikyu/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87626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61" userDrawn="1">
          <p15:clr>
            <a:srgbClr val="A4A3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２コラム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2AFF2270-7B95-669E-5A8D-916BF38436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0099" b="28546"/>
          <a:stretch/>
        </p:blipFill>
        <p:spPr>
          <a:xfrm>
            <a:off x="5570446" y="702872"/>
            <a:ext cx="6621554" cy="61581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43B531-D261-13B3-E426-04329113AE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392539"/>
            <a:ext cx="9507855" cy="983822"/>
          </a:xfrm>
        </p:spPr>
        <p:txBody>
          <a:bodyPr/>
          <a:lstStyle/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92C86-874E-1B04-832F-0B1EBC176E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9425" y="1376361"/>
            <a:ext cx="5437188" cy="4932363"/>
          </a:xfrm>
        </p:spPr>
        <p:txBody>
          <a:bodyPr/>
          <a:lstStyle/>
          <a:p>
            <a:pPr lvl="0"/>
            <a:r>
              <a:rPr lang="en-GB" noProof="0" dirty="0"/>
              <a:t>Level 1 (Mark the text and click TAB for next level, SHIFT+TAB to go back in levels)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2BA9DF-15B4-8FDA-276E-91F71B71B7D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5387" y="1376361"/>
            <a:ext cx="5437187" cy="4932363"/>
          </a:xfrm>
        </p:spPr>
        <p:txBody>
          <a:bodyPr/>
          <a:lstStyle/>
          <a:p>
            <a:pPr lvl="0"/>
            <a:r>
              <a:rPr lang="en-GB" noProof="0" dirty="0"/>
              <a:t>Level 1 (Mark the text and click TAB for next level, SHIFT+TAB to go back in levels)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D0608E-F247-698E-C11E-6F24EFFFD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28372-6A5A-4399-8FC5-CCF396CD498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2001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A4A3A4"/>
          </p15:clr>
        </p15:guide>
        <p15:guide id="2" pos="3953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orient="horz" pos="867" userDrawn="1">
          <p15:clr>
            <a:srgbClr val="A4A3A4"/>
          </p15:clr>
        </p15:guide>
        <p15:guide id="5" orient="horz" pos="232" userDrawn="1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２コラム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5F0D715-6A80-7FCE-0D2B-DED6099DF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6533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7781374-4D52-86D4-F1F7-0F1C061112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2508664"/>
            <a:ext cx="5902325" cy="2120486"/>
          </a:xfrm>
        </p:spPr>
        <p:txBody>
          <a:bodyPr/>
          <a:lstStyle>
            <a:lvl1pPr algn="l">
              <a:lnSpc>
                <a:spcPct val="10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9" name="Logo name">
            <a:extLst>
              <a:ext uri="{FF2B5EF4-FFF2-40B4-BE49-F238E27FC236}">
                <a16:creationId xmlns:a16="http://schemas.microsoft.com/office/drawing/2014/main" id="{D18E4851-97F8-14D5-8CDD-898EBADA4B80}"/>
              </a:ext>
            </a:extLst>
          </p:cNvPr>
          <p:cNvSpPr txBox="1"/>
          <p:nvPr userDrawn="1"/>
        </p:nvSpPr>
        <p:spPr>
          <a:xfrm>
            <a:off x="503235" y="6486525"/>
            <a:ext cx="2597513" cy="1857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US" sz="600" dirty="0">
                <a:solidFill>
                  <a:schemeClr val="bg1"/>
                </a:solidFill>
              </a:rPr>
              <a:t>©️ RAKUS Co., Ltd. All Rights Reserved.</a:t>
            </a:r>
            <a:endParaRPr lang="en-GB" sz="600" dirty="0">
              <a:solidFill>
                <a:schemeClr val="bg1"/>
              </a:solidFill>
            </a:endParaRPr>
          </a:p>
        </p:txBody>
      </p:sp>
      <p:pic>
        <p:nvPicPr>
          <p:cNvPr id="10" name="図 9" descr="テキスト&#10;&#10;自動的に生成された説明">
            <a:extLst>
              <a:ext uri="{FF2B5EF4-FFF2-40B4-BE49-F238E27FC236}">
                <a16:creationId xmlns:a16="http://schemas.microsoft.com/office/drawing/2014/main" id="{569FBB9F-BB58-EAE2-AA55-BB6D34CFD4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242" y="170154"/>
            <a:ext cx="1770963" cy="795969"/>
          </a:xfrm>
          <a:prstGeom prst="rect">
            <a:avLst/>
          </a:prstGeom>
        </p:spPr>
      </p:pic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1BAB0ED2-F767-6334-3887-942C679FC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4618" y="6510664"/>
            <a:ext cx="877957" cy="161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8A28372-6A5A-4399-8FC5-CCF396CD498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56915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A4A3A4"/>
          </p15:clr>
        </p15:guide>
        <p15:guide id="2" pos="3953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orient="horz" pos="867">
          <p15:clr>
            <a:srgbClr val="A4A3A4"/>
          </p15:clr>
        </p15:guide>
        <p15:guide id="5" orient="horz" pos="232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２コラム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786ABD99-2CB3-95C4-9724-25F1B464D3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9710" b="23378"/>
          <a:stretch/>
        </p:blipFill>
        <p:spPr>
          <a:xfrm>
            <a:off x="6837101" y="705863"/>
            <a:ext cx="5361922" cy="6152137"/>
          </a:xfrm>
          <a:prstGeom prst="rect">
            <a:avLst/>
          </a:prstGeom>
        </p:spPr>
      </p:pic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A5C01B3E-D501-AD59-0059-007BAD1F9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4618" y="6510664"/>
            <a:ext cx="877957" cy="161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8A28372-6A5A-4399-8FC5-CCF396CD498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61B7A2-BB8C-FE33-B831-94E4B73F9E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2508664"/>
            <a:ext cx="5902325" cy="2120486"/>
          </a:xfrm>
        </p:spPr>
        <p:txBody>
          <a:bodyPr/>
          <a:lstStyle>
            <a:lvl1pPr algn="l">
              <a:lnSpc>
                <a:spcPct val="100000"/>
              </a:lnSpc>
              <a:defRPr sz="2800">
                <a:solidFill>
                  <a:srgbClr val="0BA578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0161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A4A3A4"/>
          </p15:clr>
        </p15:guide>
        <p15:guide id="2" pos="3953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orient="horz" pos="867">
          <p15:clr>
            <a:srgbClr val="A4A3A4"/>
          </p15:clr>
        </p15:guide>
        <p15:guide id="5" orient="horz" pos="232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タイトル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B1D1A48F-9B7A-632E-C143-2E31763C2463}"/>
              </a:ext>
            </a:extLst>
          </p:cNvPr>
          <p:cNvSpPr/>
          <p:nvPr userDrawn="1"/>
        </p:nvSpPr>
        <p:spPr>
          <a:xfrm>
            <a:off x="0" y="6138000"/>
            <a:ext cx="12192000" cy="720000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35000"/>
              </a:lnSpc>
            </a:pPr>
            <a:endParaRPr lang="en-GB" sz="1300" dirty="0">
              <a:solidFill>
                <a:schemeClr val="bg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30E221F-BF0C-25B6-6310-16EB1A201AE5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 bwMode="white">
          <a:xfrm>
            <a:off x="479425" y="2812279"/>
            <a:ext cx="5328000" cy="2552935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53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Headline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6E681A5-F79E-3633-E12D-B45B2E80EF72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79424" y="2470570"/>
            <a:ext cx="5328000" cy="294664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</a:defRPr>
            </a:lvl1pPr>
            <a:lvl2pPr marL="360000" indent="0">
              <a:buFontTx/>
              <a:buNone/>
              <a:defRPr/>
            </a:lvl2pPr>
            <a:lvl3pPr marL="720000" indent="0"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9FA8FFEA-6CAD-A650-0EB0-BB5AB26D4031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0272575" y="6538912"/>
            <a:ext cx="1440000" cy="180000"/>
          </a:xfrm>
        </p:spPr>
        <p:txBody>
          <a:bodyPr/>
          <a:lstStyle>
            <a:lvl1pPr marL="0" indent="0" algn="r">
              <a:buFontTx/>
              <a:buNone/>
              <a:defRPr sz="800" b="0"/>
            </a:lvl1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Edit </a:t>
            </a:r>
            <a:r>
              <a:rPr lang="en-US" dirty="0" err="1"/>
              <a:t>Ver.No</a:t>
            </a:r>
            <a:endParaRPr lang="en-US" dirty="0"/>
          </a:p>
        </p:txBody>
      </p:sp>
      <p:sp>
        <p:nvSpPr>
          <p:cNvPr id="7" name="TextBox 19">
            <a:extLst>
              <a:ext uri="{FF2B5EF4-FFF2-40B4-BE49-F238E27FC236}">
                <a16:creationId xmlns:a16="http://schemas.microsoft.com/office/drawing/2014/main" id="{320871E7-742A-2379-D765-D350A79ED56E}"/>
              </a:ext>
            </a:extLst>
          </p:cNvPr>
          <p:cNvSpPr txBox="1"/>
          <p:nvPr userDrawn="1"/>
        </p:nvSpPr>
        <p:spPr>
          <a:xfrm>
            <a:off x="10272575" y="6303741"/>
            <a:ext cx="1440000" cy="179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i="0" u="none" strike="noStrike" spc="0" baseline="0" dirty="0">
                <a:solidFill>
                  <a:schemeClr val="tx1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Confidential</a:t>
            </a:r>
            <a:endParaRPr lang="en-GB" sz="800" b="1" spc="0" baseline="0" dirty="0">
              <a:solidFill>
                <a:schemeClr val="tx1"/>
              </a:solidFill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AD225B5-1127-1F43-AA90-2D318DF6F1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5411" b="34530"/>
          <a:stretch/>
        </p:blipFill>
        <p:spPr>
          <a:xfrm>
            <a:off x="6254928" y="-194365"/>
            <a:ext cx="5937072" cy="6332365"/>
          </a:xfrm>
          <a:prstGeom prst="rect">
            <a:avLst/>
          </a:prstGeom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622B2DF2-1210-EC3C-ECEB-56468545913C}"/>
              </a:ext>
            </a:extLst>
          </p:cNvPr>
          <p:cNvGrpSpPr/>
          <p:nvPr userDrawn="1"/>
        </p:nvGrpSpPr>
        <p:grpSpPr>
          <a:xfrm>
            <a:off x="560236" y="6284273"/>
            <a:ext cx="3906838" cy="360000"/>
            <a:chOff x="180000" y="6302379"/>
            <a:chExt cx="3906838" cy="360000"/>
          </a:xfrm>
        </p:grpSpPr>
        <p:pic>
          <p:nvPicPr>
            <p:cNvPr id="9" name="Graphic 14">
              <a:extLst>
                <a:ext uri="{FF2B5EF4-FFF2-40B4-BE49-F238E27FC236}">
                  <a16:creationId xmlns:a16="http://schemas.microsoft.com/office/drawing/2014/main" id="{00C4CC01-291E-D53C-D22E-ACCA2E627B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80000" y="6302379"/>
              <a:ext cx="309321" cy="360000"/>
            </a:xfrm>
            <a:prstGeom prst="rect">
              <a:avLst/>
            </a:prstGeom>
          </p:spPr>
        </p:pic>
        <p:sp>
          <p:nvSpPr>
            <p:cNvPr id="11" name="TextBox 15">
              <a:extLst>
                <a:ext uri="{FF2B5EF4-FFF2-40B4-BE49-F238E27FC236}">
                  <a16:creationId xmlns:a16="http://schemas.microsoft.com/office/drawing/2014/main" id="{0D0B6B11-0E62-76E9-5682-2A4A6F86D203}"/>
                </a:ext>
              </a:extLst>
            </p:cNvPr>
            <p:cNvSpPr txBox="1"/>
            <p:nvPr userDrawn="1"/>
          </p:nvSpPr>
          <p:spPr>
            <a:xfrm>
              <a:off x="755676" y="6346848"/>
              <a:ext cx="3074620" cy="10259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800" b="0" i="0" u="none" strike="noStrike" spc="0" baseline="0" dirty="0">
                  <a:solidFill>
                    <a:schemeClr val="tx1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</a:rPr>
                <a:t>株式会社ラクス 「楽楽請求」担当</a:t>
              </a:r>
            </a:p>
          </p:txBody>
        </p:sp>
        <p:sp>
          <p:nvSpPr>
            <p:cNvPr id="12" name="TextBox 16">
              <a:extLst>
                <a:ext uri="{FF2B5EF4-FFF2-40B4-BE49-F238E27FC236}">
                  <a16:creationId xmlns:a16="http://schemas.microsoft.com/office/drawing/2014/main" id="{A6BE9996-0799-52C7-82A3-F2C4B51A4BCF}"/>
                </a:ext>
              </a:extLst>
            </p:cNvPr>
            <p:cNvSpPr txBox="1"/>
            <p:nvPr userDrawn="1"/>
          </p:nvSpPr>
          <p:spPr>
            <a:xfrm>
              <a:off x="755675" y="6492826"/>
              <a:ext cx="3331163" cy="1371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800" b="0" i="0" u="none" strike="noStrike" spc="0" baseline="0" dirty="0">
                  <a:solidFill>
                    <a:schemeClr val="tx1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</a:rPr>
                <a:t>〒</a:t>
              </a:r>
              <a:r>
                <a:rPr lang="en-US" altLang="ja-JP" sz="800" b="0" i="0" u="none" strike="noStrike" spc="0" baseline="0" dirty="0">
                  <a:solidFill>
                    <a:schemeClr val="tx1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</a:rPr>
                <a:t>151-0051 </a:t>
              </a:r>
              <a:r>
                <a:rPr lang="ja-JP" altLang="en-US" sz="800" b="0" i="0" u="none" strike="noStrike" spc="0" baseline="0" dirty="0">
                  <a:solidFill>
                    <a:schemeClr val="tx1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</a:rPr>
                <a:t>東京都渋谷区千駄ヶ谷</a:t>
              </a:r>
              <a:r>
                <a:rPr lang="en-US" altLang="ja-JP" sz="800" b="0" i="0" u="none" strike="noStrike" spc="0" baseline="0" dirty="0">
                  <a:solidFill>
                    <a:schemeClr val="tx1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</a:rPr>
                <a:t>5-27-5 </a:t>
              </a:r>
              <a:r>
                <a:rPr lang="ja-JP" altLang="en-US" sz="800" b="0" i="0" u="none" strike="noStrike" spc="0" baseline="0" dirty="0">
                  <a:solidFill>
                    <a:schemeClr val="tx1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</a:rPr>
                <a:t>リンクスクエア新宿 </a:t>
              </a:r>
              <a:r>
                <a:rPr lang="en-US" altLang="ja-JP" sz="800" b="0" i="0" u="none" strike="noStrike" spc="0" baseline="0" dirty="0">
                  <a:solidFill>
                    <a:schemeClr val="tx1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</a:rPr>
                <a:t>7</a:t>
              </a:r>
              <a:r>
                <a:rPr lang="ja-JP" altLang="en-US" sz="800" b="0" i="0" u="none" strike="noStrike" spc="0" baseline="0" dirty="0">
                  <a:solidFill>
                    <a:schemeClr val="tx1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</a:rPr>
                <a:t>階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AF7FC20-A7D4-9F9A-D6AB-A60156CA2DE4}"/>
              </a:ext>
            </a:extLst>
          </p:cNvPr>
          <p:cNvSpPr txBox="1"/>
          <p:nvPr userDrawn="1"/>
        </p:nvSpPr>
        <p:spPr>
          <a:xfrm>
            <a:off x="2344978" y="546828"/>
            <a:ext cx="1944000" cy="1538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800" b="0" i="0" u="none" strike="noStrike" spc="0" baseline="0" dirty="0">
                <a:solidFill>
                  <a:schemeClr val="tx1"/>
                </a:solidFill>
                <a:latin typeface="+mn-lt"/>
                <a:ea typeface="BIZ UDPGothic" panose="020B0400000000000000" pitchFamily="34" charset="-128"/>
              </a:rPr>
              <a:t>よりよく、寄り添う　請求書受領クラウド</a:t>
            </a:r>
          </a:p>
        </p:txBody>
      </p:sp>
      <p:pic>
        <p:nvPicPr>
          <p:cNvPr id="20" name="図 19" descr="テキスト, ロゴ&#10;&#10;自動的に生成された説明">
            <a:extLst>
              <a:ext uri="{FF2B5EF4-FFF2-40B4-BE49-F238E27FC236}">
                <a16:creationId xmlns:a16="http://schemas.microsoft.com/office/drawing/2014/main" id="{B8D612CB-46AC-5898-F9BB-D8EC801B961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41" y="170161"/>
            <a:ext cx="1904888" cy="8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999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61" userDrawn="1">
          <p15:clr>
            <a:srgbClr val="A4A3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２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85C741C-00D7-7DC4-DA03-49595C41C898}"/>
              </a:ext>
            </a:extLst>
          </p:cNvPr>
          <p:cNvSpPr/>
          <p:nvPr userDrawn="1"/>
        </p:nvSpPr>
        <p:spPr>
          <a:xfrm>
            <a:off x="0" y="6138000"/>
            <a:ext cx="12192000" cy="7200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35000"/>
              </a:lnSpc>
            </a:pPr>
            <a:endParaRPr lang="en-GB" sz="1300" dirty="0">
              <a:solidFill>
                <a:schemeClr val="bg1"/>
              </a:solidFill>
            </a:endParaRP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CB93C7AE-F34E-451E-B062-2D9896A0FD7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63" y="0"/>
            <a:ext cx="12182474" cy="6132503"/>
          </a:xfrm>
          <a:solidFill>
            <a:schemeClr val="bg1">
              <a:alpha val="74902"/>
            </a:schemeClr>
          </a:solidFill>
        </p:spPr>
        <p:txBody>
          <a:bodyPr/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x</a:t>
            </a:r>
            <a:endParaRPr lang="en-GB" dirty="0"/>
          </a:p>
        </p:txBody>
      </p:sp>
      <p:sp>
        <p:nvSpPr>
          <p:cNvPr id="23" name="Rectangle 23">
            <a:extLst>
              <a:ext uri="{FF2B5EF4-FFF2-40B4-BE49-F238E27FC236}">
                <a16:creationId xmlns:a16="http://schemas.microsoft.com/office/drawing/2014/main" id="{B052F427-CF48-5A51-6F83-F00D5D6EB6A1}"/>
              </a:ext>
            </a:extLst>
          </p:cNvPr>
          <p:cNvSpPr/>
          <p:nvPr userDrawn="1"/>
        </p:nvSpPr>
        <p:spPr>
          <a:xfrm>
            <a:off x="0" y="6131643"/>
            <a:ext cx="12192000" cy="720000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35000"/>
              </a:lnSpc>
            </a:pPr>
            <a:endParaRPr lang="en-GB" sz="1300" dirty="0">
              <a:solidFill>
                <a:schemeClr val="bg1"/>
              </a:solidFill>
            </a:endParaRPr>
          </a:p>
        </p:txBody>
      </p:sp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06FB9B19-D62A-F42C-4813-EA627032FF4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0"/>
            <a:ext cx="12192000" cy="6129338"/>
          </a:xfrm>
          <a:solidFill>
            <a:schemeClr val="tx1">
              <a:lumMod val="10000"/>
              <a:lumOff val="90000"/>
            </a:schemeClr>
          </a:solidFill>
        </p:spPr>
        <p:txBody>
          <a:bodyPr tIns="108000"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US" dirty="0"/>
              <a:t>Click to insert picture</a:t>
            </a:r>
            <a:br>
              <a:rPr lang="en-US" dirty="0"/>
            </a:br>
            <a:r>
              <a:rPr lang="en-US" dirty="0"/>
              <a:t>using the Insert tab</a:t>
            </a:r>
            <a:endParaRPr lang="en-GB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8FD14E93-0E8B-3C5D-11F9-536941E17F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479425" y="2812279"/>
            <a:ext cx="5328000" cy="2552935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53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Headline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06B834B3-670B-CB4D-0910-5CFECF16B3E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24" y="2470570"/>
            <a:ext cx="5328000" cy="294664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</a:defRPr>
            </a:lvl1pPr>
            <a:lvl2pPr marL="360000" indent="0">
              <a:buFontTx/>
              <a:buNone/>
              <a:defRPr/>
            </a:lvl2pPr>
            <a:lvl3pPr marL="720000" indent="0"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8FF49BFE-B8FD-F59B-7D44-86A0C831B0A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272575" y="6538912"/>
            <a:ext cx="1440000" cy="180000"/>
          </a:xfrm>
        </p:spPr>
        <p:txBody>
          <a:bodyPr/>
          <a:lstStyle>
            <a:lvl1pPr marL="0" indent="0" algn="r">
              <a:buFontTx/>
              <a:buNone/>
              <a:defRPr sz="800" b="0"/>
            </a:lvl1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Edit </a:t>
            </a:r>
            <a:r>
              <a:rPr lang="en-US" dirty="0" err="1"/>
              <a:t>Ver.No</a:t>
            </a:r>
            <a:endParaRPr lang="en-US" dirty="0"/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84F6E71C-1609-9D18-E019-473013071D6F}"/>
              </a:ext>
            </a:extLst>
          </p:cNvPr>
          <p:cNvSpPr txBox="1"/>
          <p:nvPr userDrawn="1"/>
        </p:nvSpPr>
        <p:spPr>
          <a:xfrm>
            <a:off x="10272575" y="6303741"/>
            <a:ext cx="1440000" cy="179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i="0" u="none" strike="noStrike" spc="0" baseline="0" dirty="0">
                <a:solidFill>
                  <a:schemeClr val="tx1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Confidential</a:t>
            </a:r>
            <a:endParaRPr lang="en-GB" sz="800" b="1" spc="0" baseline="0" dirty="0">
              <a:solidFill>
                <a:schemeClr val="tx1"/>
              </a:solidFill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A9CB323-71F9-B77C-D9B8-9E10F7D610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5411" b="34530"/>
          <a:stretch/>
        </p:blipFill>
        <p:spPr>
          <a:xfrm>
            <a:off x="6254928" y="-194365"/>
            <a:ext cx="5937072" cy="6332365"/>
          </a:xfrm>
          <a:prstGeom prst="rect">
            <a:avLst/>
          </a:prstGeom>
        </p:spPr>
      </p:pic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A7DD0BA0-396A-4434-EA95-3EF4BCB2F0C4}"/>
              </a:ext>
            </a:extLst>
          </p:cNvPr>
          <p:cNvGrpSpPr/>
          <p:nvPr userDrawn="1"/>
        </p:nvGrpSpPr>
        <p:grpSpPr>
          <a:xfrm>
            <a:off x="560236" y="6233856"/>
            <a:ext cx="4463674" cy="542147"/>
            <a:chOff x="180000" y="6251962"/>
            <a:chExt cx="4463674" cy="542147"/>
          </a:xfrm>
        </p:grpSpPr>
        <p:pic>
          <p:nvPicPr>
            <p:cNvPr id="9" name="Graphic 14">
              <a:extLst>
                <a:ext uri="{FF2B5EF4-FFF2-40B4-BE49-F238E27FC236}">
                  <a16:creationId xmlns:a16="http://schemas.microsoft.com/office/drawing/2014/main" id="{B000F4E1-C2B7-1300-5ACF-9E10AD165E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80000" y="6302379"/>
              <a:ext cx="309321" cy="360000"/>
            </a:xfrm>
            <a:prstGeom prst="rect">
              <a:avLst/>
            </a:prstGeom>
          </p:spPr>
        </p:pic>
        <p:sp>
          <p:nvSpPr>
            <p:cNvPr id="11" name="TextBox 15">
              <a:extLst>
                <a:ext uri="{FF2B5EF4-FFF2-40B4-BE49-F238E27FC236}">
                  <a16:creationId xmlns:a16="http://schemas.microsoft.com/office/drawing/2014/main" id="{B6B79654-C486-674C-8783-6FD829C4E2A4}"/>
                </a:ext>
              </a:extLst>
            </p:cNvPr>
            <p:cNvSpPr txBox="1"/>
            <p:nvPr userDrawn="1"/>
          </p:nvSpPr>
          <p:spPr>
            <a:xfrm>
              <a:off x="755676" y="6251962"/>
              <a:ext cx="3074620" cy="10259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800" b="0" i="0" u="none" strike="noStrike" spc="0" baseline="0" dirty="0">
                  <a:solidFill>
                    <a:schemeClr val="tx1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</a:rPr>
                <a:t>株式会社ラクス 「楽楽請求」担当</a:t>
              </a:r>
            </a:p>
          </p:txBody>
        </p:sp>
        <p:sp>
          <p:nvSpPr>
            <p:cNvPr id="12" name="TextBox 16">
              <a:extLst>
                <a:ext uri="{FF2B5EF4-FFF2-40B4-BE49-F238E27FC236}">
                  <a16:creationId xmlns:a16="http://schemas.microsoft.com/office/drawing/2014/main" id="{9B725F36-4E54-D8CD-2A74-255888E88A10}"/>
                </a:ext>
              </a:extLst>
            </p:cNvPr>
            <p:cNvSpPr txBox="1"/>
            <p:nvPr userDrawn="1"/>
          </p:nvSpPr>
          <p:spPr>
            <a:xfrm>
              <a:off x="755675" y="6397940"/>
              <a:ext cx="3331163" cy="1371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800" b="0" i="0" u="none" strike="noStrike" spc="0" baseline="0" dirty="0">
                  <a:solidFill>
                    <a:schemeClr val="tx1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</a:rPr>
                <a:t>〒</a:t>
              </a:r>
              <a:r>
                <a:rPr lang="en-US" altLang="ja-JP" sz="800" b="0" i="0" u="none" strike="noStrike" spc="0" baseline="0" dirty="0">
                  <a:solidFill>
                    <a:schemeClr val="tx1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</a:rPr>
                <a:t>151-0051 </a:t>
              </a:r>
              <a:r>
                <a:rPr lang="ja-JP" altLang="en-US" sz="800" b="0" i="0" u="none" strike="noStrike" spc="0" baseline="0" dirty="0">
                  <a:solidFill>
                    <a:schemeClr val="tx1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</a:rPr>
                <a:t>東京都渋谷区千駄ヶ谷</a:t>
              </a:r>
              <a:r>
                <a:rPr lang="en-US" altLang="ja-JP" sz="800" b="0" i="0" u="none" strike="noStrike" spc="0" baseline="0" dirty="0">
                  <a:solidFill>
                    <a:schemeClr val="tx1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</a:rPr>
                <a:t>5-27-5 </a:t>
              </a:r>
              <a:r>
                <a:rPr lang="ja-JP" altLang="en-US" sz="800" b="0" i="0" u="none" strike="noStrike" spc="0" baseline="0" dirty="0">
                  <a:solidFill>
                    <a:schemeClr val="tx1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</a:rPr>
                <a:t>リンクスクエア新宿 </a:t>
              </a:r>
              <a:r>
                <a:rPr lang="en-US" altLang="ja-JP" sz="800" b="0" i="0" u="none" strike="noStrike" spc="0" baseline="0" dirty="0">
                  <a:solidFill>
                    <a:schemeClr val="tx1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</a:rPr>
                <a:t>7</a:t>
              </a:r>
              <a:r>
                <a:rPr lang="ja-JP" altLang="en-US" sz="800" b="0" i="0" u="none" strike="noStrike" spc="0" baseline="0" dirty="0">
                  <a:solidFill>
                    <a:schemeClr val="tx1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</a:rPr>
                <a:t>階</a:t>
              </a:r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C3EFB887-879E-09F0-D978-963E5DF093E5}"/>
                </a:ext>
              </a:extLst>
            </p:cNvPr>
            <p:cNvSpPr txBox="1"/>
            <p:nvPr userDrawn="1"/>
          </p:nvSpPr>
          <p:spPr>
            <a:xfrm>
              <a:off x="755674" y="6550064"/>
              <a:ext cx="3888000" cy="1114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ja-JP" sz="800" b="0" i="0" u="none" strike="noStrike" spc="0" baseline="0" dirty="0">
                  <a:solidFill>
                    <a:schemeClr val="tx1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</a:rPr>
                <a:t>rakurakuseikyu@sales.rakus.co.jp</a:t>
              </a:r>
            </a:p>
          </p:txBody>
        </p:sp>
        <p:sp>
          <p:nvSpPr>
            <p:cNvPr id="19" name="TextBox 17">
              <a:extLst>
                <a:ext uri="{FF2B5EF4-FFF2-40B4-BE49-F238E27FC236}">
                  <a16:creationId xmlns:a16="http://schemas.microsoft.com/office/drawing/2014/main" id="{BA3AE874-638F-FF7F-D49A-4712AB702027}"/>
                </a:ext>
              </a:extLst>
            </p:cNvPr>
            <p:cNvSpPr txBox="1"/>
            <p:nvPr userDrawn="1"/>
          </p:nvSpPr>
          <p:spPr>
            <a:xfrm>
              <a:off x="755674" y="6682639"/>
              <a:ext cx="3888000" cy="1114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ja-JP" sz="800" b="0" i="0" u="none" strike="noStrike" spc="0" baseline="0" dirty="0">
                  <a:solidFill>
                    <a:schemeClr val="tx1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</a:rPr>
                <a:t>www.rakus.co.jp/rakurakucloud/seikyu/</a:t>
              </a:r>
            </a:p>
          </p:txBody>
        </p:sp>
      </p:grpSp>
      <p:sp>
        <p:nvSpPr>
          <p:cNvPr id="25" name="TextBox 18">
            <a:extLst>
              <a:ext uri="{FF2B5EF4-FFF2-40B4-BE49-F238E27FC236}">
                <a16:creationId xmlns:a16="http://schemas.microsoft.com/office/drawing/2014/main" id="{27F3BBB9-5D58-077D-FACA-DBAC148249D5}"/>
              </a:ext>
            </a:extLst>
          </p:cNvPr>
          <p:cNvSpPr txBox="1"/>
          <p:nvPr userDrawn="1"/>
        </p:nvSpPr>
        <p:spPr>
          <a:xfrm>
            <a:off x="2344978" y="546828"/>
            <a:ext cx="1944000" cy="1538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800" b="0" i="0" u="none" strike="noStrike" spc="0" baseline="0" dirty="0">
                <a:solidFill>
                  <a:schemeClr val="tx1"/>
                </a:solidFill>
                <a:latin typeface="+mn-lt"/>
                <a:ea typeface="BIZ UDPGothic" panose="020B0400000000000000" pitchFamily="34" charset="-128"/>
              </a:rPr>
              <a:t>よりよく、寄り添う　請求書受領クラウド</a:t>
            </a:r>
          </a:p>
        </p:txBody>
      </p:sp>
      <p:pic>
        <p:nvPicPr>
          <p:cNvPr id="26" name="図 25" descr="テキスト, ロゴ&#10;&#10;自動的に生成された説明">
            <a:extLst>
              <a:ext uri="{FF2B5EF4-FFF2-40B4-BE49-F238E27FC236}">
                <a16:creationId xmlns:a16="http://schemas.microsoft.com/office/drawing/2014/main" id="{B1DCEF7B-665D-7DF2-BEE7-4B407D862F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41" y="170161"/>
            <a:ext cx="1904888" cy="8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6320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61" userDrawn="1">
          <p15:clr>
            <a:srgbClr val="A4A3A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タイトル２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85C741C-00D7-7DC4-DA03-49595C41C898}"/>
              </a:ext>
            </a:extLst>
          </p:cNvPr>
          <p:cNvSpPr/>
          <p:nvPr userDrawn="1"/>
        </p:nvSpPr>
        <p:spPr>
          <a:xfrm>
            <a:off x="0" y="6138000"/>
            <a:ext cx="12192000" cy="7200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35000"/>
              </a:lnSpc>
            </a:pPr>
            <a:endParaRPr lang="en-GB" sz="1300" dirty="0">
              <a:solidFill>
                <a:schemeClr val="bg1"/>
              </a:solidFill>
            </a:endParaRP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CB93C7AE-F34E-451E-B062-2D9896A0FD7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63" y="0"/>
            <a:ext cx="12182474" cy="6132503"/>
          </a:xfrm>
          <a:solidFill>
            <a:schemeClr val="bg1">
              <a:alpha val="74902"/>
            </a:schemeClr>
          </a:solidFill>
        </p:spPr>
        <p:txBody>
          <a:bodyPr/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x</a:t>
            </a:r>
            <a:endParaRPr lang="en-GB" dirty="0"/>
          </a:p>
        </p:txBody>
      </p:sp>
      <p:sp>
        <p:nvSpPr>
          <p:cNvPr id="20" name="Rectangle 23">
            <a:extLst>
              <a:ext uri="{FF2B5EF4-FFF2-40B4-BE49-F238E27FC236}">
                <a16:creationId xmlns:a16="http://schemas.microsoft.com/office/drawing/2014/main" id="{226DB83A-5C80-7C80-CF71-8A0CFF949EDB}"/>
              </a:ext>
            </a:extLst>
          </p:cNvPr>
          <p:cNvSpPr/>
          <p:nvPr userDrawn="1"/>
        </p:nvSpPr>
        <p:spPr>
          <a:xfrm>
            <a:off x="4763" y="6136349"/>
            <a:ext cx="12192000" cy="720000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35000"/>
              </a:lnSpc>
            </a:pPr>
            <a:endParaRPr lang="en-GB" sz="1300" dirty="0">
              <a:solidFill>
                <a:schemeClr val="bg1"/>
              </a:solidFill>
            </a:endParaRPr>
          </a:p>
        </p:txBody>
      </p:sp>
      <p:sp>
        <p:nvSpPr>
          <p:cNvPr id="19" name="Rectangle 23">
            <a:extLst>
              <a:ext uri="{FF2B5EF4-FFF2-40B4-BE49-F238E27FC236}">
                <a16:creationId xmlns:a16="http://schemas.microsoft.com/office/drawing/2014/main" id="{D0CA7129-D197-0647-3A22-5B9DF208F8DD}"/>
              </a:ext>
            </a:extLst>
          </p:cNvPr>
          <p:cNvSpPr/>
          <p:nvPr userDrawn="1"/>
        </p:nvSpPr>
        <p:spPr>
          <a:xfrm>
            <a:off x="4763" y="6141846"/>
            <a:ext cx="12192000" cy="720000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35000"/>
              </a:lnSpc>
            </a:pPr>
            <a:endParaRPr lang="en-GB" sz="1300" dirty="0">
              <a:solidFill>
                <a:schemeClr val="bg1"/>
              </a:solidFill>
            </a:endParaRPr>
          </a:p>
        </p:txBody>
      </p:sp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06FB9B19-D62A-F42C-4813-EA627032FF4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0"/>
            <a:ext cx="12192000" cy="6129338"/>
          </a:xfrm>
          <a:solidFill>
            <a:schemeClr val="tx1">
              <a:lumMod val="10000"/>
              <a:lumOff val="90000"/>
            </a:schemeClr>
          </a:solidFill>
        </p:spPr>
        <p:txBody>
          <a:bodyPr tIns="108000"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US" dirty="0"/>
              <a:t>Click to insert picture</a:t>
            </a:r>
            <a:br>
              <a:rPr lang="en-US" dirty="0"/>
            </a:br>
            <a:r>
              <a:rPr lang="en-US" dirty="0"/>
              <a:t>using the Insert tab</a:t>
            </a:r>
            <a:endParaRPr lang="en-GB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8FD14E93-0E8B-3C5D-11F9-536941E17F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479425" y="2812279"/>
            <a:ext cx="5328000" cy="2552935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53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Headline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06B834B3-670B-CB4D-0910-5CFECF16B3E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24" y="2470570"/>
            <a:ext cx="5328000" cy="294664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</a:defRPr>
            </a:lvl1pPr>
            <a:lvl2pPr marL="360000" indent="0">
              <a:buFontTx/>
              <a:buNone/>
              <a:defRPr/>
            </a:lvl2pPr>
            <a:lvl3pPr marL="720000" indent="0"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8FF49BFE-B8FD-F59B-7D44-86A0C831B0A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272575" y="6538912"/>
            <a:ext cx="1440000" cy="180000"/>
          </a:xfrm>
        </p:spPr>
        <p:txBody>
          <a:bodyPr/>
          <a:lstStyle>
            <a:lvl1pPr marL="0" indent="0" algn="r">
              <a:buFontTx/>
              <a:buNone/>
              <a:defRPr sz="800" b="0"/>
            </a:lvl1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Edit </a:t>
            </a:r>
            <a:r>
              <a:rPr lang="en-US" dirty="0" err="1"/>
              <a:t>Ver.No</a:t>
            </a:r>
            <a:endParaRPr lang="en-US" dirty="0"/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84F6E71C-1609-9D18-E019-473013071D6F}"/>
              </a:ext>
            </a:extLst>
          </p:cNvPr>
          <p:cNvSpPr txBox="1"/>
          <p:nvPr userDrawn="1"/>
        </p:nvSpPr>
        <p:spPr>
          <a:xfrm>
            <a:off x="10272575" y="6303741"/>
            <a:ext cx="1440000" cy="179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i="0" u="none" strike="noStrike" spc="0" baseline="0" dirty="0">
                <a:solidFill>
                  <a:schemeClr val="tx1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Confidential</a:t>
            </a:r>
            <a:endParaRPr lang="en-GB" sz="800" b="1" spc="0" baseline="0" dirty="0">
              <a:solidFill>
                <a:schemeClr val="tx1"/>
              </a:solidFill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DF723E2-B090-D218-5CA9-CBFF90D763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5411" b="34530"/>
          <a:stretch/>
        </p:blipFill>
        <p:spPr>
          <a:xfrm>
            <a:off x="6254928" y="-194365"/>
            <a:ext cx="5937072" cy="6332365"/>
          </a:xfrm>
          <a:prstGeom prst="rect">
            <a:avLst/>
          </a:prstGeom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43EA4CDE-9175-EB0F-8DB7-62E4A2E12C9F}"/>
              </a:ext>
            </a:extLst>
          </p:cNvPr>
          <p:cNvGrpSpPr/>
          <p:nvPr userDrawn="1"/>
        </p:nvGrpSpPr>
        <p:grpSpPr>
          <a:xfrm>
            <a:off x="560236" y="6233856"/>
            <a:ext cx="4463674" cy="542147"/>
            <a:chOff x="180000" y="6251962"/>
            <a:chExt cx="4463674" cy="542147"/>
          </a:xfrm>
        </p:grpSpPr>
        <p:pic>
          <p:nvPicPr>
            <p:cNvPr id="8" name="Graphic 14">
              <a:extLst>
                <a:ext uri="{FF2B5EF4-FFF2-40B4-BE49-F238E27FC236}">
                  <a16:creationId xmlns:a16="http://schemas.microsoft.com/office/drawing/2014/main" id="{101E0EFD-A69A-35FA-FA07-30BA8D0FA6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80000" y="6302379"/>
              <a:ext cx="309321" cy="360000"/>
            </a:xfrm>
            <a:prstGeom prst="rect">
              <a:avLst/>
            </a:prstGeom>
          </p:spPr>
        </p:pic>
        <p:sp>
          <p:nvSpPr>
            <p:cNvPr id="9" name="TextBox 15">
              <a:extLst>
                <a:ext uri="{FF2B5EF4-FFF2-40B4-BE49-F238E27FC236}">
                  <a16:creationId xmlns:a16="http://schemas.microsoft.com/office/drawing/2014/main" id="{AFA1062F-9BF6-69B5-BE8B-8DD6AC1F3F9A}"/>
                </a:ext>
              </a:extLst>
            </p:cNvPr>
            <p:cNvSpPr txBox="1"/>
            <p:nvPr userDrawn="1"/>
          </p:nvSpPr>
          <p:spPr>
            <a:xfrm>
              <a:off x="755676" y="6251962"/>
              <a:ext cx="3074620" cy="10259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800" b="0" i="0" u="none" strike="noStrike" spc="0" baseline="0" dirty="0">
                  <a:solidFill>
                    <a:schemeClr val="tx1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</a:rPr>
                <a:t>株式会社ラクス 「楽楽請求」担当</a:t>
              </a:r>
            </a:p>
          </p:txBody>
        </p:sp>
        <p:sp>
          <p:nvSpPr>
            <p:cNvPr id="11" name="TextBox 16">
              <a:extLst>
                <a:ext uri="{FF2B5EF4-FFF2-40B4-BE49-F238E27FC236}">
                  <a16:creationId xmlns:a16="http://schemas.microsoft.com/office/drawing/2014/main" id="{FCC334AE-81D9-D600-9149-997D85168BBF}"/>
                </a:ext>
              </a:extLst>
            </p:cNvPr>
            <p:cNvSpPr txBox="1"/>
            <p:nvPr userDrawn="1"/>
          </p:nvSpPr>
          <p:spPr>
            <a:xfrm>
              <a:off x="755675" y="6397940"/>
              <a:ext cx="3331163" cy="1371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800" b="0" i="0" u="none" strike="noStrike" spc="0" baseline="0" dirty="0">
                  <a:solidFill>
                    <a:schemeClr val="tx1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</a:rPr>
                <a:t>〒</a:t>
              </a:r>
              <a:r>
                <a:rPr lang="en-US" altLang="ja-JP" sz="800" b="0" i="0" u="none" strike="noStrike" spc="0" baseline="0" dirty="0">
                  <a:solidFill>
                    <a:schemeClr val="tx1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</a:rPr>
                <a:t>151-0051 </a:t>
              </a:r>
              <a:r>
                <a:rPr lang="ja-JP" altLang="en-US" sz="800" b="0" i="0" u="none" strike="noStrike" spc="0" baseline="0" dirty="0">
                  <a:solidFill>
                    <a:schemeClr val="tx1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</a:rPr>
                <a:t>東京都渋谷区千駄ヶ谷</a:t>
              </a:r>
              <a:r>
                <a:rPr lang="en-US" altLang="ja-JP" sz="800" b="0" i="0" u="none" strike="noStrike" spc="0" baseline="0" dirty="0">
                  <a:solidFill>
                    <a:schemeClr val="tx1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</a:rPr>
                <a:t>5-27-5 </a:t>
              </a:r>
              <a:r>
                <a:rPr lang="ja-JP" altLang="en-US" sz="800" b="0" i="0" u="none" strike="noStrike" spc="0" baseline="0" dirty="0">
                  <a:solidFill>
                    <a:schemeClr val="tx1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</a:rPr>
                <a:t>リンクスクエア新宿 </a:t>
              </a:r>
              <a:r>
                <a:rPr lang="en-US" altLang="ja-JP" sz="800" b="0" i="0" u="none" strike="noStrike" spc="0" baseline="0" dirty="0">
                  <a:solidFill>
                    <a:schemeClr val="tx1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</a:rPr>
                <a:t>7</a:t>
              </a:r>
              <a:r>
                <a:rPr lang="ja-JP" altLang="en-US" sz="800" b="0" i="0" u="none" strike="noStrike" spc="0" baseline="0" dirty="0">
                  <a:solidFill>
                    <a:schemeClr val="tx1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</a:rPr>
                <a:t>階</a:t>
              </a:r>
            </a:p>
          </p:txBody>
        </p:sp>
        <p:sp>
          <p:nvSpPr>
            <p:cNvPr id="12" name="TextBox 17">
              <a:extLst>
                <a:ext uri="{FF2B5EF4-FFF2-40B4-BE49-F238E27FC236}">
                  <a16:creationId xmlns:a16="http://schemas.microsoft.com/office/drawing/2014/main" id="{00F1B2B4-73F0-AA14-84BE-9231EE26F4D2}"/>
                </a:ext>
              </a:extLst>
            </p:cNvPr>
            <p:cNvSpPr txBox="1"/>
            <p:nvPr userDrawn="1"/>
          </p:nvSpPr>
          <p:spPr>
            <a:xfrm>
              <a:off x="755674" y="6550064"/>
              <a:ext cx="3888000" cy="1114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ja-JP" sz="800" b="0" i="0" u="none" strike="noStrike" spc="0" baseline="0" dirty="0">
                  <a:solidFill>
                    <a:schemeClr val="tx1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</a:rPr>
                <a:t>rakurakuseikyu@sales.rakus.co.jp</a:t>
              </a:r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7CF04878-7E60-7203-E3BD-6C1B55EAAEBD}"/>
                </a:ext>
              </a:extLst>
            </p:cNvPr>
            <p:cNvSpPr txBox="1"/>
            <p:nvPr userDrawn="1"/>
          </p:nvSpPr>
          <p:spPr>
            <a:xfrm>
              <a:off x="755674" y="6682639"/>
              <a:ext cx="3888000" cy="1114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ja-JP" sz="800" b="0" i="0" u="none" strike="noStrike" spc="0" baseline="0" dirty="0">
                  <a:solidFill>
                    <a:schemeClr val="tx1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</a:rPr>
                <a:t>www.rakus.co.jp/rakurakucloud/seikyu/</a:t>
              </a:r>
            </a:p>
          </p:txBody>
        </p:sp>
      </p:grpSp>
      <p:sp>
        <p:nvSpPr>
          <p:cNvPr id="23" name="TextBox 18">
            <a:extLst>
              <a:ext uri="{FF2B5EF4-FFF2-40B4-BE49-F238E27FC236}">
                <a16:creationId xmlns:a16="http://schemas.microsoft.com/office/drawing/2014/main" id="{35EC3AA9-0FD7-0A8C-CF97-D217E064DB7A}"/>
              </a:ext>
            </a:extLst>
          </p:cNvPr>
          <p:cNvSpPr txBox="1"/>
          <p:nvPr userDrawn="1"/>
        </p:nvSpPr>
        <p:spPr>
          <a:xfrm>
            <a:off x="2344978" y="546828"/>
            <a:ext cx="1944000" cy="1538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800" b="0" i="0" u="none" strike="noStrike" spc="0" baseline="0" dirty="0">
                <a:solidFill>
                  <a:schemeClr val="tx1"/>
                </a:solidFill>
                <a:latin typeface="+mn-lt"/>
                <a:ea typeface="BIZ UDPGothic" panose="020B0400000000000000" pitchFamily="34" charset="-128"/>
              </a:rPr>
              <a:t>よりよく、寄り添う　請求書受領クラウド</a:t>
            </a:r>
          </a:p>
        </p:txBody>
      </p:sp>
      <p:pic>
        <p:nvPicPr>
          <p:cNvPr id="25" name="図 24" descr="テキスト, ロゴ&#10;&#10;自動的に生成された説明">
            <a:extLst>
              <a:ext uri="{FF2B5EF4-FFF2-40B4-BE49-F238E27FC236}">
                <a16:creationId xmlns:a16="http://schemas.microsoft.com/office/drawing/2014/main" id="{94BD7166-7710-17FE-C3EB-C2331CC808F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41" y="170161"/>
            <a:ext cx="1904888" cy="8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469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61" userDrawn="1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次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2BF1D943-5DBB-89A3-2504-83B53A961F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1122" b="29829"/>
          <a:stretch/>
        </p:blipFill>
        <p:spPr>
          <a:xfrm>
            <a:off x="6097361" y="709533"/>
            <a:ext cx="6120039" cy="614846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9E476-A5D7-554D-EE38-3D6FF8F8C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28372-6A5A-4399-8FC5-CCF396CD498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B04CD21-305B-A5B6-8981-ECE00D6D42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4" y="1313104"/>
            <a:ext cx="6696627" cy="4492384"/>
          </a:xfrm>
        </p:spPr>
        <p:txBody>
          <a:bodyPr tIns="54000"/>
          <a:lstStyle>
            <a:lvl1pPr marL="432000" indent="-39600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SzPct val="100000"/>
              <a:buFont typeface="+mj-lt"/>
              <a:buAutoNum type="arabicPeriod"/>
              <a:defRPr sz="2300" b="1">
                <a:solidFill>
                  <a:schemeClr val="tx1"/>
                </a:solidFill>
              </a:defRPr>
            </a:lvl1pPr>
            <a:lvl2pPr marL="432000" indent="-39600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SzPct val="100000"/>
              <a:buFont typeface="+mj-lt"/>
              <a:buAutoNum type="arabicPeriod"/>
              <a:defRPr sz="2300" b="1">
                <a:solidFill>
                  <a:schemeClr val="tx1"/>
                </a:solidFill>
              </a:defRPr>
            </a:lvl2pPr>
            <a:lvl3pPr marL="432000" indent="-39600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SzPct val="100000"/>
              <a:buFont typeface="+mj-lt"/>
              <a:buAutoNum type="arabicPeriod"/>
              <a:defRPr sz="2300" b="1">
                <a:solidFill>
                  <a:schemeClr val="tx1"/>
                </a:solidFill>
              </a:defRPr>
            </a:lvl3pPr>
            <a:lvl4pPr marL="432000" indent="-39600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Font typeface="+mj-lt"/>
              <a:buAutoNum type="arabicPeriod"/>
              <a:defRPr sz="2300" b="1">
                <a:solidFill>
                  <a:schemeClr val="tx1"/>
                </a:solidFill>
              </a:defRPr>
            </a:lvl4pPr>
            <a:lvl5pPr marL="432000" indent="-39600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Font typeface="+mj-lt"/>
              <a:buAutoNum type="arabicPeriod"/>
              <a:defRPr sz="2300" b="1">
                <a:solidFill>
                  <a:schemeClr val="tx1"/>
                </a:solidFill>
              </a:defRPr>
            </a:lvl5pPr>
            <a:lvl6pPr marL="432000" indent="-39600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Font typeface="+mj-lt"/>
              <a:buAutoNum type="arabicPeriod"/>
              <a:defRPr sz="2300" b="1">
                <a:solidFill>
                  <a:schemeClr val="tx1"/>
                </a:solidFill>
              </a:defRPr>
            </a:lvl6pPr>
            <a:lvl7pPr marL="432000" indent="-39600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Font typeface="+mj-lt"/>
              <a:buAutoNum type="arabicPeriod"/>
              <a:defRPr sz="2300" b="1">
                <a:solidFill>
                  <a:schemeClr val="tx1"/>
                </a:solidFill>
              </a:defRPr>
            </a:lvl7pPr>
            <a:lvl8pPr marL="432000" indent="-39600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SzPct val="100000"/>
              <a:buFont typeface="+mj-lt"/>
              <a:buAutoNum type="arabicPeriod"/>
              <a:defRPr sz="2300" b="1">
                <a:solidFill>
                  <a:schemeClr val="tx1"/>
                </a:solidFill>
              </a:defRPr>
            </a:lvl8pPr>
            <a:lvl9pPr marL="432000" indent="-39600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SzPct val="100000"/>
              <a:buFont typeface="+mj-lt"/>
              <a:buAutoNum type="arabicPeriod"/>
              <a:defRPr sz="2300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 dirty="0"/>
              <a:t>Click to add agenda point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</p:txBody>
      </p:sp>
      <p:sp>
        <p:nvSpPr>
          <p:cNvPr id="3" name="タイトル 9">
            <a:extLst>
              <a:ext uri="{FF2B5EF4-FFF2-40B4-BE49-F238E27FC236}">
                <a16:creationId xmlns:a16="http://schemas.microsoft.com/office/drawing/2014/main" id="{18180524-ABFA-0F20-C145-67004E922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384645"/>
            <a:ext cx="9507855" cy="920279"/>
          </a:xfrm>
        </p:spPr>
        <p:txBody>
          <a:bodyPr/>
          <a:lstStyle/>
          <a:p>
            <a:r>
              <a:rPr kumimoji="1" lang="ja-JP" altLang="en-US" dirty="0"/>
              <a:t>目次</a:t>
            </a:r>
          </a:p>
        </p:txBody>
      </p:sp>
    </p:spTree>
    <p:extLst>
      <p:ext uri="{BB962C8B-B14F-4D97-AF65-F5344CB8AC3E}">
        <p14:creationId xmlns:p14="http://schemas.microsoft.com/office/powerpoint/2010/main" val="5783646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32" userDrawn="1">
          <p15:clr>
            <a:srgbClr val="A4A3A4"/>
          </p15:clr>
        </p15:guide>
        <p15:guide id="2" orient="horz" pos="799" userDrawn="1">
          <p15:clr>
            <a:srgbClr val="A4A3A4"/>
          </p15:clr>
        </p15:guide>
        <p15:guide id="4" orient="horz" pos="3657" userDrawn="1">
          <p15:clr>
            <a:srgbClr val="A4A3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次２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B04CD21-305B-A5B6-8981-ECE00D6D42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8051" y="1287226"/>
            <a:ext cx="11233150" cy="4492384"/>
          </a:xfrm>
        </p:spPr>
        <p:txBody>
          <a:bodyPr tIns="54000" numCol="2" spcCol="360000"/>
          <a:lstStyle>
            <a:lvl1pPr marL="432000" indent="-39600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SzPct val="100000"/>
              <a:buFont typeface="+mj-lt"/>
              <a:buAutoNum type="arabicPeriod"/>
              <a:defRPr sz="2300" b="1">
                <a:solidFill>
                  <a:schemeClr val="tx1"/>
                </a:solidFill>
              </a:defRPr>
            </a:lvl1pPr>
            <a:lvl2pPr marL="432000" indent="-39600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SzPct val="100000"/>
              <a:buFont typeface="+mj-lt"/>
              <a:buAutoNum type="arabicPeriod"/>
              <a:defRPr sz="2300" b="1">
                <a:solidFill>
                  <a:schemeClr val="tx1"/>
                </a:solidFill>
              </a:defRPr>
            </a:lvl2pPr>
            <a:lvl3pPr marL="432000" indent="-39600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SzPct val="100000"/>
              <a:buFont typeface="+mj-lt"/>
              <a:buAutoNum type="arabicPeriod"/>
              <a:defRPr sz="2300" b="1">
                <a:solidFill>
                  <a:schemeClr val="tx1"/>
                </a:solidFill>
              </a:defRPr>
            </a:lvl3pPr>
            <a:lvl4pPr marL="432000" indent="-39600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Font typeface="+mj-lt"/>
              <a:buAutoNum type="arabicPeriod"/>
              <a:defRPr sz="2300" b="1">
                <a:solidFill>
                  <a:schemeClr val="tx1"/>
                </a:solidFill>
              </a:defRPr>
            </a:lvl4pPr>
            <a:lvl5pPr marL="432000" indent="-39600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Font typeface="+mj-lt"/>
              <a:buAutoNum type="arabicPeriod"/>
              <a:defRPr sz="2300" b="1">
                <a:solidFill>
                  <a:schemeClr val="tx1"/>
                </a:solidFill>
              </a:defRPr>
            </a:lvl5pPr>
            <a:lvl6pPr marL="432000" indent="-39600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Font typeface="+mj-lt"/>
              <a:buAutoNum type="arabicPeriod"/>
              <a:defRPr sz="2300" b="1">
                <a:solidFill>
                  <a:schemeClr val="tx1"/>
                </a:solidFill>
              </a:defRPr>
            </a:lvl6pPr>
            <a:lvl7pPr marL="432000" indent="-39600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Font typeface="+mj-lt"/>
              <a:buAutoNum type="arabicPeriod"/>
              <a:defRPr sz="2300" b="1">
                <a:solidFill>
                  <a:schemeClr val="tx1"/>
                </a:solidFill>
              </a:defRPr>
            </a:lvl7pPr>
            <a:lvl8pPr marL="432000" indent="-39600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SzPct val="100000"/>
              <a:buFont typeface="+mj-lt"/>
              <a:buAutoNum type="arabicPeriod"/>
              <a:defRPr sz="2300" b="1">
                <a:solidFill>
                  <a:schemeClr val="tx1"/>
                </a:solidFill>
              </a:defRPr>
            </a:lvl8pPr>
            <a:lvl9pPr marL="432000" indent="-39600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SzPct val="100000"/>
              <a:buFont typeface="+mj-lt"/>
              <a:buAutoNum type="arabicPeriod"/>
              <a:defRPr sz="2300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 dirty="0"/>
              <a:t>Click to add agenda point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5"/>
            <a:r>
              <a:rPr lang="en-GB" noProof="0" dirty="0"/>
              <a:t>96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  <a:p>
            <a:pPr lvl="8"/>
            <a:endParaRPr lang="en-GB" noProof="0" dirty="0"/>
          </a:p>
        </p:txBody>
      </p:sp>
      <p:sp>
        <p:nvSpPr>
          <p:cNvPr id="10" name="タイトル 9">
            <a:extLst>
              <a:ext uri="{FF2B5EF4-FFF2-40B4-BE49-F238E27FC236}">
                <a16:creationId xmlns:a16="http://schemas.microsoft.com/office/drawing/2014/main" id="{F5BC052A-E6F0-8610-9D28-163B19348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8051" y="376020"/>
            <a:ext cx="9507855" cy="883768"/>
          </a:xfrm>
        </p:spPr>
        <p:txBody>
          <a:bodyPr/>
          <a:lstStyle/>
          <a:p>
            <a:r>
              <a:rPr kumimoji="1" lang="ja-JP" altLang="en-US" dirty="0"/>
              <a:t>目次</a:t>
            </a:r>
          </a:p>
        </p:txBody>
      </p:sp>
      <p:sp>
        <p:nvSpPr>
          <p:cNvPr id="17" name="スライド番号プレースホルダー 16">
            <a:extLst>
              <a:ext uri="{FF2B5EF4-FFF2-40B4-BE49-F238E27FC236}">
                <a16:creationId xmlns:a16="http://schemas.microsoft.com/office/drawing/2014/main" id="{B061A3F5-E486-8FA2-DC9A-10B09A1C9E5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8A28372-6A5A-4399-8FC5-CCF396CD498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6729550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32" userDrawn="1">
          <p15:clr>
            <a:srgbClr val="A4A3A4"/>
          </p15:clr>
        </p15:guide>
        <p15:guide id="2" orient="horz" pos="799" userDrawn="1">
          <p15:clr>
            <a:srgbClr val="A4A3A4"/>
          </p15:clr>
        </p15:guide>
        <p15:guide id="4" orient="horz" pos="3657" userDrawn="1">
          <p15:clr>
            <a:srgbClr val="A4A3A4"/>
          </p15:clr>
        </p15:guide>
        <p15:guide id="5" pos="3727" userDrawn="1">
          <p15:clr>
            <a:srgbClr val="A4A3A4"/>
          </p15:clr>
        </p15:guide>
        <p15:guide id="6" pos="3953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１コラ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92C86-874E-1B04-832F-0B1EBC176E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9424" y="1376361"/>
            <a:ext cx="11233149" cy="4932363"/>
          </a:xfrm>
        </p:spPr>
        <p:txBody>
          <a:bodyPr/>
          <a:lstStyle/>
          <a:p>
            <a:pPr lvl="0"/>
            <a:r>
              <a:rPr lang="en-GB" noProof="0" dirty="0"/>
              <a:t>Level 1 (Mark the text and click TAB for next level, SHIFT+TAB to go back in levels)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43B531-D261-13B3-E426-04329113AE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392539"/>
            <a:ext cx="9507855" cy="983822"/>
          </a:xfrm>
        </p:spPr>
        <p:txBody>
          <a:bodyPr/>
          <a:lstStyle/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D0608E-F247-698E-C11E-6F24EFFFD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28372-6A5A-4399-8FC5-CCF396CD498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3293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A4A3A4"/>
          </p15:clr>
        </p15:guide>
        <p15:guide id="2" pos="3953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orient="horz" pos="867">
          <p15:clr>
            <a:srgbClr val="A4A3A4"/>
          </p15:clr>
        </p15:guide>
        <p15:guide id="5" orient="horz" pos="232" userDrawn="1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２コラム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3B531-D261-13B3-E426-04329113AE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392539"/>
            <a:ext cx="9507855" cy="983822"/>
          </a:xfrm>
        </p:spPr>
        <p:txBody>
          <a:bodyPr/>
          <a:lstStyle/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92C86-874E-1B04-832F-0B1EBC176E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9425" y="1376361"/>
            <a:ext cx="5437188" cy="4932363"/>
          </a:xfrm>
        </p:spPr>
        <p:txBody>
          <a:bodyPr/>
          <a:lstStyle/>
          <a:p>
            <a:pPr lvl="0"/>
            <a:r>
              <a:rPr lang="en-GB" noProof="0" dirty="0"/>
              <a:t>Level 1 (Mark the text and click TAB for next level, SHIFT+TAB to go back in levels)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2BA9DF-15B4-8FDA-276E-91F71B71B7D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5387" y="1376361"/>
            <a:ext cx="5437187" cy="4932363"/>
          </a:xfrm>
        </p:spPr>
        <p:txBody>
          <a:bodyPr/>
          <a:lstStyle/>
          <a:p>
            <a:pPr lvl="0"/>
            <a:r>
              <a:rPr lang="en-GB" noProof="0" dirty="0"/>
              <a:t>Level 1 (Mark the text and click TAB for next level, SHIFT+TAB to go back in levels)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D0608E-F247-698E-C11E-6F24EFFFD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28372-6A5A-4399-8FC5-CCF396CD498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5996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A4A3A4"/>
          </p15:clr>
        </p15:guide>
        <p15:guide id="2" pos="3953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orient="horz" pos="867" userDrawn="1">
          <p15:clr>
            <a:srgbClr val="A4A3A4"/>
          </p15:clr>
        </p15:guide>
        <p15:guide id="5" orient="horz" pos="232" userDrawn="1">
          <p15:clr>
            <a:srgbClr val="A4A3A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２コラム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D2750D40-54C9-CA61-BB67-0E7AFC4133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3577" b="30331"/>
          <a:stretch/>
        </p:blipFill>
        <p:spPr>
          <a:xfrm>
            <a:off x="6523969" y="691331"/>
            <a:ext cx="5666503" cy="61681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43B531-D261-13B3-E426-04329113AE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392539"/>
            <a:ext cx="9507855" cy="983822"/>
          </a:xfrm>
        </p:spPr>
        <p:txBody>
          <a:bodyPr/>
          <a:lstStyle/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92C86-874E-1B04-832F-0B1EBC176E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9425" y="1376361"/>
            <a:ext cx="5437188" cy="4932363"/>
          </a:xfrm>
        </p:spPr>
        <p:txBody>
          <a:bodyPr/>
          <a:lstStyle/>
          <a:p>
            <a:pPr lvl="0"/>
            <a:r>
              <a:rPr lang="en-GB" noProof="0" dirty="0"/>
              <a:t>Level 1 (Mark the text and click TAB for next level, SHIFT+TAB to go back in levels)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2BA9DF-15B4-8FDA-276E-91F71B71B7D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5387" y="1376361"/>
            <a:ext cx="5437187" cy="4932363"/>
          </a:xfrm>
        </p:spPr>
        <p:txBody>
          <a:bodyPr/>
          <a:lstStyle/>
          <a:p>
            <a:pPr lvl="0"/>
            <a:r>
              <a:rPr lang="en-GB" noProof="0" dirty="0"/>
              <a:t>Level 1 (Mark the text and click TAB for next level, SHIFT+TAB to go back in levels)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D0608E-F247-698E-C11E-6F24EFFFD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28372-6A5A-4399-8FC5-CCF396CD498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4761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A4A3A4"/>
          </p15:clr>
        </p15:guide>
        <p15:guide id="2" pos="3953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orient="horz" pos="867" userDrawn="1">
          <p15:clr>
            <a:srgbClr val="A4A3A4"/>
          </p15:clr>
        </p15:guide>
        <p15:guide id="5" orient="horz" pos="232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6A2220-834C-31CB-AD11-EE1B9A27A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6" y="360640"/>
            <a:ext cx="9045274" cy="7937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ja-JP" altLang="en-US" dirty="0"/>
              <a:t>マスター タイトルの書式設定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CB69E6-F0CB-286D-29B7-96C297D88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1376363"/>
            <a:ext cx="11233150" cy="4800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noProof="0" dirty="0"/>
              <a:t>Level 1 (Mark the text and click TAB for next level, SHIFT+TAB to go back in levels)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</a:t>
            </a:r>
          </a:p>
          <a:p>
            <a:pPr lvl="5"/>
            <a:r>
              <a:rPr lang="en-GB" noProof="0" dirty="0"/>
              <a:t>Level 6</a:t>
            </a:r>
          </a:p>
          <a:p>
            <a:pPr lvl="6"/>
            <a:r>
              <a:rPr lang="en-GB" noProof="0" dirty="0"/>
              <a:t>Level 7</a:t>
            </a:r>
          </a:p>
          <a:p>
            <a:pPr lvl="7"/>
            <a:r>
              <a:rPr lang="en-GB" noProof="0" dirty="0"/>
              <a:t>Level 8</a:t>
            </a:r>
          </a:p>
          <a:p>
            <a:pPr lvl="8"/>
            <a:r>
              <a:rPr lang="en-GB" noProof="0" dirty="0"/>
              <a:t>Level 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6FB6F0-3FCC-01C1-6126-24C531D0A3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706534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D3BD0-38CF-D766-566B-89E0112058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706534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2C5DA-A488-6930-9335-93F1D0216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34618" y="6510664"/>
            <a:ext cx="877957" cy="16164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D8A28372-6A5A-4399-8FC5-CCF396CD498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Logo name">
            <a:extLst>
              <a:ext uri="{FF2B5EF4-FFF2-40B4-BE49-F238E27FC236}">
                <a16:creationId xmlns:a16="http://schemas.microsoft.com/office/drawing/2014/main" id="{122119FB-BFB9-C986-FBDE-DE8CB945732B}"/>
              </a:ext>
            </a:extLst>
          </p:cNvPr>
          <p:cNvSpPr txBox="1"/>
          <p:nvPr userDrawn="1"/>
        </p:nvSpPr>
        <p:spPr>
          <a:xfrm>
            <a:off x="503235" y="6486525"/>
            <a:ext cx="2597513" cy="1857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US" sz="600" dirty="0">
                <a:solidFill>
                  <a:schemeClr val="tx1"/>
                </a:solidFill>
              </a:rPr>
              <a:t>©️ RAKUS. Co., Ltd. All Rights Reserved.</a:t>
            </a:r>
            <a:endParaRPr lang="en-GB" sz="600" dirty="0">
              <a:solidFill>
                <a:schemeClr val="tx1"/>
              </a:solidFill>
            </a:endParaRPr>
          </a:p>
        </p:txBody>
      </p:sp>
      <p:pic>
        <p:nvPicPr>
          <p:cNvPr id="9" name="図 8" descr="テキスト, ロゴ&#10;&#10;自動的に生成された説明">
            <a:extLst>
              <a:ext uri="{FF2B5EF4-FFF2-40B4-BE49-F238E27FC236}">
                <a16:creationId xmlns:a16="http://schemas.microsoft.com/office/drawing/2014/main" id="{DD67FC30-2557-F4C8-8E86-0D93E87CF4E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381" y="167129"/>
            <a:ext cx="1904888" cy="8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36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7" r:id="rId2"/>
    <p:sldLayoutId id="2147483661" r:id="rId3"/>
    <p:sldLayoutId id="2147483678" r:id="rId4"/>
    <p:sldLayoutId id="2147483650" r:id="rId5"/>
    <p:sldLayoutId id="2147483663" r:id="rId6"/>
    <p:sldLayoutId id="2147483676" r:id="rId7"/>
    <p:sldLayoutId id="2147483652" r:id="rId8"/>
    <p:sldLayoutId id="2147483664" r:id="rId9"/>
    <p:sldLayoutId id="2147483665" r:id="rId10"/>
    <p:sldLayoutId id="2147483679" r:id="rId11"/>
    <p:sldLayoutId id="2147483680" r:id="rId12"/>
  </p:sldLayoutIdLst>
  <p:hf sldNum="0" hdr="0" ftr="0" dt="0"/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kumimoji="1" sz="2300" b="1" kern="1200">
          <a:solidFill>
            <a:srgbClr val="0BA578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35000"/>
        </a:lnSpc>
        <a:spcBef>
          <a:spcPts val="0"/>
        </a:spcBef>
        <a:buFont typeface="BIZ UDPGothic" panose="020B0400000000000000" pitchFamily="34" charset="-128"/>
        <a:buChar char="—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914400" rtl="0" eaLnBrk="1" latinLnBrk="0" hangingPunct="1">
        <a:lnSpc>
          <a:spcPct val="135000"/>
        </a:lnSpc>
        <a:spcBef>
          <a:spcPts val="0"/>
        </a:spcBef>
        <a:buFont typeface="BIZ UDPGothic" panose="020B0400000000000000" pitchFamily="34" charset="-128"/>
        <a:buChar char="—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35000"/>
        </a:lnSpc>
        <a:spcBef>
          <a:spcPts val="0"/>
        </a:spcBef>
        <a:buFont typeface="BIZ UDPGothic" panose="020B0400000000000000" pitchFamily="34" charset="-128"/>
        <a:buChar char="—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35000"/>
        </a:lnSpc>
        <a:spcBef>
          <a:spcPts val="0"/>
        </a:spcBef>
        <a:buFontTx/>
        <a:buNone/>
        <a:defRPr kumimoji="1" sz="1300" b="1" kern="1200">
          <a:solidFill>
            <a:srgbClr val="0BA578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35000"/>
        </a:lnSpc>
        <a:spcBef>
          <a:spcPts val="0"/>
        </a:spcBef>
        <a:buFontTx/>
        <a:buNone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35000"/>
        </a:lnSpc>
        <a:spcBef>
          <a:spcPts val="0"/>
        </a:spcBef>
        <a:buFontTx/>
        <a:buNone/>
        <a:defRPr kumimoji="1" sz="2300" b="1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35000"/>
        </a:lnSpc>
        <a:spcBef>
          <a:spcPts val="0"/>
        </a:spcBef>
        <a:buFontTx/>
        <a:buNone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kumimoji="1" sz="5300" b="1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" indent="-360000" algn="l" defTabSz="914400" rtl="0" eaLnBrk="1" latinLnBrk="0" hangingPunct="1">
        <a:lnSpc>
          <a:spcPct val="135000"/>
        </a:lnSpc>
        <a:spcBef>
          <a:spcPts val="0"/>
        </a:spcBef>
        <a:buFont typeface="BIZ UDPGothic" panose="020B0400000000000000" pitchFamily="34" charset="-128"/>
        <a:buChar char="—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02" userDrawn="1">
          <p15:clr>
            <a:srgbClr val="A4A3A4"/>
          </p15:clr>
        </p15:guide>
        <p15:guide id="3" pos="7378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44A61E-3478-7649-27F9-5266467E6B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134" y="2393771"/>
            <a:ext cx="6034643" cy="2552935"/>
          </a:xfrm>
          <a:noFill/>
        </p:spPr>
        <p:txBody>
          <a:bodyPr/>
          <a:lstStyle/>
          <a:p>
            <a:pPr>
              <a:lnSpc>
                <a:spcPct val="120000"/>
              </a:lnSpc>
            </a:pPr>
            <a:r>
              <a:rPr lang="ja-JP" altLang="en-US" sz="3600" dirty="0"/>
              <a:t>「楽楽請求</a:t>
            </a:r>
            <a:br>
              <a:rPr lang="en-US" altLang="ja-JP" sz="3600" dirty="0"/>
            </a:br>
            <a:r>
              <a:rPr lang="ja-JP" altLang="en-US" sz="3600" dirty="0"/>
              <a:t>（楽楽精算連携プラン）」</a:t>
            </a:r>
            <a:br>
              <a:rPr lang="en-US" altLang="ja-JP" sz="3600" dirty="0"/>
            </a:br>
            <a:r>
              <a:rPr lang="ja-JP" altLang="en-US" sz="3600" dirty="0"/>
              <a:t>操作マニュアル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A6E6B92B-DD51-9B17-FACC-6B6BBCFAAD8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ja-JP" altLang="en-US" dirty="0"/>
              <a:t>２０２</a:t>
            </a:r>
            <a:r>
              <a:rPr lang="en-US" altLang="ja-JP" dirty="0"/>
              <a:t>6/05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69700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図 26">
            <a:extLst>
              <a:ext uri="{FF2B5EF4-FFF2-40B4-BE49-F238E27FC236}">
                <a16:creationId xmlns:a16="http://schemas.microsoft.com/office/drawing/2014/main" id="{B89295E0-4242-6CC2-69A0-94F8E0AEF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064" y="4464985"/>
            <a:ext cx="2063199" cy="1057844"/>
          </a:xfrm>
          <a:prstGeom prst="rect">
            <a:avLst/>
          </a:prstGeom>
          <a:ln w="12700">
            <a:solidFill>
              <a:srgbClr val="D2D2D2"/>
            </a:solidFill>
          </a:ln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5C32A258-32AF-8475-483A-F68F42719B6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5531"/>
          <a:stretch>
            <a:fillRect/>
          </a:stretch>
        </p:blipFill>
        <p:spPr>
          <a:xfrm>
            <a:off x="6417096" y="4464059"/>
            <a:ext cx="1619148" cy="1057844"/>
          </a:xfrm>
          <a:prstGeom prst="rect">
            <a:avLst/>
          </a:prstGeom>
          <a:noFill/>
          <a:ln w="12700">
            <a:solidFill>
              <a:srgbClr val="D2D2D2"/>
            </a:solidFill>
          </a:ln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ED7F7198-0ECC-9876-2B59-2E60036A0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2454" y="4115990"/>
            <a:ext cx="2241713" cy="2192735"/>
          </a:xfrm>
          <a:prstGeom prst="rect">
            <a:avLst/>
          </a:prstGeom>
          <a:noFill/>
          <a:ln w="12700">
            <a:solidFill>
              <a:srgbClr val="D2D2D2"/>
            </a:solidFill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110AF68-F42C-4228-6877-BD5530112D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8371" y="1646112"/>
            <a:ext cx="2241713" cy="2192735"/>
          </a:xfrm>
          <a:prstGeom prst="rect">
            <a:avLst/>
          </a:prstGeom>
          <a:noFill/>
          <a:ln w="12700">
            <a:solidFill>
              <a:srgbClr val="D2D2D2"/>
            </a:solidFill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0DC5FD0-3E06-47C1-CE96-0EE7D6D63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60" y="1980483"/>
            <a:ext cx="3692089" cy="1738359"/>
          </a:xfrm>
          <a:prstGeom prst="rect">
            <a:avLst/>
          </a:prstGeom>
          <a:noFill/>
          <a:ln w="12700">
            <a:solidFill>
              <a:srgbClr val="D2D2D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767D4607-5765-F549-0425-C38C7BD99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3-1.</a:t>
            </a:r>
            <a:r>
              <a:rPr kumimoji="1" lang="ja-JP" altLang="en-US" dirty="0"/>
              <a:t>請求書のアップロード手順</a:t>
            </a:r>
            <a:br>
              <a:rPr lang="en-US" altLang="ja-JP" sz="2400" dirty="0"/>
            </a:b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1975235-19CD-6401-F2B5-4DC4E181A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28372-6A5A-4399-8FC5-CCF396CD4981}" type="slidenum">
              <a:rPr lang="en-GB" smtClean="0"/>
              <a:t>10</a:t>
            </a:fld>
            <a:endParaRPr lang="en-GB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7AF40AF-E1BB-2722-6408-FB4FE6C8C7C7}"/>
              </a:ext>
            </a:extLst>
          </p:cNvPr>
          <p:cNvSpPr txBox="1"/>
          <p:nvPr/>
        </p:nvSpPr>
        <p:spPr>
          <a:xfrm>
            <a:off x="499221" y="1385073"/>
            <a:ext cx="5417391" cy="3065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ja-JP" altLang="en-US" sz="1600" b="1" dirty="0">
                <a:solidFill>
                  <a:schemeClr val="tx2"/>
                </a:solidFill>
              </a:rPr>
              <a:t>請求書のアップロード手順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7ADF441-993A-BE77-CBED-A03248207B14}"/>
              </a:ext>
            </a:extLst>
          </p:cNvPr>
          <p:cNvSpPr txBox="1"/>
          <p:nvPr/>
        </p:nvSpPr>
        <p:spPr>
          <a:xfrm>
            <a:off x="479425" y="1691631"/>
            <a:ext cx="5417391" cy="293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050" dirty="0"/>
              <a:t>１．「請求書」タブの右上「請求書アップロード」をクリックします。</a:t>
            </a:r>
            <a:endParaRPr lang="en-US" altLang="ja-JP" sz="105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A439B27-3F93-7E98-2CC2-1F33ABD8FD51}"/>
              </a:ext>
            </a:extLst>
          </p:cNvPr>
          <p:cNvSpPr txBox="1"/>
          <p:nvPr/>
        </p:nvSpPr>
        <p:spPr>
          <a:xfrm>
            <a:off x="488134" y="3718842"/>
            <a:ext cx="3824858" cy="644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1050" dirty="0"/>
              <a:t>２．ファイルをドラッグアンドドロップ</a:t>
            </a:r>
            <a:endParaRPr lang="en-US" altLang="ja-JP" sz="1050" dirty="0"/>
          </a:p>
          <a:p>
            <a:pPr>
              <a:lnSpc>
                <a:spcPct val="120000"/>
              </a:lnSpc>
            </a:pPr>
            <a:r>
              <a:rPr lang="ja-JP" altLang="en-US" sz="1050" dirty="0"/>
              <a:t>　または「ファイルを選択」をクリックし、ファイルを選択します。</a:t>
            </a:r>
            <a:endParaRPr lang="en-US" altLang="ja-JP" sz="1050" dirty="0"/>
          </a:p>
          <a:p>
            <a:pPr>
              <a:lnSpc>
                <a:spcPct val="120000"/>
              </a:lnSpc>
            </a:pPr>
            <a:r>
              <a:rPr lang="ja-JP" altLang="en-US" sz="1050" dirty="0"/>
              <a:t>　請求書の区切り方を必要に応じて変更します。</a:t>
            </a:r>
            <a:endParaRPr lang="en-US" altLang="ja-JP" sz="1050" dirty="0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BC3B628F-E2A4-B6F5-D1CD-14D8E7B15636}"/>
              </a:ext>
            </a:extLst>
          </p:cNvPr>
          <p:cNvSpPr/>
          <p:nvPr/>
        </p:nvSpPr>
        <p:spPr>
          <a:xfrm flipV="1">
            <a:off x="3861550" y="4843388"/>
            <a:ext cx="1534034" cy="404523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/>
          <a:lstStyle/>
          <a:p>
            <a:pPr algn="ctr">
              <a:lnSpc>
                <a:spcPct val="135000"/>
              </a:lnSpc>
            </a:pPr>
            <a:endParaRPr kumimoji="1" lang="ja-JP" altLang="en-US" sz="1300" dirty="0">
              <a:solidFill>
                <a:schemeClr val="bg1"/>
              </a:solidFill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355DFE25-ED31-3BF0-58BC-E311FB72BDBB}"/>
              </a:ext>
            </a:extLst>
          </p:cNvPr>
          <p:cNvSpPr/>
          <p:nvPr/>
        </p:nvSpPr>
        <p:spPr>
          <a:xfrm flipV="1">
            <a:off x="3595749" y="5571503"/>
            <a:ext cx="849415" cy="394809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/>
          <a:lstStyle/>
          <a:p>
            <a:pPr algn="ctr">
              <a:lnSpc>
                <a:spcPct val="135000"/>
              </a:lnSpc>
            </a:pPr>
            <a:endParaRPr kumimoji="1" lang="ja-JP" altLang="en-US" sz="1300" dirty="0">
              <a:solidFill>
                <a:schemeClr val="bg1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E1EC3C6-6B1E-CA77-824D-915D0C46B4F5}"/>
              </a:ext>
            </a:extLst>
          </p:cNvPr>
          <p:cNvSpPr txBox="1"/>
          <p:nvPr/>
        </p:nvSpPr>
        <p:spPr>
          <a:xfrm>
            <a:off x="6275388" y="1376363"/>
            <a:ext cx="3824858" cy="293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050" dirty="0"/>
              <a:t>３．アップロードをクリックします。</a:t>
            </a:r>
            <a:endParaRPr lang="en-US" altLang="ja-JP" sz="1050" dirty="0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82A16308-1D63-B652-367B-CA7E55B3E43B}"/>
              </a:ext>
            </a:extLst>
          </p:cNvPr>
          <p:cNvSpPr/>
          <p:nvPr/>
        </p:nvSpPr>
        <p:spPr>
          <a:xfrm flipV="1">
            <a:off x="7038047" y="3654444"/>
            <a:ext cx="479020" cy="184403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/>
          <a:lstStyle/>
          <a:p>
            <a:pPr algn="ctr">
              <a:lnSpc>
                <a:spcPct val="135000"/>
              </a:lnSpc>
            </a:pPr>
            <a:endParaRPr kumimoji="1" lang="ja-JP" altLang="en-US" sz="1300" dirty="0">
              <a:solidFill>
                <a:schemeClr val="bg1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E53B87F-E0FE-3AEC-8A4C-8716D5F2AB6A}"/>
              </a:ext>
            </a:extLst>
          </p:cNvPr>
          <p:cNvSpPr txBox="1"/>
          <p:nvPr/>
        </p:nvSpPr>
        <p:spPr>
          <a:xfrm>
            <a:off x="6285123" y="3973864"/>
            <a:ext cx="5427451" cy="257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1050" dirty="0"/>
              <a:t>４．「ステータス」が「取込中」から「未確認」にかわるとアップロード完了です。</a:t>
            </a:r>
            <a:endParaRPr lang="en-US" altLang="ja-JP" sz="1050" dirty="0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BDCDEF8C-6F31-0F9A-454F-20CB491B1BDC}"/>
              </a:ext>
            </a:extLst>
          </p:cNvPr>
          <p:cNvSpPr/>
          <p:nvPr/>
        </p:nvSpPr>
        <p:spPr>
          <a:xfrm flipV="1">
            <a:off x="7292910" y="5184392"/>
            <a:ext cx="373301" cy="353852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/>
          <a:lstStyle/>
          <a:p>
            <a:pPr algn="ctr">
              <a:lnSpc>
                <a:spcPct val="135000"/>
              </a:lnSpc>
            </a:pPr>
            <a:endParaRPr kumimoji="1" lang="ja-JP" altLang="en-US" sz="1300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8CC22879-FDC5-09CD-BDEA-4F13D26010B9}"/>
              </a:ext>
            </a:extLst>
          </p:cNvPr>
          <p:cNvSpPr/>
          <p:nvPr/>
        </p:nvSpPr>
        <p:spPr>
          <a:xfrm flipV="1">
            <a:off x="9367837" y="5171622"/>
            <a:ext cx="420491" cy="346702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/>
          <a:lstStyle/>
          <a:p>
            <a:pPr algn="ctr">
              <a:lnSpc>
                <a:spcPct val="135000"/>
              </a:lnSpc>
            </a:pPr>
            <a:endParaRPr kumimoji="1" lang="ja-JP" altLang="en-US" sz="1300" dirty="0">
              <a:solidFill>
                <a:schemeClr val="bg1"/>
              </a:solidFill>
            </a:endParaRPr>
          </a:p>
        </p:txBody>
      </p:sp>
      <p:cxnSp>
        <p:nvCxnSpPr>
          <p:cNvPr id="32" name="Google Shape;266;p7">
            <a:extLst>
              <a:ext uri="{FF2B5EF4-FFF2-40B4-BE49-F238E27FC236}">
                <a16:creationId xmlns:a16="http://schemas.microsoft.com/office/drawing/2014/main" id="{482F7CC9-08C9-B445-4C74-CA35FE300AD1}"/>
              </a:ext>
            </a:extLst>
          </p:cNvPr>
          <p:cNvCxnSpPr>
            <a:cxnSpLocks/>
          </p:cNvCxnSpPr>
          <p:nvPr/>
        </p:nvCxnSpPr>
        <p:spPr>
          <a:xfrm>
            <a:off x="8122002" y="5168686"/>
            <a:ext cx="255610" cy="0"/>
          </a:xfrm>
          <a:prstGeom prst="straightConnector1">
            <a:avLst/>
          </a:prstGeom>
          <a:noFill/>
          <a:ln w="12700" cap="flat" cmpd="sng">
            <a:solidFill>
              <a:schemeClr val="tx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B0AC5B0-89A6-0DA4-8884-33A4389526D6}"/>
              </a:ext>
            </a:extLst>
          </p:cNvPr>
          <p:cNvSpPr/>
          <p:nvPr/>
        </p:nvSpPr>
        <p:spPr>
          <a:xfrm>
            <a:off x="6285124" y="5908437"/>
            <a:ext cx="5427451" cy="399790"/>
          </a:xfrm>
          <a:prstGeom prst="rect">
            <a:avLst/>
          </a:prstGeom>
          <a:solidFill>
            <a:srgbClr val="EDFC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spcCol="180000" rtlCol="0" anchor="ctr"/>
          <a:lstStyle/>
          <a:p>
            <a:pPr>
              <a:lnSpc>
                <a:spcPct val="120000"/>
              </a:lnSpc>
            </a:pPr>
            <a:r>
              <a:rPr lang="en-US" altLang="ja-JP" sz="900" b="1" dirty="0">
                <a:solidFill>
                  <a:schemeClr val="tx2"/>
                </a:solidFill>
              </a:rPr>
              <a:t>※</a:t>
            </a:r>
            <a:r>
              <a:rPr lang="ja-JP" altLang="en-US" sz="900" b="1" dirty="0">
                <a:solidFill>
                  <a:schemeClr val="tx2"/>
                </a:solidFill>
              </a:rPr>
              <a:t>メール受取を利用する場合は、取引先様より指定のメールアドレス宛に、請求書を送付いただきます。</a:t>
            </a:r>
            <a:endParaRPr lang="en-US" altLang="ja-JP" sz="900" b="1" dirty="0">
              <a:solidFill>
                <a:schemeClr val="tx2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FE9AC8B-3FC1-D255-9F50-BF5FC8E85B06}"/>
              </a:ext>
            </a:extLst>
          </p:cNvPr>
          <p:cNvSpPr/>
          <p:nvPr/>
        </p:nvSpPr>
        <p:spPr>
          <a:xfrm flipV="1">
            <a:off x="3412828" y="2167318"/>
            <a:ext cx="626940" cy="192564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/>
          <a:lstStyle/>
          <a:p>
            <a:pPr algn="ctr">
              <a:lnSpc>
                <a:spcPct val="135000"/>
              </a:lnSpc>
            </a:pPr>
            <a:endParaRPr kumimoji="1" lang="ja-JP" altLang="en-US" sz="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382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B10AFD9-BD01-E306-2A9A-40C262F48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79" y="2353206"/>
            <a:ext cx="3521144" cy="1805362"/>
          </a:xfrm>
          <a:prstGeom prst="rect">
            <a:avLst/>
          </a:prstGeom>
          <a:ln w="12700">
            <a:solidFill>
              <a:srgbClr val="D2D2D2"/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767D4607-5765-F549-0425-C38C7BD99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3-2.</a:t>
            </a:r>
            <a:r>
              <a:rPr kumimoji="1" lang="ja-JP" altLang="en-US" dirty="0"/>
              <a:t>請求書の確認手順</a:t>
            </a:r>
            <a:br>
              <a:rPr lang="en-US" altLang="ja-JP" sz="2400" dirty="0"/>
            </a:br>
            <a:br>
              <a:rPr lang="en-US" altLang="ja-JP" sz="2400" dirty="0"/>
            </a:br>
            <a:br>
              <a:rPr lang="en-US" altLang="ja-JP" sz="2400" dirty="0"/>
            </a:b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1975235-19CD-6401-F2B5-4DC4E181A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28372-6A5A-4399-8FC5-CCF396CD4981}" type="slidenum">
              <a:rPr lang="en-GB" smtClean="0"/>
              <a:t>11</a:t>
            </a:fld>
            <a:endParaRPr lang="en-GB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7AF40AF-E1BB-2722-6408-FB4FE6C8C7C7}"/>
              </a:ext>
            </a:extLst>
          </p:cNvPr>
          <p:cNvSpPr txBox="1"/>
          <p:nvPr/>
        </p:nvSpPr>
        <p:spPr>
          <a:xfrm>
            <a:off x="488247" y="1383974"/>
            <a:ext cx="5428365" cy="3065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ja-JP" altLang="en-US" sz="1600" b="1" dirty="0">
                <a:solidFill>
                  <a:schemeClr val="tx2"/>
                </a:solidFill>
              </a:rPr>
              <a:t>請求書の確認手順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7ADF441-993A-BE77-CBED-A03248207B14}"/>
              </a:ext>
            </a:extLst>
          </p:cNvPr>
          <p:cNvSpPr txBox="1"/>
          <p:nvPr/>
        </p:nvSpPr>
        <p:spPr>
          <a:xfrm>
            <a:off x="479425" y="1782416"/>
            <a:ext cx="5437188" cy="303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100" dirty="0"/>
              <a:t>１．「請求書」タブの該当の請求書の「詳細」をクリックします。</a:t>
            </a:r>
            <a:endParaRPr lang="en-US" altLang="ja-JP" sz="11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A439B27-3F93-7E98-2CC2-1F33ABD8FD51}"/>
              </a:ext>
            </a:extLst>
          </p:cNvPr>
          <p:cNvSpPr txBox="1"/>
          <p:nvPr/>
        </p:nvSpPr>
        <p:spPr>
          <a:xfrm>
            <a:off x="6284267" y="1808391"/>
            <a:ext cx="5428308" cy="2650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1100" dirty="0"/>
              <a:t>２．「請求情報」を確認し、必要に応じて「編集」をクリックし入力を行います。　</a:t>
            </a:r>
            <a:endParaRPr lang="en-US" altLang="ja-JP" sz="1100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FE9AC8B-3FC1-D255-9F50-BF5FC8E85B06}"/>
              </a:ext>
            </a:extLst>
          </p:cNvPr>
          <p:cNvSpPr/>
          <p:nvPr/>
        </p:nvSpPr>
        <p:spPr>
          <a:xfrm flipV="1">
            <a:off x="1754532" y="3859884"/>
            <a:ext cx="431982" cy="264851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/>
          <a:lstStyle/>
          <a:p>
            <a:pPr algn="ctr">
              <a:lnSpc>
                <a:spcPct val="135000"/>
              </a:lnSpc>
            </a:pPr>
            <a:endParaRPr kumimoji="1" lang="ja-JP" altLang="en-US" sz="1300" dirty="0">
              <a:solidFill>
                <a:schemeClr val="bg1"/>
              </a:solidFill>
            </a:endParaRPr>
          </a:p>
        </p:txBody>
      </p:sp>
      <p:sp>
        <p:nvSpPr>
          <p:cNvPr id="17" name="吹き出し: 角を丸めた四角形 16">
            <a:extLst>
              <a:ext uri="{FF2B5EF4-FFF2-40B4-BE49-F238E27FC236}">
                <a16:creationId xmlns:a16="http://schemas.microsoft.com/office/drawing/2014/main" id="{D75733A5-FCBB-6085-046A-5D41D118F819}"/>
              </a:ext>
            </a:extLst>
          </p:cNvPr>
          <p:cNvSpPr/>
          <p:nvPr/>
        </p:nvSpPr>
        <p:spPr>
          <a:xfrm>
            <a:off x="1093159" y="5268950"/>
            <a:ext cx="3762926" cy="971376"/>
          </a:xfrm>
          <a:prstGeom prst="wedgeRoundRectCallout">
            <a:avLst>
              <a:gd name="adj1" fmla="val -3427"/>
              <a:gd name="adj2" fmla="val -72202"/>
              <a:gd name="adj3" fmla="val 16667"/>
            </a:avLst>
          </a:prstGeom>
          <a:solidFill>
            <a:srgbClr val="EDFC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/>
          <a:lstStyle/>
          <a:p>
            <a:pPr>
              <a:lnSpc>
                <a:spcPct val="120000"/>
              </a:lnSpc>
            </a:pPr>
            <a:r>
              <a:rPr lang="en-US" altLang="ja-JP" sz="1300" b="1" dirty="0">
                <a:solidFill>
                  <a:schemeClr val="tx1"/>
                </a:solidFill>
              </a:rPr>
              <a:t>【</a:t>
            </a:r>
            <a:r>
              <a:rPr lang="ja-JP" altLang="en-US" sz="1300" b="1" dirty="0">
                <a:solidFill>
                  <a:schemeClr val="tx1"/>
                </a:solidFill>
              </a:rPr>
              <a:t>マニュアル作成者様へ</a:t>
            </a:r>
            <a:r>
              <a:rPr lang="en-US" altLang="ja-JP" sz="1300" b="1" dirty="0">
                <a:solidFill>
                  <a:schemeClr val="tx1"/>
                </a:solidFill>
              </a:rPr>
              <a:t>】</a:t>
            </a:r>
            <a:endParaRPr lang="en-US" altLang="ja-JP" sz="1300" dirty="0"/>
          </a:p>
          <a:p>
            <a:pPr>
              <a:lnSpc>
                <a:spcPct val="120000"/>
              </a:lnSpc>
            </a:pPr>
            <a:r>
              <a:rPr lang="ja-JP" altLang="en-US" sz="1300" dirty="0">
                <a:solidFill>
                  <a:srgbClr val="464646"/>
                </a:solidFill>
              </a:rPr>
              <a:t>貴社の入力・確認ルールにより変更ください。</a:t>
            </a:r>
            <a:endParaRPr lang="en-US" altLang="ja-JP" sz="1300" b="1" dirty="0">
              <a:solidFill>
                <a:schemeClr val="tx1"/>
              </a:solidFill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D6A4FCE3-4914-852B-76A9-9CBDE0C26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4937" y="2210463"/>
            <a:ext cx="4147043" cy="2799347"/>
          </a:xfrm>
          <a:prstGeom prst="rect">
            <a:avLst/>
          </a:prstGeom>
          <a:ln w="12700">
            <a:solidFill>
              <a:srgbClr val="D2D2D2"/>
            </a:solidFill>
          </a:ln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E24756D2-CDD6-AE88-72FA-05EC552DD4BF}"/>
              </a:ext>
            </a:extLst>
          </p:cNvPr>
          <p:cNvSpPr/>
          <p:nvPr/>
        </p:nvSpPr>
        <p:spPr>
          <a:xfrm flipV="1">
            <a:off x="7420844" y="2210463"/>
            <a:ext cx="400146" cy="203807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/>
          <a:lstStyle/>
          <a:p>
            <a:pPr algn="ctr">
              <a:lnSpc>
                <a:spcPct val="135000"/>
              </a:lnSpc>
            </a:pPr>
            <a:endParaRPr kumimoji="1" lang="ja-JP" altLang="en-US" sz="1300" dirty="0">
              <a:solidFill>
                <a:schemeClr val="bg1"/>
              </a:solidFill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ADB0C6DC-721C-F9EE-3E22-646DD6A2434E}"/>
              </a:ext>
            </a:extLst>
          </p:cNvPr>
          <p:cNvSpPr/>
          <p:nvPr/>
        </p:nvSpPr>
        <p:spPr>
          <a:xfrm flipV="1">
            <a:off x="10344213" y="2432026"/>
            <a:ext cx="281052" cy="203806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/>
          <a:lstStyle/>
          <a:p>
            <a:pPr algn="ctr">
              <a:lnSpc>
                <a:spcPct val="135000"/>
              </a:lnSpc>
            </a:pPr>
            <a:endParaRPr kumimoji="1" lang="ja-JP" altLang="en-US" sz="1300" dirty="0">
              <a:solidFill>
                <a:schemeClr val="bg1"/>
              </a:solidFill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4EEDCC0D-556B-0B92-AD5E-3C656641F6EC}"/>
              </a:ext>
            </a:extLst>
          </p:cNvPr>
          <p:cNvSpPr/>
          <p:nvPr/>
        </p:nvSpPr>
        <p:spPr>
          <a:xfrm flipV="1">
            <a:off x="10080490" y="3241703"/>
            <a:ext cx="527445" cy="203806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/>
          <a:lstStyle/>
          <a:p>
            <a:pPr algn="ctr">
              <a:lnSpc>
                <a:spcPct val="135000"/>
              </a:lnSpc>
            </a:pPr>
            <a:endParaRPr kumimoji="1" lang="ja-JP" altLang="en-US" sz="1300" dirty="0">
              <a:solidFill>
                <a:schemeClr val="bg1"/>
              </a:solidFill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FE770FE2-2F14-E3A5-FB03-C077DC41D467}"/>
              </a:ext>
            </a:extLst>
          </p:cNvPr>
          <p:cNvSpPr/>
          <p:nvPr/>
        </p:nvSpPr>
        <p:spPr>
          <a:xfrm flipV="1">
            <a:off x="10344213" y="3789172"/>
            <a:ext cx="281052" cy="141423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/>
          <a:lstStyle/>
          <a:p>
            <a:pPr algn="ctr">
              <a:lnSpc>
                <a:spcPct val="135000"/>
              </a:lnSpc>
            </a:pPr>
            <a:endParaRPr kumimoji="1" lang="ja-JP" altLang="en-US" sz="1300" dirty="0">
              <a:solidFill>
                <a:schemeClr val="bg1"/>
              </a:solidFill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9951A5A7-29B1-7FA7-38A4-6B80741E3AEA}"/>
              </a:ext>
            </a:extLst>
          </p:cNvPr>
          <p:cNvSpPr/>
          <p:nvPr/>
        </p:nvSpPr>
        <p:spPr>
          <a:xfrm flipV="1">
            <a:off x="10344213" y="4610925"/>
            <a:ext cx="281052" cy="141423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/>
          <a:lstStyle/>
          <a:p>
            <a:pPr algn="ctr">
              <a:lnSpc>
                <a:spcPct val="135000"/>
              </a:lnSpc>
            </a:pPr>
            <a:endParaRPr kumimoji="1" lang="ja-JP" altLang="en-US" sz="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717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プレースホルダー 2">
            <a:extLst>
              <a:ext uri="{FF2B5EF4-FFF2-40B4-BE49-F238E27FC236}">
                <a16:creationId xmlns:a16="http://schemas.microsoft.com/office/drawing/2014/main" id="{6D4ECD0A-5877-ECB2-7143-974C7773911F}"/>
              </a:ext>
            </a:extLst>
          </p:cNvPr>
          <p:cNvSpPr txBox="1">
            <a:spLocks/>
          </p:cNvSpPr>
          <p:nvPr/>
        </p:nvSpPr>
        <p:spPr>
          <a:xfrm>
            <a:off x="488051" y="1278268"/>
            <a:ext cx="9567408" cy="4492384"/>
          </a:xfrm>
          <a:prstGeom prst="rect">
            <a:avLst/>
          </a:prstGeom>
        </p:spPr>
        <p:txBody>
          <a:bodyPr vert="horz" lIns="0" tIns="54000" rIns="0" bIns="0" numCol="2" spcCol="360000" rtlCol="0" anchor="t" anchorCtr="0">
            <a:noAutofit/>
          </a:bodyPr>
          <a:lstStyle>
            <a:lvl1pPr marL="431989" indent="-39599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SzPct val="100000"/>
              <a:buFont typeface="+mj-lt"/>
              <a:buAutoNum type="arabicPeriod"/>
              <a:defRPr kumimoji="1" sz="2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1989" indent="-39599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SzPct val="100000"/>
              <a:buFont typeface="+mj-lt"/>
              <a:buAutoNum type="arabicPeriod"/>
              <a:defRPr kumimoji="1" sz="2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1989" indent="-39599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SzPct val="100000"/>
              <a:buFont typeface="+mj-lt"/>
              <a:buAutoNum type="arabicPeriod"/>
              <a:defRPr kumimoji="1" sz="2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89" indent="-39599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Font typeface="+mj-lt"/>
              <a:buAutoNum type="arabicPeriod"/>
              <a:defRPr kumimoji="1" sz="2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1989" indent="-39599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Font typeface="+mj-lt"/>
              <a:buAutoNum type="arabicPeriod"/>
              <a:defRPr kumimoji="1" sz="2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1989" indent="-39599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Font typeface="+mj-lt"/>
              <a:buAutoNum type="arabicPeriod"/>
              <a:defRPr kumimoji="1" sz="2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1989" indent="-39599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Font typeface="+mj-lt"/>
              <a:buAutoNum type="arabicPeriod"/>
              <a:defRPr kumimoji="1" sz="2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1989" indent="-39599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SzPct val="100000"/>
              <a:buFont typeface="+mj-lt"/>
              <a:buAutoNum type="arabicPeriod"/>
              <a:defRPr kumimoji="1" sz="2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989" indent="-39599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SzPct val="100000"/>
              <a:buFont typeface="+mj-lt"/>
              <a:buAutoNum type="arabicPeriod"/>
              <a:defRPr kumimoji="1" sz="2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ja-JP" altLang="en-US" sz="1800" dirty="0">
                <a:solidFill>
                  <a:srgbClr val="E6E6E6"/>
                </a:solidFill>
              </a:rPr>
              <a:t>１．「楽楽請求（楽楽精算連携プラン）」の動作保証環境</a:t>
            </a:r>
            <a:endParaRPr lang="en-US" altLang="ja-JP" sz="1800" dirty="0">
              <a:solidFill>
                <a:srgbClr val="E6E6E6"/>
              </a:solidFill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ja-JP" altLang="en-US" sz="1800" dirty="0">
                <a:solidFill>
                  <a:srgbClr val="E6E6E6"/>
                </a:solidFill>
              </a:rPr>
              <a:t>２．ログインと</a:t>
            </a:r>
            <a:r>
              <a:rPr lang="en-US" altLang="ja-JP" sz="1800" dirty="0">
                <a:solidFill>
                  <a:srgbClr val="E6E6E6"/>
                </a:solidFill>
              </a:rPr>
              <a:t>TOP</a:t>
            </a:r>
            <a:r>
              <a:rPr lang="ja-JP" altLang="en-US" sz="1800" dirty="0">
                <a:solidFill>
                  <a:srgbClr val="E6E6E6"/>
                </a:solidFill>
              </a:rPr>
              <a:t>画面</a:t>
            </a:r>
            <a:endParaRPr lang="en-US" altLang="ja-JP" sz="1800" dirty="0">
              <a:solidFill>
                <a:srgbClr val="E6E6E6"/>
              </a:solidFill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ja-JP" altLang="en-US" sz="1800" dirty="0">
                <a:solidFill>
                  <a:srgbClr val="E6E6E6"/>
                </a:solidFill>
              </a:rPr>
              <a:t>　　</a:t>
            </a:r>
            <a:r>
              <a:rPr lang="en-US" altLang="ja-JP" sz="1800" dirty="0">
                <a:solidFill>
                  <a:srgbClr val="E6E6E6"/>
                </a:solidFill>
              </a:rPr>
              <a:t>2-1.</a:t>
            </a:r>
            <a:r>
              <a:rPr lang="ja-JP" altLang="en-US" sz="1800" dirty="0">
                <a:solidFill>
                  <a:srgbClr val="E6E6E6"/>
                </a:solidFill>
              </a:rPr>
              <a:t>パスワードを設定する</a:t>
            </a:r>
            <a:endParaRPr lang="en-US" altLang="ja-JP" sz="1800" dirty="0">
              <a:solidFill>
                <a:srgbClr val="E6E6E6"/>
              </a:solidFill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ja-JP" altLang="en-US" sz="1800" dirty="0">
                <a:solidFill>
                  <a:srgbClr val="E6E6E6"/>
                </a:solidFill>
              </a:rPr>
              <a:t>　　</a:t>
            </a:r>
            <a:r>
              <a:rPr lang="en-US" altLang="ja-JP" sz="1800" dirty="0">
                <a:solidFill>
                  <a:srgbClr val="E6E6E6"/>
                </a:solidFill>
              </a:rPr>
              <a:t>2-2.</a:t>
            </a:r>
            <a:r>
              <a:rPr lang="ja-JP" altLang="en-US" sz="1800" dirty="0">
                <a:solidFill>
                  <a:srgbClr val="E6E6E6"/>
                </a:solidFill>
              </a:rPr>
              <a:t>ログイン方法</a:t>
            </a:r>
            <a:endParaRPr lang="en-US" altLang="ja-JP" sz="1800" dirty="0">
              <a:solidFill>
                <a:srgbClr val="E6E6E6"/>
              </a:solidFill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ja-JP" altLang="en-US" sz="1800" dirty="0">
                <a:solidFill>
                  <a:srgbClr val="E6E6E6"/>
                </a:solidFill>
              </a:rPr>
              <a:t>　　</a:t>
            </a:r>
            <a:r>
              <a:rPr lang="en-US" altLang="ja-JP" sz="1800" dirty="0">
                <a:solidFill>
                  <a:srgbClr val="E6E6E6"/>
                </a:solidFill>
              </a:rPr>
              <a:t>2-3.TOP</a:t>
            </a:r>
            <a:r>
              <a:rPr lang="ja-JP" altLang="en-US" sz="1800" dirty="0">
                <a:solidFill>
                  <a:srgbClr val="E6E6E6"/>
                </a:solidFill>
              </a:rPr>
              <a:t>画面</a:t>
            </a:r>
            <a:endParaRPr lang="en-US" altLang="ja-JP" sz="1800" dirty="0">
              <a:solidFill>
                <a:srgbClr val="E6E6E6"/>
              </a:solidFill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altLang="ja-JP" sz="1800" dirty="0">
                <a:solidFill>
                  <a:srgbClr val="E6E6E6"/>
                </a:solidFill>
              </a:rPr>
              <a:t>           </a:t>
            </a:r>
            <a:r>
              <a:rPr lang="ja-JP" altLang="en-US" sz="1800" dirty="0">
                <a:solidFill>
                  <a:srgbClr val="E6E6E6"/>
                </a:solidFill>
              </a:rPr>
              <a:t>（ログイン成功画面）</a:t>
            </a:r>
            <a:endParaRPr lang="en-US" altLang="ja-JP" sz="1800" dirty="0">
              <a:solidFill>
                <a:srgbClr val="E6E6E6"/>
              </a:solidFill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ja-JP" altLang="en-US" sz="1800" dirty="0">
                <a:solidFill>
                  <a:srgbClr val="E6E6E6"/>
                </a:solidFill>
              </a:rPr>
              <a:t>３．請求書のアップロード・確認手順</a:t>
            </a:r>
            <a:endParaRPr lang="en-US" altLang="ja-JP" sz="1800" dirty="0">
              <a:solidFill>
                <a:srgbClr val="E6E6E6"/>
              </a:solidFill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ja-JP" altLang="en-US" sz="1800" dirty="0">
                <a:solidFill>
                  <a:srgbClr val="E6E6E6"/>
                </a:solidFill>
              </a:rPr>
              <a:t>　　</a:t>
            </a:r>
            <a:r>
              <a:rPr lang="en-US" altLang="ja-JP" sz="1800" dirty="0">
                <a:solidFill>
                  <a:srgbClr val="E6E6E6"/>
                </a:solidFill>
              </a:rPr>
              <a:t>3-1.</a:t>
            </a:r>
            <a:r>
              <a:rPr lang="ja-JP" altLang="en-US" sz="1800" dirty="0">
                <a:solidFill>
                  <a:srgbClr val="E6E6E6"/>
                </a:solidFill>
              </a:rPr>
              <a:t>請求書のアップロード手順</a:t>
            </a:r>
            <a:endParaRPr lang="en-US" altLang="ja-JP" sz="1800" dirty="0">
              <a:solidFill>
                <a:srgbClr val="E6E6E6"/>
              </a:solidFill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ja-JP" altLang="en-US" sz="1800" dirty="0">
                <a:solidFill>
                  <a:srgbClr val="E6E6E6"/>
                </a:solidFill>
              </a:rPr>
              <a:t>　　</a:t>
            </a:r>
            <a:r>
              <a:rPr lang="en-US" altLang="ja-JP" sz="1800" dirty="0">
                <a:solidFill>
                  <a:srgbClr val="E6E6E6"/>
                </a:solidFill>
              </a:rPr>
              <a:t>3-2.</a:t>
            </a:r>
            <a:r>
              <a:rPr lang="ja-JP" altLang="en-US" sz="1800" dirty="0">
                <a:solidFill>
                  <a:srgbClr val="E6E6E6"/>
                </a:solidFill>
              </a:rPr>
              <a:t>請求書の確認手順</a:t>
            </a:r>
            <a:endParaRPr lang="en-US" altLang="ja-JP" sz="1800" dirty="0">
              <a:solidFill>
                <a:srgbClr val="E6E6E6"/>
              </a:solidFill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altLang="ja-JP" sz="1800" dirty="0">
                <a:solidFill>
                  <a:srgbClr val="464646"/>
                </a:solidFill>
              </a:rPr>
              <a:t>4. </a:t>
            </a:r>
            <a:r>
              <a:rPr lang="ja-JP" altLang="en-US" sz="1800" dirty="0"/>
              <a:t>「請求書」タブ 「楽楽精算」連携の操作手順</a:t>
            </a:r>
            <a:r>
              <a:rPr lang="ja-JP" altLang="en-US" sz="1800" dirty="0">
                <a:solidFill>
                  <a:srgbClr val="464646"/>
                </a:solidFill>
              </a:rPr>
              <a:t>　 </a:t>
            </a:r>
            <a:endParaRPr lang="en-US" altLang="ja-JP" sz="1800" dirty="0">
              <a:solidFill>
                <a:srgbClr val="464646"/>
              </a:solidFill>
            </a:endParaRPr>
          </a:p>
        </p:txBody>
      </p:sp>
      <p:sp>
        <p:nvSpPr>
          <p:cNvPr id="3" name="スライド番号プレースホルダー 3">
            <a:extLst>
              <a:ext uri="{FF2B5EF4-FFF2-40B4-BE49-F238E27FC236}">
                <a16:creationId xmlns:a16="http://schemas.microsoft.com/office/drawing/2014/main" id="{BC0FEF3D-CAEC-1BF1-E2E8-6A438C0CFC08}"/>
              </a:ext>
            </a:extLst>
          </p:cNvPr>
          <p:cNvSpPr txBox="1">
            <a:spLocks/>
          </p:cNvSpPr>
          <p:nvPr/>
        </p:nvSpPr>
        <p:spPr>
          <a:xfrm>
            <a:off x="11054107" y="6510665"/>
            <a:ext cx="658468" cy="16164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A28372-6A5A-4399-8FC5-CCF396CD4981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12C296EC-5F39-1531-FAF9-AD59E4A00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目次</a:t>
            </a:r>
          </a:p>
        </p:txBody>
      </p:sp>
    </p:spTree>
    <p:extLst>
      <p:ext uri="{BB962C8B-B14F-4D97-AF65-F5344CB8AC3E}">
        <p14:creationId xmlns:p14="http://schemas.microsoft.com/office/powerpoint/2010/main" val="543227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コンテンツ プレースホルダー 2">
            <a:extLst>
              <a:ext uri="{FF2B5EF4-FFF2-40B4-BE49-F238E27FC236}">
                <a16:creationId xmlns:a16="http://schemas.microsoft.com/office/drawing/2014/main" id="{8CD90E91-7F63-DF8A-F1C8-5D8403B0C2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842" y="2078396"/>
            <a:ext cx="5334218" cy="267991"/>
          </a:xfrm>
        </p:spPr>
        <p:txBody>
          <a:bodyPr/>
          <a:lstStyle/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ja-JP" altLang="en-US" sz="1200" dirty="0"/>
              <a:t>「請求書」タブ </a:t>
            </a:r>
            <a:r>
              <a:rPr lang="en-US" altLang="ja-JP" sz="1200" dirty="0"/>
              <a:t>&gt; </a:t>
            </a:r>
            <a:r>
              <a:rPr lang="ja-JP" altLang="en-US" sz="1200" dirty="0"/>
              <a:t>「詳細」 </a:t>
            </a:r>
            <a:r>
              <a:rPr lang="en-US" altLang="ja-JP" sz="1200" dirty="0"/>
              <a:t>&gt; </a:t>
            </a:r>
            <a:r>
              <a:rPr lang="ja-JP" altLang="en-US" sz="1200" dirty="0"/>
              <a:t>「仕訳情報」 </a:t>
            </a:r>
            <a:r>
              <a:rPr lang="en-US" altLang="ja-JP" sz="1200" dirty="0"/>
              <a:t>&gt;</a:t>
            </a:r>
            <a:r>
              <a:rPr lang="ja-JP" altLang="en-US" sz="1200" dirty="0"/>
              <a:t> 「編集」</a:t>
            </a:r>
            <a:r>
              <a:rPr lang="en-US" altLang="ja-JP" sz="1200" dirty="0"/>
              <a:t> &gt; </a:t>
            </a:r>
            <a:r>
              <a:rPr lang="ja-JP" altLang="en-US" sz="1200" dirty="0"/>
              <a:t>「追加」クリック</a:t>
            </a:r>
            <a:endParaRPr lang="en-US" altLang="ja-JP" sz="1200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B7D8E941-BA19-D9BC-5757-A9FCA3493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224" y="2427874"/>
            <a:ext cx="3603620" cy="1847649"/>
          </a:xfrm>
          <a:prstGeom prst="rect">
            <a:avLst/>
          </a:prstGeom>
          <a:ln w="12700">
            <a:solidFill>
              <a:srgbClr val="D2D2D2"/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767D4607-5765-F549-0425-C38C7BD99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 </a:t>
            </a:r>
            <a:r>
              <a:rPr lang="en-US" altLang="ja-JP" dirty="0"/>
              <a:t>4</a:t>
            </a:r>
            <a:r>
              <a:rPr lang="ja-JP" altLang="en-US" dirty="0"/>
              <a:t>．「請求書」タブ 「楽楽精算」連携の操作手順</a:t>
            </a:r>
            <a:br>
              <a:rPr lang="en-US" altLang="ja-JP" sz="2400" dirty="0"/>
            </a:br>
            <a:br>
              <a:rPr lang="en-US" altLang="ja-JP" sz="2400" dirty="0"/>
            </a:b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1975235-19CD-6401-F2B5-4DC4E181A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28372-6A5A-4399-8FC5-CCF396CD4981}" type="slidenum">
              <a:rPr lang="en-GB" smtClean="0"/>
              <a:t>13</a:t>
            </a:fld>
            <a:endParaRPr lang="en-GB" dirty="0"/>
          </a:p>
        </p:txBody>
      </p: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72F2754C-E5A2-25D7-C1DD-874E41AEECED}"/>
              </a:ext>
            </a:extLst>
          </p:cNvPr>
          <p:cNvSpPr txBox="1">
            <a:spLocks/>
          </p:cNvSpPr>
          <p:nvPr/>
        </p:nvSpPr>
        <p:spPr>
          <a:xfrm>
            <a:off x="1883568" y="1267114"/>
            <a:ext cx="2504046" cy="255854"/>
          </a:xfrm>
          <a:prstGeom prst="rect">
            <a:avLst/>
          </a:prstGeom>
        </p:spPr>
        <p:txBody>
          <a:bodyPr anchor="ctr"/>
          <a:lstStyle>
            <a:lvl1pPr marL="270000" indent="-27000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kumimoji="1" sz="5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0000" indent="-27000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indent="-360000" algn="ctr">
              <a:lnSpc>
                <a:spcPct val="120000"/>
              </a:lnSpc>
            </a:pPr>
            <a:endParaRPr lang="ja-JP" altLang="en-US" sz="11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98BDB111-7C68-2DC3-9E33-5E9EB08FB9B2}"/>
              </a:ext>
            </a:extLst>
          </p:cNvPr>
          <p:cNvSpPr txBox="1">
            <a:spLocks/>
          </p:cNvSpPr>
          <p:nvPr/>
        </p:nvSpPr>
        <p:spPr>
          <a:xfrm>
            <a:off x="488133" y="1706684"/>
            <a:ext cx="5428479" cy="290225"/>
          </a:xfrm>
          <a:prstGeom prst="rect">
            <a:avLst/>
          </a:prstGeom>
        </p:spPr>
        <p:txBody>
          <a:bodyPr anchor="ctr"/>
          <a:lstStyle>
            <a:lvl1pPr marL="270000" indent="-27000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kumimoji="1" sz="5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0000" indent="-27000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indent="-360000">
              <a:lnSpc>
                <a:spcPct val="120000"/>
              </a:lnSpc>
            </a:pPr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仕訳情報手順の入力手順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E158088-660A-C96D-4574-6B1BFDD5429F}"/>
              </a:ext>
            </a:extLst>
          </p:cNvPr>
          <p:cNvSpPr txBox="1">
            <a:spLocks/>
          </p:cNvSpPr>
          <p:nvPr/>
        </p:nvSpPr>
        <p:spPr>
          <a:xfrm>
            <a:off x="488134" y="1386237"/>
            <a:ext cx="5428479" cy="2515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9991" indent="-359991" algn="l" defTabSz="914377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982" indent="-359991" algn="l" defTabSz="914377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9973" indent="-359991" algn="l" defTabSz="914377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377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b="1" kern="1200">
                <a:solidFill>
                  <a:srgbClr val="0BA578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377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377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2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377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kumimoji="1" sz="5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9991" indent="-359991" algn="l" defTabSz="914377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dirty="0"/>
              <a:t>「請求書」タブで「仕訳情報」の入力の上、データを「確定」します。</a:t>
            </a:r>
            <a:endParaRPr lang="en-US" altLang="ja-JP" dirty="0"/>
          </a:p>
          <a:p>
            <a:pPr marL="0" indent="0">
              <a:lnSpc>
                <a:spcPct val="120000"/>
              </a:lnSpc>
              <a:buNone/>
            </a:pPr>
            <a:endParaRPr lang="en-US" altLang="ja-JP" dirty="0"/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8ABAB269-C717-2BEA-A949-BA55BE46A0E2}"/>
              </a:ext>
            </a:extLst>
          </p:cNvPr>
          <p:cNvSpPr txBox="1">
            <a:spLocks/>
          </p:cNvSpPr>
          <p:nvPr/>
        </p:nvSpPr>
        <p:spPr>
          <a:xfrm>
            <a:off x="6284099" y="1683928"/>
            <a:ext cx="5411060" cy="394468"/>
          </a:xfrm>
          <a:prstGeom prst="rect">
            <a:avLst/>
          </a:prstGeom>
        </p:spPr>
        <p:txBody>
          <a:bodyPr anchor="ctr"/>
          <a:lstStyle>
            <a:lvl1pPr marL="270000" indent="-27000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kumimoji="1" sz="5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0000" indent="-27000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indent="-360000">
              <a:lnSpc>
                <a:spcPct val="120000"/>
              </a:lnSpc>
            </a:pPr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仕訳入力の補助機能①仕訳パターンの活用手順</a:t>
            </a: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CCAEA960-E67A-0E09-D7A2-48491DF0F699}"/>
              </a:ext>
            </a:extLst>
          </p:cNvPr>
          <p:cNvSpPr txBox="1">
            <a:spLocks/>
          </p:cNvSpPr>
          <p:nvPr/>
        </p:nvSpPr>
        <p:spPr>
          <a:xfrm>
            <a:off x="6285817" y="2238749"/>
            <a:ext cx="5383213" cy="33347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9991" indent="-359991" algn="l" defTabSz="914377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982" indent="-359991" algn="l" defTabSz="914377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9973" indent="-359991" algn="l" defTabSz="914377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377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b="1" kern="1200">
                <a:solidFill>
                  <a:srgbClr val="0BA578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377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377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2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377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kumimoji="1" sz="5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9991" indent="-359991" algn="l" defTabSz="914377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「継続取引先」の場合、事前に登録されている「仕訳パターン」がある場合は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「仕訳パターン」から選択して「仕訳情報」を入力することが可能です。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228600" indent="-228600">
              <a:lnSpc>
                <a:spcPct val="120000"/>
              </a:lnSpc>
              <a:buAutoNum type="arabicPeriod"/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「請求書」タブ 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&gt;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「詳細」 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&gt;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「仕訳情報」 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&gt;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「編集」 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&gt;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「入力補助」</a:t>
            </a:r>
            <a:b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&gt;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「仕訳パターンの適用」をクリック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2.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「詳細を確認」をクリック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3.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「適用」をクリック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＜完了＞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3F44E4E-4C38-F7B1-030F-16F7DEB1BF1C}"/>
              </a:ext>
            </a:extLst>
          </p:cNvPr>
          <p:cNvSpPr/>
          <p:nvPr/>
        </p:nvSpPr>
        <p:spPr>
          <a:xfrm>
            <a:off x="1761565" y="3976734"/>
            <a:ext cx="534117" cy="260425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/>
          <a:lstStyle/>
          <a:p>
            <a:pPr algn="ctr">
              <a:lnSpc>
                <a:spcPct val="135000"/>
              </a:lnSpc>
            </a:pPr>
            <a:endParaRPr kumimoji="1" lang="ja-JP" altLang="en-US" sz="1300" dirty="0">
              <a:solidFill>
                <a:schemeClr val="bg1"/>
              </a:solidFill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97D15FD3-FF37-0A2B-8C94-016FF16621CC}"/>
              </a:ext>
            </a:extLst>
          </p:cNvPr>
          <p:cNvSpPr/>
          <p:nvPr/>
        </p:nvSpPr>
        <p:spPr>
          <a:xfrm>
            <a:off x="684274" y="2417808"/>
            <a:ext cx="641603" cy="267991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/>
          <a:lstStyle/>
          <a:p>
            <a:pPr algn="ctr">
              <a:lnSpc>
                <a:spcPct val="135000"/>
              </a:lnSpc>
            </a:pPr>
            <a:endParaRPr kumimoji="1" lang="ja-JP" altLang="en-US" sz="1300" dirty="0">
              <a:solidFill>
                <a:schemeClr val="bg1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EBCB912-E1F0-C5F7-C15C-5D6C38427B2D}"/>
              </a:ext>
            </a:extLst>
          </p:cNvPr>
          <p:cNvSpPr txBox="1"/>
          <p:nvPr/>
        </p:nvSpPr>
        <p:spPr>
          <a:xfrm>
            <a:off x="484548" y="4779868"/>
            <a:ext cx="5428478" cy="696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2.</a:t>
            </a: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仕訳情報の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入力が完了したら「保存」をクリック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今後も利用したい仕訳の場合は「この仕訳を仕訳パターンとして登録」から可能です。</a:t>
            </a:r>
            <a:endParaRPr kumimoji="1"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＜完了＞</a:t>
            </a: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E87023D5-AE25-5C70-77B1-EF51C2806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9670" y="3332330"/>
            <a:ext cx="2533989" cy="1266995"/>
          </a:xfrm>
          <a:prstGeom prst="rect">
            <a:avLst/>
          </a:prstGeom>
          <a:ln w="12700">
            <a:solidFill>
              <a:srgbClr val="D2D2D2"/>
            </a:solidFill>
          </a:ln>
        </p:spPr>
      </p:pic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20167C0F-7E07-DD91-D445-5A7F086FF43B}"/>
              </a:ext>
            </a:extLst>
          </p:cNvPr>
          <p:cNvSpPr/>
          <p:nvPr/>
        </p:nvSpPr>
        <p:spPr>
          <a:xfrm>
            <a:off x="5229832" y="3756451"/>
            <a:ext cx="404614" cy="220283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/>
          <a:lstStyle/>
          <a:p>
            <a:pPr algn="ctr">
              <a:lnSpc>
                <a:spcPct val="135000"/>
              </a:lnSpc>
            </a:pPr>
            <a:endParaRPr kumimoji="1" lang="ja-JP" altLang="en-US" sz="1300" dirty="0">
              <a:solidFill>
                <a:schemeClr val="bg1"/>
              </a:solidFill>
            </a:endParaRP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1932CED8-679D-C50C-1DE3-3AAA5E8347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5184" y="3405781"/>
            <a:ext cx="3168813" cy="1374087"/>
          </a:xfrm>
          <a:prstGeom prst="rect">
            <a:avLst/>
          </a:prstGeom>
          <a:ln w="12700">
            <a:solidFill>
              <a:srgbClr val="D2D2D2"/>
            </a:solidFill>
          </a:ln>
        </p:spPr>
      </p:pic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8EF4B531-A85D-17EF-38B3-0E4D5699C5D0}"/>
              </a:ext>
            </a:extLst>
          </p:cNvPr>
          <p:cNvSpPr/>
          <p:nvPr/>
        </p:nvSpPr>
        <p:spPr>
          <a:xfrm>
            <a:off x="8346213" y="4012682"/>
            <a:ext cx="950630" cy="156753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/>
          <a:lstStyle/>
          <a:p>
            <a:pPr algn="ctr">
              <a:lnSpc>
                <a:spcPct val="135000"/>
              </a:lnSpc>
            </a:pPr>
            <a:endParaRPr kumimoji="1" lang="ja-JP" altLang="en-US" sz="1300" dirty="0">
              <a:solidFill>
                <a:schemeClr val="bg1"/>
              </a:solidFill>
            </a:endParaRPr>
          </a:p>
        </p:txBody>
      </p:sp>
      <p:cxnSp>
        <p:nvCxnSpPr>
          <p:cNvPr id="10" name="Google Shape;266;p7">
            <a:extLst>
              <a:ext uri="{FF2B5EF4-FFF2-40B4-BE49-F238E27FC236}">
                <a16:creationId xmlns:a16="http://schemas.microsoft.com/office/drawing/2014/main" id="{09172956-BE61-2189-5B6B-8B73F4EFFC54}"/>
              </a:ext>
            </a:extLst>
          </p:cNvPr>
          <p:cNvCxnSpPr>
            <a:cxnSpLocks/>
            <a:stCxn id="7" idx="3"/>
            <a:endCxn id="23" idx="1"/>
          </p:cNvCxnSpPr>
          <p:nvPr/>
        </p:nvCxnSpPr>
        <p:spPr>
          <a:xfrm flipV="1">
            <a:off x="2295682" y="3866593"/>
            <a:ext cx="2934150" cy="240354"/>
          </a:xfrm>
          <a:prstGeom prst="bentConnector3">
            <a:avLst>
              <a:gd name="adj1" fmla="val 50000"/>
            </a:avLst>
          </a:prstGeom>
          <a:noFill/>
          <a:ln w="12700" cap="flat" cmpd="sng">
            <a:solidFill>
              <a:schemeClr val="tx2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815903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251028EB-0BF3-1682-E4CC-5A80697CBC9B}"/>
              </a:ext>
            </a:extLst>
          </p:cNvPr>
          <p:cNvSpPr txBox="1">
            <a:spLocks/>
          </p:cNvSpPr>
          <p:nvPr/>
        </p:nvSpPr>
        <p:spPr>
          <a:xfrm>
            <a:off x="496743" y="1768986"/>
            <a:ext cx="5419870" cy="403092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9991" indent="-359991" algn="l" defTabSz="914377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982" indent="-359991" algn="l" defTabSz="914377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9973" indent="-359991" algn="l" defTabSz="914377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377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b="1" kern="1200">
                <a:solidFill>
                  <a:srgbClr val="0BA578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377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377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2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377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kumimoji="1" sz="5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9991" indent="-359991" algn="l" defTabSz="914377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「継続取引先」、かつ事前に同一「取引先」で「確定」した請求書データある場合は、過去に作成した仕訳内容をコピーして「仕訳情報」を入力することが可能です。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228600" indent="-228600">
              <a:lnSpc>
                <a:spcPct val="120000"/>
              </a:lnSpc>
              <a:buAutoNum type="arabicPeriod"/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「請求書」タブ 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&gt; 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「詳細」 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&gt; 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「仕訳情報」 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&gt;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「編集」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＞「入力補助」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&gt; 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「過去仕訳の適用」をクリック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2.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「詳細を確認」をクリック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3.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「適用」をクリック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＜完了＞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767D4607-5765-F549-0425-C38C7BD99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 </a:t>
            </a:r>
            <a:r>
              <a:rPr lang="en-US" altLang="ja-JP" dirty="0"/>
              <a:t>4</a:t>
            </a:r>
            <a:r>
              <a:rPr lang="ja-JP" altLang="en-US" dirty="0"/>
              <a:t>．「請求書」タブ 「楽楽精算」連携の操作手順</a:t>
            </a:r>
            <a:br>
              <a:rPr lang="en-US" altLang="ja-JP" sz="2400" dirty="0"/>
            </a:br>
            <a:br>
              <a:rPr lang="en-US" altLang="ja-JP" sz="2400" dirty="0"/>
            </a:b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1975235-19CD-6401-F2B5-4DC4E181A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28372-6A5A-4399-8FC5-CCF396CD4981}" type="slidenum">
              <a:rPr lang="en-GB" smtClean="0"/>
              <a:t>14</a:t>
            </a:fld>
            <a:endParaRPr lang="en-GB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8DFCCAC-E05E-1735-09DF-EB8978F6008B}"/>
              </a:ext>
            </a:extLst>
          </p:cNvPr>
          <p:cNvSpPr txBox="1"/>
          <p:nvPr/>
        </p:nvSpPr>
        <p:spPr>
          <a:xfrm>
            <a:off x="2063360" y="2936588"/>
            <a:ext cx="7795407" cy="5348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5000"/>
              </a:lnSpc>
            </a:pPr>
            <a:endParaRPr kumimoji="1" lang="en-US" altLang="ja-JP" sz="1400" dirty="0">
              <a:latin typeface="+mj-lt"/>
            </a:endParaRPr>
          </a:p>
          <a:p>
            <a:pPr>
              <a:lnSpc>
                <a:spcPct val="135000"/>
              </a:lnSpc>
            </a:pPr>
            <a:endParaRPr kumimoji="1" lang="ja-JP" altLang="en-US" sz="1400" dirty="0">
              <a:latin typeface="+mj-lt"/>
            </a:endParaRPr>
          </a:p>
        </p:txBody>
      </p: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72F2754C-E5A2-25D7-C1DD-874E41AEECED}"/>
              </a:ext>
            </a:extLst>
          </p:cNvPr>
          <p:cNvSpPr txBox="1">
            <a:spLocks/>
          </p:cNvSpPr>
          <p:nvPr/>
        </p:nvSpPr>
        <p:spPr>
          <a:xfrm>
            <a:off x="1883568" y="1267114"/>
            <a:ext cx="2504046" cy="255854"/>
          </a:xfrm>
          <a:prstGeom prst="rect">
            <a:avLst/>
          </a:prstGeom>
        </p:spPr>
        <p:txBody>
          <a:bodyPr anchor="ctr"/>
          <a:lstStyle>
            <a:lvl1pPr marL="270000" indent="-27000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kumimoji="1" sz="5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0000" indent="-27000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indent="-360000" algn="ctr">
              <a:lnSpc>
                <a:spcPct val="120000"/>
              </a:lnSpc>
            </a:pPr>
            <a:endParaRPr lang="ja-JP" altLang="en-US" sz="11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コンテンツ プレースホルダー 2">
            <a:extLst>
              <a:ext uri="{FF2B5EF4-FFF2-40B4-BE49-F238E27FC236}">
                <a16:creationId xmlns:a16="http://schemas.microsoft.com/office/drawing/2014/main" id="{5ED2AA81-812B-9080-29DB-0D1A752A24D7}"/>
              </a:ext>
            </a:extLst>
          </p:cNvPr>
          <p:cNvSpPr txBox="1">
            <a:spLocks/>
          </p:cNvSpPr>
          <p:nvPr/>
        </p:nvSpPr>
        <p:spPr>
          <a:xfrm>
            <a:off x="488034" y="1383702"/>
            <a:ext cx="5428579" cy="286023"/>
          </a:xfrm>
          <a:prstGeom prst="rect">
            <a:avLst/>
          </a:prstGeom>
        </p:spPr>
        <p:txBody>
          <a:bodyPr anchor="ctr"/>
          <a:lstStyle>
            <a:lvl1pPr marL="270000" indent="-27000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kumimoji="1" sz="5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0000" indent="-27000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indent="-360000">
              <a:lnSpc>
                <a:spcPct val="120000"/>
              </a:lnSpc>
            </a:pPr>
            <a:r>
              <a:rPr lang="ja-JP" altLang="en-US" sz="1600" dirty="0">
                <a:latin typeface="+mj-lt"/>
              </a:rPr>
              <a:t>仕訳入力の補助機能②過去仕訳の活用手順</a:t>
            </a: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C862A76C-0784-5D37-89E0-A90358B1F7BA}"/>
              </a:ext>
            </a:extLst>
          </p:cNvPr>
          <p:cNvSpPr txBox="1">
            <a:spLocks/>
          </p:cNvSpPr>
          <p:nvPr/>
        </p:nvSpPr>
        <p:spPr>
          <a:xfrm>
            <a:off x="6275388" y="1385072"/>
            <a:ext cx="5428578" cy="255854"/>
          </a:xfrm>
          <a:prstGeom prst="rect">
            <a:avLst/>
          </a:prstGeom>
        </p:spPr>
        <p:txBody>
          <a:bodyPr anchor="ctr"/>
          <a:lstStyle>
            <a:lvl1pPr marL="270000" indent="-27000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kumimoji="1" sz="5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0000" indent="-27000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indent="-360000">
              <a:lnSpc>
                <a:spcPct val="120000"/>
              </a:lnSpc>
            </a:pPr>
            <a:r>
              <a:rPr lang="ja-JP" altLang="en-US" sz="1600" dirty="0">
                <a:latin typeface="+mj-lt"/>
              </a:rPr>
              <a:t>「請求書」の「確定」手順</a:t>
            </a:r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49A6A928-1505-1D50-235E-2B670C8980E5}"/>
              </a:ext>
            </a:extLst>
          </p:cNvPr>
          <p:cNvSpPr txBox="1">
            <a:spLocks/>
          </p:cNvSpPr>
          <p:nvPr/>
        </p:nvSpPr>
        <p:spPr>
          <a:xfrm>
            <a:off x="6284097" y="1674319"/>
            <a:ext cx="5419870" cy="9201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9991" indent="-359991" algn="l" defTabSz="914377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982" indent="-359991" algn="l" defTabSz="914377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9973" indent="-359991" algn="l" defTabSz="914377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377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b="1" kern="1200">
                <a:solidFill>
                  <a:srgbClr val="0BA578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377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377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2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377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kumimoji="1" sz="5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9991" indent="-359991" algn="l" defTabSz="914377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情報の入力が完了し、「楽楽精算」へ連携する場合は、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「請求書」タブ 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&gt; 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詳細画面の右上の「確定」をクリックします。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「確定」クリックすると「楽楽精算」の「領収書・請求書」へ連携します。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連携された請求書データを「楽楽精算」の支払依頼で申請します。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43DEEEC-84FC-47B6-5E51-ACDCE8B57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71" y="2923741"/>
            <a:ext cx="3317524" cy="1654914"/>
          </a:xfrm>
          <a:prstGeom prst="rect">
            <a:avLst/>
          </a:prstGeom>
          <a:ln w="12700">
            <a:solidFill>
              <a:srgbClr val="D2D2D2"/>
            </a:solidFill>
          </a:ln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10991A4F-8498-B6B7-CFAE-D5E117913AA0}"/>
              </a:ext>
            </a:extLst>
          </p:cNvPr>
          <p:cNvSpPr/>
          <p:nvPr/>
        </p:nvSpPr>
        <p:spPr>
          <a:xfrm>
            <a:off x="2642729" y="3363448"/>
            <a:ext cx="883044" cy="240534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/>
          <a:lstStyle/>
          <a:p>
            <a:pPr algn="ctr">
              <a:lnSpc>
                <a:spcPct val="135000"/>
              </a:lnSpc>
            </a:pPr>
            <a:endParaRPr kumimoji="1" lang="ja-JP" altLang="en-US" sz="1300" dirty="0">
              <a:solidFill>
                <a:schemeClr val="bg1"/>
              </a:solidFill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A9429439-4DB0-F821-9E84-2A34C2EF4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3235" y="2614916"/>
            <a:ext cx="3201972" cy="1717981"/>
          </a:xfrm>
          <a:prstGeom prst="rect">
            <a:avLst/>
          </a:prstGeom>
          <a:ln w="12700">
            <a:solidFill>
              <a:srgbClr val="D2D2D2"/>
            </a:solidFill>
          </a:ln>
        </p:spPr>
      </p:pic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74732B46-ABB9-2A02-7D95-90B548240D22}"/>
              </a:ext>
            </a:extLst>
          </p:cNvPr>
          <p:cNvSpPr/>
          <p:nvPr/>
        </p:nvSpPr>
        <p:spPr>
          <a:xfrm>
            <a:off x="8710464" y="2612214"/>
            <a:ext cx="520907" cy="25968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/>
          <a:lstStyle/>
          <a:p>
            <a:pPr algn="ctr">
              <a:lnSpc>
                <a:spcPct val="135000"/>
              </a:lnSpc>
            </a:pPr>
            <a:endParaRPr kumimoji="1" lang="ja-JP" altLang="en-US" sz="1300" dirty="0">
              <a:solidFill>
                <a:schemeClr val="bg1"/>
              </a:solidFill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110D4A8E-60F9-1795-47FF-84F3876D10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1751" y="4445404"/>
            <a:ext cx="3251058" cy="1843883"/>
          </a:xfrm>
          <a:prstGeom prst="rect">
            <a:avLst/>
          </a:prstGeom>
          <a:ln w="12700">
            <a:solidFill>
              <a:srgbClr val="D2D2D2"/>
            </a:solidFill>
          </a:ln>
        </p:spPr>
      </p:pic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05A18098-804E-8750-4B90-C3AC8EF74FAA}"/>
              </a:ext>
            </a:extLst>
          </p:cNvPr>
          <p:cNvSpPr/>
          <p:nvPr/>
        </p:nvSpPr>
        <p:spPr>
          <a:xfrm>
            <a:off x="9871829" y="4445404"/>
            <a:ext cx="831005" cy="20625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/>
          <a:lstStyle/>
          <a:p>
            <a:pPr algn="ctr">
              <a:lnSpc>
                <a:spcPct val="135000"/>
              </a:lnSpc>
            </a:pPr>
            <a:endParaRPr kumimoji="1" lang="ja-JP" altLang="en-US" sz="1300" dirty="0">
              <a:solidFill>
                <a:schemeClr val="bg1"/>
              </a:solidFill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79B83BC-D85C-34A1-3258-3DA0E616BD25}"/>
              </a:ext>
            </a:extLst>
          </p:cNvPr>
          <p:cNvSpPr/>
          <p:nvPr/>
        </p:nvSpPr>
        <p:spPr>
          <a:xfrm>
            <a:off x="8341168" y="5472928"/>
            <a:ext cx="646078" cy="774015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/>
          <a:lstStyle/>
          <a:p>
            <a:pPr algn="ctr">
              <a:lnSpc>
                <a:spcPct val="135000"/>
              </a:lnSpc>
            </a:pPr>
            <a:endParaRPr kumimoji="1" lang="ja-JP" altLang="en-US" sz="1300" dirty="0">
              <a:solidFill>
                <a:schemeClr val="bg1"/>
              </a:solidFill>
            </a:endParaRPr>
          </a:p>
        </p:txBody>
      </p:sp>
      <p:cxnSp>
        <p:nvCxnSpPr>
          <p:cNvPr id="3" name="Google Shape;266;p7">
            <a:extLst>
              <a:ext uri="{FF2B5EF4-FFF2-40B4-BE49-F238E27FC236}">
                <a16:creationId xmlns:a16="http://schemas.microsoft.com/office/drawing/2014/main" id="{47F5B8FF-1571-0B25-A947-8422184BFD81}"/>
              </a:ext>
            </a:extLst>
          </p:cNvPr>
          <p:cNvCxnSpPr>
            <a:cxnSpLocks/>
            <a:stCxn id="23" idx="3"/>
            <a:endCxn id="25" idx="0"/>
          </p:cNvCxnSpPr>
          <p:nvPr/>
        </p:nvCxnSpPr>
        <p:spPr>
          <a:xfrm>
            <a:off x="9231371" y="2742054"/>
            <a:ext cx="1055961" cy="1703350"/>
          </a:xfrm>
          <a:prstGeom prst="bentConnector2">
            <a:avLst/>
          </a:prstGeom>
          <a:noFill/>
          <a:ln w="12700" cap="flat" cmpd="sng">
            <a:solidFill>
              <a:schemeClr val="tx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" name="Google Shape;266;p7">
            <a:extLst>
              <a:ext uri="{FF2B5EF4-FFF2-40B4-BE49-F238E27FC236}">
                <a16:creationId xmlns:a16="http://schemas.microsoft.com/office/drawing/2014/main" id="{EE36FE88-0AE9-917A-94D4-590432D6A33B}"/>
              </a:ext>
            </a:extLst>
          </p:cNvPr>
          <p:cNvCxnSpPr>
            <a:cxnSpLocks/>
            <a:stCxn id="25" idx="1"/>
            <a:endCxn id="15" idx="0"/>
          </p:cNvCxnSpPr>
          <p:nvPr/>
        </p:nvCxnSpPr>
        <p:spPr>
          <a:xfrm rot="10800000" flipV="1">
            <a:off x="8664207" y="4548528"/>
            <a:ext cx="1207622" cy="924399"/>
          </a:xfrm>
          <a:prstGeom prst="bentConnector2">
            <a:avLst/>
          </a:prstGeom>
          <a:noFill/>
          <a:ln w="12700" cap="flat" cmpd="sng">
            <a:solidFill>
              <a:schemeClr val="tx2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820946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34CB89-3C5A-4009-9359-4C05ABA0D0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242228-3A62-8766-7A6F-3AD26E5F4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134" y="375936"/>
            <a:ext cx="9507855" cy="892477"/>
          </a:xfrm>
        </p:spPr>
        <p:txBody>
          <a:bodyPr/>
          <a:lstStyle/>
          <a:p>
            <a:r>
              <a:rPr lang="ja-JP" altLang="en-US" dirty="0"/>
              <a:t>目次</a:t>
            </a:r>
            <a:endParaRPr kumimoji="1"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1F9F5C9-B9D6-C142-EFBE-C097787225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3023" y="1304924"/>
            <a:ext cx="11179552" cy="4492385"/>
          </a:xfrm>
        </p:spPr>
        <p:txBody>
          <a:bodyPr numCol="1"/>
          <a:lstStyle/>
          <a:p>
            <a:pPr marL="360000" indent="-360000">
              <a:lnSpc>
                <a:spcPct val="120000"/>
              </a:lnSpc>
              <a:spcAft>
                <a:spcPts val="0"/>
              </a:spcAft>
            </a:pPr>
            <a:r>
              <a:rPr lang="ja-JP" altLang="en-US" sz="1800" dirty="0"/>
              <a:t>「楽楽請求（楽楽精算連携プラン）」の動作保証環境</a:t>
            </a:r>
            <a:endParaRPr lang="en-US" altLang="ja-JP" sz="1800" dirty="0"/>
          </a:p>
          <a:p>
            <a:pPr marL="360000" indent="-360000">
              <a:lnSpc>
                <a:spcPct val="120000"/>
              </a:lnSpc>
              <a:spcAft>
                <a:spcPts val="0"/>
              </a:spcAft>
            </a:pPr>
            <a:r>
              <a:rPr lang="ja-JP" altLang="en-US" sz="1800" dirty="0"/>
              <a:t>ログインと</a:t>
            </a:r>
            <a:r>
              <a:rPr lang="en-US" altLang="ja-JP" sz="1800" dirty="0"/>
              <a:t>TOP</a:t>
            </a:r>
            <a:r>
              <a:rPr lang="ja-JP" altLang="en-US" sz="1800" dirty="0"/>
              <a:t>画面</a:t>
            </a:r>
            <a:br>
              <a:rPr lang="en-US" altLang="ja-JP" sz="1800" dirty="0"/>
            </a:br>
            <a:r>
              <a:rPr lang="en-US" altLang="ja-JP" sz="1800" dirty="0"/>
              <a:t>2-1.</a:t>
            </a:r>
            <a:r>
              <a:rPr lang="ja-JP" altLang="en-US" sz="1800" dirty="0"/>
              <a:t>パスワードを設定する</a:t>
            </a:r>
            <a:br>
              <a:rPr lang="en-US" altLang="ja-JP" sz="1800" dirty="0"/>
            </a:br>
            <a:r>
              <a:rPr lang="en-US" altLang="ja-JP" sz="1800" dirty="0"/>
              <a:t>2-2.</a:t>
            </a:r>
            <a:r>
              <a:rPr lang="ja-JP" altLang="en-US" sz="1800" dirty="0"/>
              <a:t>ログイン方法</a:t>
            </a:r>
            <a:br>
              <a:rPr lang="en-US" altLang="ja-JP" sz="1800" dirty="0"/>
            </a:br>
            <a:r>
              <a:rPr lang="en-US" altLang="ja-JP" sz="1800" dirty="0"/>
              <a:t>2-3.TOP</a:t>
            </a:r>
            <a:r>
              <a:rPr lang="ja-JP" altLang="en-US" sz="1800" dirty="0"/>
              <a:t>画面（ログイン成功画面）</a:t>
            </a:r>
            <a:endParaRPr lang="en-US" altLang="ja-JP" sz="1800" dirty="0"/>
          </a:p>
          <a:p>
            <a:pPr marL="342900" indent="-342900">
              <a:lnSpc>
                <a:spcPct val="120000"/>
              </a:lnSpc>
              <a:spcAft>
                <a:spcPts val="0"/>
              </a:spcAft>
            </a:pPr>
            <a:r>
              <a:rPr lang="ja-JP" altLang="en-US" sz="1800" dirty="0"/>
              <a:t>請求書のアップロード・確認手順</a:t>
            </a:r>
            <a:br>
              <a:rPr lang="en-US" altLang="ja-JP" sz="1800" dirty="0"/>
            </a:br>
            <a:r>
              <a:rPr lang="en-US" altLang="ja-JP" sz="1800" dirty="0"/>
              <a:t>3-1.</a:t>
            </a:r>
            <a:r>
              <a:rPr lang="ja-JP" altLang="en-US" sz="1800" dirty="0"/>
              <a:t>請求書のアップロード手順</a:t>
            </a:r>
            <a:br>
              <a:rPr lang="en-US" altLang="ja-JP" sz="1800" dirty="0"/>
            </a:br>
            <a:r>
              <a:rPr lang="en-US" altLang="ja-JP" sz="1800" dirty="0"/>
              <a:t>3-2.</a:t>
            </a:r>
            <a:r>
              <a:rPr lang="ja-JP" altLang="en-US" sz="1800" dirty="0"/>
              <a:t>請求書の確認手順</a:t>
            </a:r>
            <a:endParaRPr lang="en-US" altLang="ja-JP" sz="1800" dirty="0"/>
          </a:p>
          <a:p>
            <a:pPr marL="342900" indent="-342900">
              <a:lnSpc>
                <a:spcPct val="120000"/>
              </a:lnSpc>
              <a:spcAft>
                <a:spcPts val="0"/>
              </a:spcAft>
            </a:pPr>
            <a:r>
              <a:rPr lang="ja-JP" altLang="en-US" sz="1800" dirty="0"/>
              <a:t>「請求書」タブ 「楽楽精算」連携の操作手順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5B08A80-E05D-912D-2ED7-A51AC809E433}"/>
              </a:ext>
            </a:extLst>
          </p:cNvPr>
          <p:cNvSpPr txBox="1">
            <a:spLocks/>
          </p:cNvSpPr>
          <p:nvPr/>
        </p:nvSpPr>
        <p:spPr>
          <a:xfrm>
            <a:off x="11054107" y="6510665"/>
            <a:ext cx="658468" cy="16164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A28372-6A5A-4399-8FC5-CCF396CD4981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7029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EC1209-30C8-0F62-296B-50AEEFDA1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0A63E8D-7F4F-A953-6510-382DABD926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8133" y="1277122"/>
            <a:ext cx="11224441" cy="4492384"/>
          </a:xfrm>
        </p:spPr>
        <p:txBody>
          <a:bodyPr/>
          <a:lstStyle/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ja-JP" altLang="en-US" sz="1800" dirty="0"/>
              <a:t>１．「楽楽請求（楽楽精算連携プラン）」の動作保証環境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altLang="ja-JP" sz="1800" dirty="0">
                <a:solidFill>
                  <a:srgbClr val="E6E6E6"/>
                </a:solidFill>
              </a:rPr>
              <a:t>2</a:t>
            </a:r>
            <a:r>
              <a:rPr lang="ja-JP" altLang="en-US" sz="1800" dirty="0">
                <a:solidFill>
                  <a:srgbClr val="E6E6E6"/>
                </a:solidFill>
              </a:rPr>
              <a:t>．ログインと</a:t>
            </a:r>
            <a:r>
              <a:rPr lang="en-US" altLang="ja-JP" sz="1800" dirty="0">
                <a:solidFill>
                  <a:srgbClr val="E6E6E6"/>
                </a:solidFill>
              </a:rPr>
              <a:t>TOP</a:t>
            </a:r>
            <a:r>
              <a:rPr lang="ja-JP" altLang="en-US" sz="1800" dirty="0">
                <a:solidFill>
                  <a:srgbClr val="E6E6E6"/>
                </a:solidFill>
              </a:rPr>
              <a:t>画面</a:t>
            </a:r>
            <a:endParaRPr lang="en-US" altLang="ja-JP" sz="1800" dirty="0">
              <a:solidFill>
                <a:srgbClr val="E6E6E6"/>
              </a:solidFill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ja-JP" altLang="en-US" sz="1800" dirty="0">
                <a:solidFill>
                  <a:srgbClr val="E6E6E6"/>
                </a:solidFill>
              </a:rPr>
              <a:t>　　</a:t>
            </a:r>
            <a:r>
              <a:rPr lang="en-US" altLang="ja-JP" sz="1800" dirty="0">
                <a:solidFill>
                  <a:srgbClr val="E6E6E6"/>
                </a:solidFill>
              </a:rPr>
              <a:t>2-1.</a:t>
            </a:r>
            <a:r>
              <a:rPr lang="ja-JP" altLang="en-US" sz="1800" dirty="0">
                <a:solidFill>
                  <a:srgbClr val="E6E6E6"/>
                </a:solidFill>
              </a:rPr>
              <a:t>パスワードを設定する</a:t>
            </a:r>
            <a:endParaRPr lang="en-US" altLang="ja-JP" sz="1800" dirty="0">
              <a:solidFill>
                <a:srgbClr val="E6E6E6"/>
              </a:solidFill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ja-JP" altLang="en-US" sz="1800" dirty="0">
                <a:solidFill>
                  <a:srgbClr val="E6E6E6"/>
                </a:solidFill>
              </a:rPr>
              <a:t>　　</a:t>
            </a:r>
            <a:r>
              <a:rPr lang="en-US" altLang="ja-JP" sz="1800" dirty="0">
                <a:solidFill>
                  <a:srgbClr val="E6E6E6"/>
                </a:solidFill>
              </a:rPr>
              <a:t>2-2.</a:t>
            </a:r>
            <a:r>
              <a:rPr lang="ja-JP" altLang="en-US" sz="1800" dirty="0">
                <a:solidFill>
                  <a:srgbClr val="E6E6E6"/>
                </a:solidFill>
              </a:rPr>
              <a:t>ログイン方法</a:t>
            </a:r>
            <a:endParaRPr lang="en-US" altLang="ja-JP" sz="1800" dirty="0">
              <a:solidFill>
                <a:srgbClr val="E6E6E6"/>
              </a:solidFill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ja-JP" altLang="en-US" sz="1800" dirty="0">
                <a:solidFill>
                  <a:srgbClr val="E6E6E6"/>
                </a:solidFill>
              </a:rPr>
              <a:t>　　</a:t>
            </a:r>
            <a:r>
              <a:rPr lang="en-US" altLang="ja-JP" sz="1800" dirty="0">
                <a:solidFill>
                  <a:srgbClr val="E6E6E6"/>
                </a:solidFill>
              </a:rPr>
              <a:t>2-3.TOP</a:t>
            </a:r>
            <a:r>
              <a:rPr lang="ja-JP" altLang="en-US" sz="1800" dirty="0">
                <a:solidFill>
                  <a:srgbClr val="E6E6E6"/>
                </a:solidFill>
              </a:rPr>
              <a:t>画面</a:t>
            </a:r>
            <a:endParaRPr lang="en-US" altLang="ja-JP" sz="1800" dirty="0">
              <a:solidFill>
                <a:srgbClr val="E6E6E6"/>
              </a:solidFill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altLang="ja-JP" sz="1800" dirty="0">
                <a:solidFill>
                  <a:srgbClr val="E6E6E6"/>
                </a:solidFill>
              </a:rPr>
              <a:t>           </a:t>
            </a:r>
            <a:r>
              <a:rPr lang="ja-JP" altLang="en-US" sz="1800" dirty="0">
                <a:solidFill>
                  <a:srgbClr val="E6E6E6"/>
                </a:solidFill>
              </a:rPr>
              <a:t>（ログイン成功画面）</a:t>
            </a:r>
            <a:endParaRPr lang="en-US" altLang="ja-JP" sz="1800" dirty="0">
              <a:solidFill>
                <a:srgbClr val="E6E6E6"/>
              </a:solidFill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ja-JP" altLang="en-US" sz="1800" dirty="0">
                <a:solidFill>
                  <a:srgbClr val="E6E6E6"/>
                </a:solidFill>
              </a:rPr>
              <a:t>３．請求書のアップロード・確認手順</a:t>
            </a:r>
            <a:endParaRPr lang="en-US" altLang="ja-JP" sz="1800" dirty="0">
              <a:solidFill>
                <a:srgbClr val="E6E6E6"/>
              </a:solidFill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ja-JP" altLang="en-US" sz="1800" dirty="0">
                <a:solidFill>
                  <a:srgbClr val="E6E6E6"/>
                </a:solidFill>
              </a:rPr>
              <a:t>　　</a:t>
            </a:r>
            <a:r>
              <a:rPr lang="en-US" altLang="ja-JP" sz="1800" dirty="0">
                <a:solidFill>
                  <a:srgbClr val="E6E6E6"/>
                </a:solidFill>
              </a:rPr>
              <a:t>3-1.</a:t>
            </a:r>
            <a:r>
              <a:rPr lang="ja-JP" altLang="en-US" sz="1800" dirty="0">
                <a:solidFill>
                  <a:srgbClr val="E6E6E6"/>
                </a:solidFill>
              </a:rPr>
              <a:t>請求書のアップロード手順</a:t>
            </a:r>
            <a:endParaRPr lang="en-US" altLang="ja-JP" sz="1800" dirty="0">
              <a:solidFill>
                <a:srgbClr val="E6E6E6"/>
              </a:solidFill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ja-JP" altLang="en-US" sz="1800" dirty="0">
                <a:solidFill>
                  <a:srgbClr val="E6E6E6"/>
                </a:solidFill>
              </a:rPr>
              <a:t>　　</a:t>
            </a:r>
            <a:r>
              <a:rPr lang="en-US" altLang="ja-JP" sz="1800" dirty="0">
                <a:solidFill>
                  <a:srgbClr val="E6E6E6"/>
                </a:solidFill>
              </a:rPr>
              <a:t>3-2.</a:t>
            </a:r>
            <a:r>
              <a:rPr lang="ja-JP" altLang="en-US" sz="1800" dirty="0">
                <a:solidFill>
                  <a:srgbClr val="E6E6E6"/>
                </a:solidFill>
              </a:rPr>
              <a:t>請求書の確認手順</a:t>
            </a:r>
            <a:endParaRPr lang="en-US" altLang="ja-JP" sz="1800" dirty="0">
              <a:solidFill>
                <a:srgbClr val="E6E6E6"/>
              </a:solidFill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altLang="ja-JP" sz="1800" dirty="0">
                <a:solidFill>
                  <a:srgbClr val="E6E6E6"/>
                </a:solidFill>
              </a:rPr>
              <a:t>4. </a:t>
            </a:r>
            <a:r>
              <a:rPr lang="ja-JP" altLang="en-US" sz="1800" dirty="0">
                <a:solidFill>
                  <a:srgbClr val="E6E6E6"/>
                </a:solidFill>
              </a:rPr>
              <a:t>「請求書」タブ 「楽楽精算」連携の操作手順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endParaRPr lang="en-US" altLang="ja-JP" sz="1800" dirty="0">
              <a:solidFill>
                <a:srgbClr val="464646"/>
              </a:solidFill>
            </a:endParaRPr>
          </a:p>
        </p:txBody>
      </p:sp>
      <p:sp>
        <p:nvSpPr>
          <p:cNvPr id="5" name="スライド番号プレースホルダー 3">
            <a:extLst>
              <a:ext uri="{FF2B5EF4-FFF2-40B4-BE49-F238E27FC236}">
                <a16:creationId xmlns:a16="http://schemas.microsoft.com/office/drawing/2014/main" id="{424DA3AE-4428-4239-E267-DC6B006AB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4107" y="6510665"/>
            <a:ext cx="658468" cy="16164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A28372-6A5A-4399-8FC5-CCF396CD4981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787E4B86-4E00-B22F-9AE4-B9D19AFB5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目次</a:t>
            </a:r>
          </a:p>
        </p:txBody>
      </p:sp>
    </p:spTree>
    <p:extLst>
      <p:ext uri="{BB962C8B-B14F-4D97-AF65-F5344CB8AC3E}">
        <p14:creationId xmlns:p14="http://schemas.microsoft.com/office/powerpoint/2010/main" val="837162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7D4607-5765-F549-0425-C38C7BD99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１．</a:t>
            </a:r>
            <a:r>
              <a:rPr lang="ja-JP" altLang="en-US" dirty="0"/>
              <a:t>「楽楽請求（楽楽精算連携プラン）」の動作保証環境</a:t>
            </a:r>
            <a:br>
              <a:rPr lang="en-US" altLang="ja-JP" sz="2400" dirty="0"/>
            </a:b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1975235-19CD-6401-F2B5-4DC4E181A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28372-6A5A-4399-8FC5-CCF396CD4981}" type="slidenum">
              <a:rPr lang="en-GB" smtClean="0"/>
              <a:t>4</a:t>
            </a:fld>
            <a:endParaRPr lang="en-GB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8DFCCAC-E05E-1735-09DF-EB8978F6008B}"/>
              </a:ext>
            </a:extLst>
          </p:cNvPr>
          <p:cNvSpPr txBox="1"/>
          <p:nvPr/>
        </p:nvSpPr>
        <p:spPr>
          <a:xfrm>
            <a:off x="2085194" y="2932389"/>
            <a:ext cx="7795407" cy="5348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5000"/>
              </a:lnSpc>
            </a:pPr>
            <a:endParaRPr kumimoji="1" lang="en-US" altLang="ja-JP" sz="1400" dirty="0"/>
          </a:p>
          <a:p>
            <a:pPr>
              <a:lnSpc>
                <a:spcPct val="135000"/>
              </a:lnSpc>
            </a:pPr>
            <a:endParaRPr kumimoji="1" lang="ja-JP" altLang="en-US" sz="1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4E2BE0D-4E5F-A17B-1910-6A593F2DE5F1}"/>
              </a:ext>
            </a:extLst>
          </p:cNvPr>
          <p:cNvSpPr txBox="1"/>
          <p:nvPr/>
        </p:nvSpPr>
        <p:spPr>
          <a:xfrm>
            <a:off x="656455" y="1437983"/>
            <a:ext cx="7438617" cy="17709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1400" dirty="0"/>
              <a:t>「楽楽請求（楽楽精算連携プラン）」の動作保証環境は以下ご確認ください。</a:t>
            </a:r>
            <a:endParaRPr kumimoji="1" lang="en-US" altLang="ja-JP" sz="1400" dirty="0"/>
          </a:p>
          <a:p>
            <a:pPr>
              <a:lnSpc>
                <a:spcPct val="120000"/>
              </a:lnSpc>
            </a:pPr>
            <a:endParaRPr kumimoji="1" lang="en-US" altLang="ja-JP" sz="1400" dirty="0"/>
          </a:p>
          <a:p>
            <a:pPr>
              <a:lnSpc>
                <a:spcPct val="120000"/>
              </a:lnSpc>
            </a:pP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OS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Windows 11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ブラウザ：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Google Chrome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Microsoft Edge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20000"/>
              </a:lnSpc>
            </a:pPr>
            <a:endParaRPr kumimoji="1" lang="en-US" altLang="ja-JP" sz="1400" dirty="0"/>
          </a:p>
          <a:p>
            <a:pPr>
              <a:lnSpc>
                <a:spcPct val="120000"/>
              </a:lnSpc>
            </a:pPr>
            <a:endParaRPr kumimoji="1" lang="en-US" altLang="ja-JP" sz="1400" dirty="0"/>
          </a:p>
          <a:p>
            <a:pPr>
              <a:lnSpc>
                <a:spcPct val="120000"/>
              </a:lnSpc>
            </a:pPr>
            <a:endParaRPr kumimoji="1" lang="en-US" altLang="ja-JP" sz="1400" dirty="0"/>
          </a:p>
          <a:p>
            <a:pPr>
              <a:lnSpc>
                <a:spcPct val="120000"/>
              </a:lnSpc>
            </a:pPr>
            <a:endParaRPr kumimoji="1" lang="en-US" altLang="ja-JP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75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13787E6-1DDA-9DB1-47EF-1D631A0DF2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8133" y="1277122"/>
            <a:ext cx="11224441" cy="4492384"/>
          </a:xfrm>
        </p:spPr>
        <p:txBody>
          <a:bodyPr/>
          <a:lstStyle/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ja-JP" altLang="en-US" sz="1800" dirty="0">
                <a:solidFill>
                  <a:srgbClr val="E6E6E6"/>
                </a:solidFill>
              </a:rPr>
              <a:t>１．「楽楽請求（楽楽精算連携プラン）」の動作保証環境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altLang="ja-JP" sz="1800" dirty="0">
                <a:solidFill>
                  <a:srgbClr val="464646"/>
                </a:solidFill>
              </a:rPr>
              <a:t>2</a:t>
            </a:r>
            <a:r>
              <a:rPr lang="ja-JP" altLang="en-US" sz="1800" dirty="0">
                <a:solidFill>
                  <a:srgbClr val="464646"/>
                </a:solidFill>
              </a:rPr>
              <a:t>．ログインと</a:t>
            </a:r>
            <a:r>
              <a:rPr lang="en-US" altLang="ja-JP" sz="1800" dirty="0">
                <a:solidFill>
                  <a:srgbClr val="464646"/>
                </a:solidFill>
              </a:rPr>
              <a:t>TOP</a:t>
            </a:r>
            <a:r>
              <a:rPr lang="ja-JP" altLang="en-US" sz="1800" dirty="0">
                <a:solidFill>
                  <a:srgbClr val="464646"/>
                </a:solidFill>
              </a:rPr>
              <a:t>画面</a:t>
            </a:r>
            <a:endParaRPr lang="en-US" altLang="ja-JP" sz="1800" dirty="0">
              <a:solidFill>
                <a:srgbClr val="464646"/>
              </a:solidFill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ja-JP" altLang="en-US" sz="1800" dirty="0">
                <a:solidFill>
                  <a:srgbClr val="464646"/>
                </a:solidFill>
              </a:rPr>
              <a:t>　　</a:t>
            </a:r>
            <a:r>
              <a:rPr lang="en-US" altLang="ja-JP" sz="1800" dirty="0">
                <a:solidFill>
                  <a:srgbClr val="464646"/>
                </a:solidFill>
              </a:rPr>
              <a:t>2-1.</a:t>
            </a:r>
            <a:r>
              <a:rPr lang="ja-JP" altLang="en-US" sz="1800" dirty="0">
                <a:solidFill>
                  <a:srgbClr val="464646"/>
                </a:solidFill>
              </a:rPr>
              <a:t>パスワードを設定する</a:t>
            </a:r>
            <a:endParaRPr lang="en-US" altLang="ja-JP" sz="1800" dirty="0">
              <a:solidFill>
                <a:srgbClr val="464646"/>
              </a:solidFill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ja-JP" altLang="en-US" sz="1800" dirty="0">
                <a:solidFill>
                  <a:srgbClr val="464646"/>
                </a:solidFill>
              </a:rPr>
              <a:t>　　</a:t>
            </a:r>
            <a:r>
              <a:rPr lang="en-US" altLang="ja-JP" sz="1800" dirty="0">
                <a:solidFill>
                  <a:srgbClr val="464646"/>
                </a:solidFill>
              </a:rPr>
              <a:t>2-2.</a:t>
            </a:r>
            <a:r>
              <a:rPr lang="ja-JP" altLang="en-US" sz="1800" dirty="0">
                <a:solidFill>
                  <a:srgbClr val="464646"/>
                </a:solidFill>
              </a:rPr>
              <a:t>ログイン方法</a:t>
            </a:r>
            <a:endParaRPr lang="en-US" altLang="ja-JP" sz="1800" dirty="0">
              <a:solidFill>
                <a:srgbClr val="464646"/>
              </a:solidFill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ja-JP" altLang="en-US" sz="1800" dirty="0">
                <a:solidFill>
                  <a:srgbClr val="464646"/>
                </a:solidFill>
              </a:rPr>
              <a:t>　　</a:t>
            </a:r>
            <a:r>
              <a:rPr lang="en-US" altLang="ja-JP" sz="1800" dirty="0">
                <a:solidFill>
                  <a:srgbClr val="464646"/>
                </a:solidFill>
              </a:rPr>
              <a:t>2-3.TOP</a:t>
            </a:r>
            <a:r>
              <a:rPr lang="ja-JP" altLang="en-US" sz="1800" dirty="0">
                <a:solidFill>
                  <a:srgbClr val="464646"/>
                </a:solidFill>
              </a:rPr>
              <a:t>画面</a:t>
            </a:r>
            <a:endParaRPr lang="en-US" altLang="ja-JP" sz="1800" dirty="0">
              <a:solidFill>
                <a:srgbClr val="464646"/>
              </a:solidFill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altLang="ja-JP" sz="1800" dirty="0">
                <a:solidFill>
                  <a:srgbClr val="464646"/>
                </a:solidFill>
              </a:rPr>
              <a:t>           </a:t>
            </a:r>
            <a:r>
              <a:rPr lang="ja-JP" altLang="en-US" sz="1800" dirty="0">
                <a:solidFill>
                  <a:srgbClr val="464646"/>
                </a:solidFill>
              </a:rPr>
              <a:t>（ログイン成功画面）</a:t>
            </a:r>
            <a:endParaRPr lang="en-US" altLang="ja-JP" sz="1800" dirty="0">
              <a:solidFill>
                <a:srgbClr val="464646"/>
              </a:solidFill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ja-JP" altLang="en-US" sz="1800" dirty="0">
                <a:solidFill>
                  <a:srgbClr val="E6E6E6"/>
                </a:solidFill>
              </a:rPr>
              <a:t>３．請求書のアップロード・確認手順</a:t>
            </a:r>
            <a:endParaRPr lang="en-US" altLang="ja-JP" sz="1800" dirty="0">
              <a:solidFill>
                <a:srgbClr val="E6E6E6"/>
              </a:solidFill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ja-JP" altLang="en-US" sz="1800" dirty="0">
                <a:solidFill>
                  <a:srgbClr val="E6E6E6"/>
                </a:solidFill>
              </a:rPr>
              <a:t>　　</a:t>
            </a:r>
            <a:r>
              <a:rPr lang="en-US" altLang="ja-JP" sz="1800" dirty="0">
                <a:solidFill>
                  <a:srgbClr val="E6E6E6"/>
                </a:solidFill>
              </a:rPr>
              <a:t>3-1.</a:t>
            </a:r>
            <a:r>
              <a:rPr lang="ja-JP" altLang="en-US" sz="1800" dirty="0">
                <a:solidFill>
                  <a:srgbClr val="E6E6E6"/>
                </a:solidFill>
              </a:rPr>
              <a:t>請求書のアップロード手順</a:t>
            </a:r>
            <a:endParaRPr lang="en-US" altLang="ja-JP" sz="1800" dirty="0">
              <a:solidFill>
                <a:srgbClr val="E6E6E6"/>
              </a:solidFill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ja-JP" altLang="en-US" sz="1800" dirty="0">
                <a:solidFill>
                  <a:srgbClr val="E6E6E6"/>
                </a:solidFill>
              </a:rPr>
              <a:t>　　</a:t>
            </a:r>
            <a:r>
              <a:rPr lang="en-US" altLang="ja-JP" sz="1800" dirty="0">
                <a:solidFill>
                  <a:srgbClr val="E6E6E6"/>
                </a:solidFill>
              </a:rPr>
              <a:t>3-2.</a:t>
            </a:r>
            <a:r>
              <a:rPr lang="ja-JP" altLang="en-US" sz="1800" dirty="0">
                <a:solidFill>
                  <a:srgbClr val="E6E6E6"/>
                </a:solidFill>
              </a:rPr>
              <a:t>請求書の確認手順</a:t>
            </a:r>
            <a:endParaRPr lang="en-US" altLang="ja-JP" sz="1800" dirty="0">
              <a:solidFill>
                <a:srgbClr val="E6E6E6"/>
              </a:solidFill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altLang="ja-JP" sz="1800" dirty="0">
                <a:solidFill>
                  <a:srgbClr val="E6E6E6"/>
                </a:solidFill>
              </a:rPr>
              <a:t>4. </a:t>
            </a:r>
            <a:r>
              <a:rPr lang="ja-JP" altLang="en-US" sz="1800" dirty="0">
                <a:solidFill>
                  <a:srgbClr val="E6E6E6"/>
                </a:solidFill>
              </a:rPr>
              <a:t>「請求書」タブ 「楽楽精算」連携の操作手順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endParaRPr lang="en-US" altLang="ja-JP" sz="1800" dirty="0">
              <a:solidFill>
                <a:srgbClr val="464646"/>
              </a:solidFill>
            </a:endParaRP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D585D87E-7077-B307-FBE1-3F8D8E3E0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目次</a:t>
            </a:r>
          </a:p>
        </p:txBody>
      </p:sp>
      <p:sp>
        <p:nvSpPr>
          <p:cNvPr id="6" name="スライド番号プレースホルダー 3">
            <a:extLst>
              <a:ext uri="{FF2B5EF4-FFF2-40B4-BE49-F238E27FC236}">
                <a16:creationId xmlns:a16="http://schemas.microsoft.com/office/drawing/2014/main" id="{48E1DD43-FF73-D757-297F-923BF22A7129}"/>
              </a:ext>
            </a:extLst>
          </p:cNvPr>
          <p:cNvSpPr txBox="1">
            <a:spLocks/>
          </p:cNvSpPr>
          <p:nvPr/>
        </p:nvSpPr>
        <p:spPr>
          <a:xfrm>
            <a:off x="11054107" y="6510665"/>
            <a:ext cx="658468" cy="16164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A28372-6A5A-4399-8FC5-CCF396CD4981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3046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61816100-143A-C91E-4897-92C92C44E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254" y="3300884"/>
            <a:ext cx="3066785" cy="2758768"/>
          </a:xfrm>
          <a:prstGeom prst="rect">
            <a:avLst/>
          </a:prstGeom>
          <a:ln w="12700">
            <a:solidFill>
              <a:srgbClr val="D2D2D2"/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767D4607-5765-F549-0425-C38C7BD99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2-1.</a:t>
            </a:r>
            <a:r>
              <a:rPr kumimoji="1" lang="ja-JP" altLang="en-US" dirty="0"/>
              <a:t>パスワードを設定する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1975235-19CD-6401-F2B5-4DC4E181A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28372-6A5A-4399-8FC5-CCF396CD4981}" type="slidenum">
              <a:rPr lang="en-GB" smtClean="0"/>
              <a:t>6</a:t>
            </a:fld>
            <a:endParaRPr lang="en-GB" dirty="0"/>
          </a:p>
        </p:txBody>
      </p: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72F2754C-E5A2-25D7-C1DD-874E41AEECED}"/>
              </a:ext>
            </a:extLst>
          </p:cNvPr>
          <p:cNvSpPr txBox="1">
            <a:spLocks/>
          </p:cNvSpPr>
          <p:nvPr/>
        </p:nvSpPr>
        <p:spPr>
          <a:xfrm>
            <a:off x="1883568" y="1267114"/>
            <a:ext cx="2504046" cy="255854"/>
          </a:xfrm>
          <a:prstGeom prst="rect">
            <a:avLst/>
          </a:prstGeom>
        </p:spPr>
        <p:txBody>
          <a:bodyPr anchor="ctr"/>
          <a:lstStyle>
            <a:lvl1pPr marL="270000" indent="-27000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kumimoji="1" sz="5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0000" indent="-27000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indent="-360000" algn="ctr">
              <a:lnSpc>
                <a:spcPct val="120000"/>
              </a:lnSpc>
            </a:pPr>
            <a:endParaRPr lang="ja-JP" altLang="en-US" sz="11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コンテンツ プレースホルダー 2">
            <a:extLst>
              <a:ext uri="{FF2B5EF4-FFF2-40B4-BE49-F238E27FC236}">
                <a16:creationId xmlns:a16="http://schemas.microsoft.com/office/drawing/2014/main" id="{8CD90E91-7F63-DF8A-F1C8-5D8403B0C2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9271" y="1866659"/>
            <a:ext cx="5427341" cy="1120381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sz="1200" dirty="0"/>
              <a:t>１．新規登録ユーザーに下記のパスワード設定メールが届きます。</a:t>
            </a:r>
            <a:br>
              <a:rPr lang="en-US" altLang="ja-JP" sz="1200" dirty="0"/>
            </a:br>
            <a:r>
              <a:rPr lang="ja-JP" altLang="en-US" sz="1200" dirty="0"/>
              <a:t>　　件名：</a:t>
            </a:r>
            <a:r>
              <a:rPr lang="en-US" altLang="ja-JP" sz="1200" dirty="0"/>
              <a:t>【</a:t>
            </a:r>
            <a:r>
              <a:rPr lang="ja-JP" altLang="en-US" sz="1200" dirty="0"/>
              <a:t>楽楽請求</a:t>
            </a:r>
            <a:r>
              <a:rPr lang="en-US" altLang="ja-JP" sz="1200" dirty="0"/>
              <a:t>】</a:t>
            </a:r>
            <a:r>
              <a:rPr lang="ja-JP" altLang="en-US" sz="1200" dirty="0"/>
              <a:t>パスワード設定のご案内</a:t>
            </a:r>
            <a:endParaRPr lang="en-US" altLang="ja-JP" sz="1200" dirty="0"/>
          </a:p>
          <a:p>
            <a:pPr marL="0" indent="0">
              <a:lnSpc>
                <a:spcPct val="120000"/>
              </a:lnSpc>
              <a:buNone/>
            </a:pPr>
            <a:endParaRPr lang="en-US" altLang="ja-JP" sz="1200" dirty="0"/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1200" dirty="0"/>
              <a:t>２．メール内の「パスワード設定用</a:t>
            </a:r>
            <a:r>
              <a:rPr lang="en-US" altLang="ja-JP" sz="1200" dirty="0"/>
              <a:t>UR</a:t>
            </a:r>
            <a:r>
              <a:rPr lang="ja-JP" altLang="en-US" sz="1200" dirty="0"/>
              <a:t>Ｌ」をクリックし、</a:t>
            </a:r>
            <a:br>
              <a:rPr lang="en-US" altLang="ja-JP" sz="1200" dirty="0"/>
            </a:br>
            <a:r>
              <a:rPr lang="ja-JP" altLang="en-US" sz="1200" dirty="0"/>
              <a:t>　　任意のパスワードを入力して「保存」をクリックします。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B8D2E4B7-7532-7A87-34EE-E4187D72632C}"/>
              </a:ext>
            </a:extLst>
          </p:cNvPr>
          <p:cNvSpPr/>
          <p:nvPr/>
        </p:nvSpPr>
        <p:spPr>
          <a:xfrm>
            <a:off x="6275387" y="5174371"/>
            <a:ext cx="5437187" cy="885281"/>
          </a:xfrm>
          <a:prstGeom prst="rect">
            <a:avLst/>
          </a:prstGeom>
          <a:solidFill>
            <a:srgbClr val="EDFC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spcCol="180000" rtlCol="0" anchor="ctr"/>
          <a:lstStyle/>
          <a:p>
            <a:pPr>
              <a:lnSpc>
                <a:spcPct val="120000"/>
              </a:lnSpc>
            </a:pPr>
            <a:r>
              <a:rPr lang="ja-JP" altLang="en-US" sz="900" b="1" dirty="0">
                <a:solidFill>
                  <a:schemeClr val="tx2"/>
                </a:solidFill>
              </a:rPr>
              <a:t>注意</a:t>
            </a:r>
            <a:endParaRPr lang="en-US" altLang="ja-JP" sz="900" b="1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r>
              <a:rPr lang="ja-JP" altLang="en-US" sz="900" dirty="0">
                <a:solidFill>
                  <a:schemeClr val="tx1"/>
                </a:solidFill>
              </a:rPr>
              <a:t>「パスワード有効期限」が過ぎるとパスワードを設定できなくなります。</a:t>
            </a:r>
            <a:br>
              <a:rPr lang="ja-JP" altLang="en-US" sz="900" dirty="0">
                <a:solidFill>
                  <a:schemeClr val="tx1"/>
                </a:solidFill>
              </a:rPr>
            </a:br>
            <a:r>
              <a:rPr lang="ja-JP" altLang="en-US" sz="900" dirty="0">
                <a:solidFill>
                  <a:schemeClr val="tx1"/>
                </a:solidFill>
              </a:rPr>
              <a:t>パスワード有効期限が過ぎた場合は、パスワード設定メールの再送が必要となるため、</a:t>
            </a:r>
            <a:endParaRPr lang="en-US" altLang="ja-JP" sz="9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ja-JP" altLang="en-US" sz="900" dirty="0">
                <a:solidFill>
                  <a:schemeClr val="tx1"/>
                </a:solidFill>
              </a:rPr>
              <a:t>社内の「楽楽請求（楽楽精算連携プラン）」管理者に連絡してください。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7BA9649-992A-8A86-FC8B-18AF0B32D3A9}"/>
              </a:ext>
            </a:extLst>
          </p:cNvPr>
          <p:cNvSpPr/>
          <p:nvPr/>
        </p:nvSpPr>
        <p:spPr>
          <a:xfrm>
            <a:off x="1310132" y="4541876"/>
            <a:ext cx="1656085" cy="759904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/>
          <a:lstStyle/>
          <a:p>
            <a:pPr algn="ctr">
              <a:lnSpc>
                <a:spcPct val="135000"/>
              </a:lnSpc>
            </a:pPr>
            <a:endParaRPr kumimoji="1" lang="ja-JP" altLang="en-US" sz="1300" dirty="0">
              <a:solidFill>
                <a:schemeClr val="bg1"/>
              </a:solidFill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47998970-AE35-CFF4-0DAE-34C10F235C61}"/>
              </a:ext>
            </a:extLst>
          </p:cNvPr>
          <p:cNvSpPr/>
          <p:nvPr/>
        </p:nvSpPr>
        <p:spPr>
          <a:xfrm>
            <a:off x="2310615" y="5825138"/>
            <a:ext cx="558670" cy="273474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/>
          <a:lstStyle/>
          <a:p>
            <a:pPr algn="ctr">
              <a:lnSpc>
                <a:spcPct val="135000"/>
              </a:lnSpc>
            </a:pPr>
            <a:endParaRPr kumimoji="1" lang="ja-JP" altLang="en-US" sz="1300" dirty="0">
              <a:solidFill>
                <a:schemeClr val="bg1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295BAD4-9B64-6E57-AF75-AE1C78FD3930}"/>
              </a:ext>
            </a:extLst>
          </p:cNvPr>
          <p:cNvSpPr txBox="1"/>
          <p:nvPr/>
        </p:nvSpPr>
        <p:spPr>
          <a:xfrm>
            <a:off x="488134" y="1382917"/>
            <a:ext cx="11224441" cy="2788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35000"/>
              </a:lnSpc>
            </a:pPr>
            <a:r>
              <a:rPr kumimoji="1" lang="ja-JP" altLang="en-US" sz="1600" b="1" dirty="0">
                <a:solidFill>
                  <a:schemeClr val="tx2"/>
                </a:solidFill>
              </a:rPr>
              <a:t>設定手順</a:t>
            </a:r>
          </a:p>
        </p:txBody>
      </p:sp>
    </p:spTree>
    <p:extLst>
      <p:ext uri="{BB962C8B-B14F-4D97-AF65-F5344CB8AC3E}">
        <p14:creationId xmlns:p14="http://schemas.microsoft.com/office/powerpoint/2010/main" val="362769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7D4607-5765-F549-0425-C38C7BD99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2-2.</a:t>
            </a:r>
            <a:r>
              <a:rPr lang="ja-JP" altLang="en-US" dirty="0"/>
              <a:t>ログイン方法</a:t>
            </a:r>
            <a:br>
              <a:rPr lang="en-US" altLang="ja-JP" sz="2400" dirty="0"/>
            </a:b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1975235-19CD-6401-F2B5-4DC4E181A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28372-6A5A-4399-8FC5-CCF396CD4981}" type="slidenum">
              <a:rPr lang="en-GB" smtClean="0"/>
              <a:t>7</a:t>
            </a:fld>
            <a:endParaRPr lang="en-GB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F95A9A5-67F6-C638-3326-9079A39B0096}"/>
              </a:ext>
            </a:extLst>
          </p:cNvPr>
          <p:cNvSpPr txBox="1"/>
          <p:nvPr/>
        </p:nvSpPr>
        <p:spPr>
          <a:xfrm>
            <a:off x="496843" y="1385072"/>
            <a:ext cx="11215732" cy="549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ja-JP" altLang="en-US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「楽楽請求（楽楽精算連携プラン）」には、以下の</a:t>
            </a:r>
            <a:r>
              <a:rPr kumimoji="1" lang="en-US" altLang="ja-JP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URL</a:t>
            </a:r>
            <a:r>
              <a:rPr kumimoji="1" lang="ja-JP" altLang="en-US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からログインします。</a:t>
            </a:r>
            <a:endParaRPr kumimoji="1" lang="en-US" altLang="ja-JP" sz="13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300" b="1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「楽楽請求（楽楽精算連携プラン）」</a:t>
            </a:r>
            <a:r>
              <a:rPr kumimoji="1" lang="en-US" altLang="ja-JP" sz="1300" b="1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URL</a:t>
            </a:r>
            <a:r>
              <a:rPr kumimoji="1" lang="ja-JP" altLang="en-US" sz="1300" b="1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7ADF441-993A-BE77-CBED-A03248207B14}"/>
              </a:ext>
            </a:extLst>
          </p:cNvPr>
          <p:cNvSpPr txBox="1"/>
          <p:nvPr/>
        </p:nvSpPr>
        <p:spPr>
          <a:xfrm>
            <a:off x="488134" y="2192659"/>
            <a:ext cx="5437188" cy="945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1200" b="1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ログイン手順</a:t>
            </a:r>
            <a:endParaRPr lang="en-US" altLang="ja-JP" sz="1200" b="1" dirty="0">
              <a:solidFill>
                <a:schemeClr val="tx2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228600" indent="-228600">
              <a:lnSpc>
                <a:spcPct val="120000"/>
              </a:lnSpc>
              <a:buFont typeface="BIZ UDPGothic" panose="020B0400000000000000" pitchFamily="34" charset="-128"/>
              <a:buAutoNum type="arabicPeriod"/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事前通知されたログイン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ID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を入力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228600" indent="-228600">
              <a:lnSpc>
                <a:spcPct val="120000"/>
              </a:lnSpc>
              <a:buFont typeface="BIZ UDPGothic" panose="020B0400000000000000" pitchFamily="34" charset="-128"/>
              <a:buAutoNum type="arabicPeriod"/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自分で設定したパスワードを入力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228600" indent="-228600">
              <a:lnSpc>
                <a:spcPct val="120000"/>
              </a:lnSpc>
              <a:buFont typeface="BIZ UDPGothic" panose="020B0400000000000000" pitchFamily="34" charset="-128"/>
              <a:buAutoNum type="arabicPeriod"/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「ログイン」をクリック</a:t>
            </a: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4890415C-C650-E09E-5987-B8F8FD96249D}"/>
              </a:ext>
            </a:extLst>
          </p:cNvPr>
          <p:cNvGrpSpPr/>
          <p:nvPr/>
        </p:nvGrpSpPr>
        <p:grpSpPr>
          <a:xfrm>
            <a:off x="2851444" y="2915864"/>
            <a:ext cx="2866381" cy="3274259"/>
            <a:chOff x="4572000" y="1239067"/>
            <a:chExt cx="4553585" cy="4906060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BFA4E2A0-21D7-D794-315B-D35A993736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0" y="1239067"/>
              <a:ext cx="4553585" cy="4906060"/>
            </a:xfrm>
            <a:prstGeom prst="rect">
              <a:avLst/>
            </a:prstGeom>
            <a:ln w="12700">
              <a:solidFill>
                <a:srgbClr val="D2D2D2"/>
              </a:solidFill>
            </a:ln>
          </p:spPr>
        </p:pic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00ED6841-4A01-9289-0CF4-D4877A74BFDF}"/>
                </a:ext>
              </a:extLst>
            </p:cNvPr>
            <p:cNvSpPr/>
            <p:nvPr/>
          </p:nvSpPr>
          <p:spPr>
            <a:xfrm>
              <a:off x="5205743" y="2926846"/>
              <a:ext cx="543207" cy="1694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algn="ctr">
                <a:lnSpc>
                  <a:spcPct val="135000"/>
                </a:lnSpc>
              </a:pPr>
              <a:endParaRPr kumimoji="1" lang="ja-JP" altLang="en-US" sz="1300" dirty="0" err="1">
                <a:solidFill>
                  <a:schemeClr val="bg1"/>
                </a:solidFill>
              </a:endParaRPr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B7CCB8BE-C3EC-7E1C-3B50-C8638E31B6D8}"/>
                </a:ext>
              </a:extLst>
            </p:cNvPr>
            <p:cNvSpPr/>
            <p:nvPr/>
          </p:nvSpPr>
          <p:spPr>
            <a:xfrm>
              <a:off x="5204178" y="3823331"/>
              <a:ext cx="707735" cy="1694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algn="ctr">
                <a:lnSpc>
                  <a:spcPct val="135000"/>
                </a:lnSpc>
              </a:pPr>
              <a:endParaRPr kumimoji="1" lang="ja-JP" altLang="en-US" sz="13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2604736-BC52-78B9-F570-8BEB63BAD63F}"/>
              </a:ext>
            </a:extLst>
          </p:cNvPr>
          <p:cNvSpPr/>
          <p:nvPr/>
        </p:nvSpPr>
        <p:spPr>
          <a:xfrm>
            <a:off x="3164747" y="3958808"/>
            <a:ext cx="2190680" cy="302618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/>
          <a:lstStyle/>
          <a:p>
            <a:pPr algn="ctr">
              <a:lnSpc>
                <a:spcPct val="135000"/>
              </a:lnSpc>
            </a:pPr>
            <a:endParaRPr kumimoji="1" lang="ja-JP" altLang="en-US" sz="1300" dirty="0">
              <a:solidFill>
                <a:schemeClr val="bg1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465D3DA-E888-A662-610E-9385A50FD023}"/>
              </a:ext>
            </a:extLst>
          </p:cNvPr>
          <p:cNvSpPr/>
          <p:nvPr/>
        </p:nvSpPr>
        <p:spPr>
          <a:xfrm>
            <a:off x="3623517" y="5001963"/>
            <a:ext cx="1324765" cy="42736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/>
          <a:lstStyle/>
          <a:p>
            <a:pPr algn="ctr">
              <a:lnSpc>
                <a:spcPct val="135000"/>
              </a:lnSpc>
            </a:pPr>
            <a:endParaRPr kumimoji="1" lang="ja-JP" altLang="en-US" sz="1300" dirty="0">
              <a:solidFill>
                <a:schemeClr val="bg1"/>
              </a:solidFill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40F69BA-5D78-1B2D-9820-0F526534C33E}"/>
              </a:ext>
            </a:extLst>
          </p:cNvPr>
          <p:cNvSpPr/>
          <p:nvPr/>
        </p:nvSpPr>
        <p:spPr>
          <a:xfrm>
            <a:off x="3189293" y="4523959"/>
            <a:ext cx="2190680" cy="302618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/>
          <a:lstStyle/>
          <a:p>
            <a:pPr algn="ctr">
              <a:lnSpc>
                <a:spcPct val="135000"/>
              </a:lnSpc>
            </a:pPr>
            <a:endParaRPr kumimoji="1" lang="ja-JP" altLang="en-US" sz="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476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7D4607-5765-F549-0425-C38C7BD99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2-3.</a:t>
            </a:r>
            <a:r>
              <a:rPr lang="en-US" altLang="ja-JP" dirty="0"/>
              <a:t>TOP</a:t>
            </a:r>
            <a:r>
              <a:rPr lang="ja-JP" altLang="en-US" dirty="0"/>
              <a:t>画面（ログイン成功画面）</a:t>
            </a:r>
            <a:br>
              <a:rPr lang="en-US" altLang="ja-JP" sz="2400" dirty="0"/>
            </a:br>
            <a:br>
              <a:rPr lang="en-US" altLang="ja-JP" sz="2400" dirty="0"/>
            </a:b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1975235-19CD-6401-F2B5-4DC4E181A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28372-6A5A-4399-8FC5-CCF396CD4981}" type="slidenum">
              <a:rPr lang="en-GB" smtClean="0"/>
              <a:t>8</a:t>
            </a:fld>
            <a:endParaRPr lang="en-GB" dirty="0"/>
          </a:p>
        </p:txBody>
      </p:sp>
      <p:sp>
        <p:nvSpPr>
          <p:cNvPr id="24" name="コンテンツ プレースホルダー 2">
            <a:extLst>
              <a:ext uri="{FF2B5EF4-FFF2-40B4-BE49-F238E27FC236}">
                <a16:creationId xmlns:a16="http://schemas.microsoft.com/office/drawing/2014/main" id="{8E4800AC-2631-73BE-4B32-EDBBECEEA549}"/>
              </a:ext>
            </a:extLst>
          </p:cNvPr>
          <p:cNvSpPr txBox="1">
            <a:spLocks/>
          </p:cNvSpPr>
          <p:nvPr/>
        </p:nvSpPr>
        <p:spPr>
          <a:xfrm>
            <a:off x="488130" y="1386757"/>
            <a:ext cx="5437188" cy="354957"/>
          </a:xfrm>
          <a:prstGeom prst="rect">
            <a:avLst/>
          </a:prstGeom>
        </p:spPr>
        <p:txBody>
          <a:bodyPr vert="horz" lIns="144000" tIns="0" rIns="180000" bIns="0" rtlCol="0" anchor="t" anchorCtr="0">
            <a:normAutofit/>
          </a:bodyPr>
          <a:lstStyle>
            <a:lvl1pPr marL="270000" indent="-27000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kumimoji="1" sz="5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0000" indent="-27000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Clr>
                <a:schemeClr val="tx1"/>
              </a:buClr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請求書のアップロード、内容の確認を行います。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5" name="吹き出し: 角を丸めた四角形 14">
            <a:extLst>
              <a:ext uri="{FF2B5EF4-FFF2-40B4-BE49-F238E27FC236}">
                <a16:creationId xmlns:a16="http://schemas.microsoft.com/office/drawing/2014/main" id="{538D7DAA-8AB9-C5CA-DEB5-D63E02AA7A6F}"/>
              </a:ext>
            </a:extLst>
          </p:cNvPr>
          <p:cNvSpPr/>
          <p:nvPr/>
        </p:nvSpPr>
        <p:spPr>
          <a:xfrm>
            <a:off x="1296401" y="3276766"/>
            <a:ext cx="4554388" cy="2584215"/>
          </a:xfrm>
          <a:prstGeom prst="wedgeRoundRectCallout">
            <a:avLst>
              <a:gd name="adj1" fmla="val 61856"/>
              <a:gd name="adj2" fmla="val -23936"/>
              <a:gd name="adj3" fmla="val 16667"/>
            </a:avLst>
          </a:prstGeom>
          <a:solidFill>
            <a:srgbClr val="EDFC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/>
          <a:lstStyle/>
          <a:p>
            <a:pPr>
              <a:lnSpc>
                <a:spcPct val="120000"/>
              </a:lnSpc>
            </a:pPr>
            <a:r>
              <a:rPr lang="en-US" altLang="ja-JP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lang="ja-JP" altLang="en-US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マニュアル作成者様へ</a:t>
            </a:r>
            <a:r>
              <a:rPr lang="en-US" altLang="ja-JP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pPr>
              <a:lnSpc>
                <a:spcPct val="120000"/>
              </a:lnSpc>
            </a:pPr>
            <a:endParaRPr lang="en-US" altLang="ja-JP" sz="12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申請者に「取引先」の設定を許可する場合は、</a:t>
            </a:r>
            <a:endParaRPr lang="en-US" altLang="ja-JP" sz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「設定」タブ</a:t>
            </a:r>
            <a:r>
              <a:rPr lang="en-US" altLang="ja-JP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&gt; </a:t>
            </a:r>
            <a:r>
              <a:rPr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「業務マスタ」</a:t>
            </a:r>
            <a:r>
              <a:rPr lang="en-US" altLang="ja-JP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&gt;</a:t>
            </a:r>
            <a:r>
              <a:rPr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「取引先設定」も</a:t>
            </a:r>
            <a:endParaRPr lang="en-US" altLang="ja-JP" sz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ご案内ください。</a:t>
            </a:r>
            <a:endParaRPr lang="en-US" altLang="ja-JP" sz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「設定」タブ</a:t>
            </a:r>
            <a:r>
              <a:rPr lang="en-US" altLang="ja-JP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&gt;</a:t>
            </a:r>
            <a:r>
              <a:rPr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「組織マスタ」</a:t>
            </a:r>
            <a:r>
              <a:rPr lang="en-US" altLang="ja-JP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&gt;</a:t>
            </a:r>
            <a:r>
              <a:rPr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「権限設定」にて各社員の権限を</a:t>
            </a:r>
            <a:br>
              <a:rPr lang="en-US" altLang="ja-JP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設定いただいております。</a:t>
            </a:r>
            <a:endParaRPr lang="en-US" altLang="ja-JP" sz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「取引先」の設定をされたい場合には権限が必要です。</a:t>
            </a:r>
            <a:endParaRPr lang="en-US" altLang="ja-JP" sz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9AF72D1-A2F5-7A5B-A342-2A69ADF47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212" y="3086767"/>
            <a:ext cx="4101488" cy="2584215"/>
          </a:xfrm>
          <a:prstGeom prst="rect">
            <a:avLst/>
          </a:prstGeom>
          <a:ln w="12700">
            <a:solidFill>
              <a:srgbClr val="D2D2D2"/>
            </a:solidFill>
          </a:ln>
        </p:spPr>
      </p:pic>
    </p:spTree>
    <p:extLst>
      <p:ext uri="{BB962C8B-B14F-4D97-AF65-F5344CB8AC3E}">
        <p14:creationId xmlns:p14="http://schemas.microsoft.com/office/powerpoint/2010/main" val="2945257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プレースホルダー 2">
            <a:extLst>
              <a:ext uri="{FF2B5EF4-FFF2-40B4-BE49-F238E27FC236}">
                <a16:creationId xmlns:a16="http://schemas.microsoft.com/office/drawing/2014/main" id="{C214062A-28EF-B37B-BB43-3C0FF695A883}"/>
              </a:ext>
            </a:extLst>
          </p:cNvPr>
          <p:cNvSpPr txBox="1">
            <a:spLocks/>
          </p:cNvSpPr>
          <p:nvPr/>
        </p:nvSpPr>
        <p:spPr>
          <a:xfrm>
            <a:off x="488051" y="1278268"/>
            <a:ext cx="9819957" cy="4492384"/>
          </a:xfrm>
          <a:prstGeom prst="rect">
            <a:avLst/>
          </a:prstGeom>
        </p:spPr>
        <p:txBody>
          <a:bodyPr vert="horz" lIns="0" tIns="54000" rIns="0" bIns="0" numCol="2" spcCol="360000" rtlCol="0" anchor="t" anchorCtr="0">
            <a:noAutofit/>
          </a:bodyPr>
          <a:lstStyle>
            <a:lvl1pPr marL="431989" indent="-39599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SzPct val="100000"/>
              <a:buFont typeface="+mj-lt"/>
              <a:buAutoNum type="arabicPeriod"/>
              <a:defRPr kumimoji="1" sz="2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1989" indent="-39599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SzPct val="100000"/>
              <a:buFont typeface="+mj-lt"/>
              <a:buAutoNum type="arabicPeriod"/>
              <a:defRPr kumimoji="1" sz="2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1989" indent="-39599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SzPct val="100000"/>
              <a:buFont typeface="+mj-lt"/>
              <a:buAutoNum type="arabicPeriod"/>
              <a:defRPr kumimoji="1" sz="2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89" indent="-39599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Font typeface="+mj-lt"/>
              <a:buAutoNum type="arabicPeriod"/>
              <a:defRPr kumimoji="1" sz="2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1989" indent="-39599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Font typeface="+mj-lt"/>
              <a:buAutoNum type="arabicPeriod"/>
              <a:defRPr kumimoji="1" sz="2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1989" indent="-39599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Font typeface="+mj-lt"/>
              <a:buAutoNum type="arabicPeriod"/>
              <a:defRPr kumimoji="1" sz="2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1989" indent="-39599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Font typeface="+mj-lt"/>
              <a:buAutoNum type="arabicPeriod"/>
              <a:defRPr kumimoji="1" sz="2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1989" indent="-39599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SzPct val="100000"/>
              <a:buFont typeface="+mj-lt"/>
              <a:buAutoNum type="arabicPeriod"/>
              <a:defRPr kumimoji="1" sz="2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989" indent="-39599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SzPct val="100000"/>
              <a:buFont typeface="+mj-lt"/>
              <a:buAutoNum type="arabicPeriod"/>
              <a:defRPr kumimoji="1" sz="2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ja-JP" altLang="en-US" sz="1800" dirty="0">
                <a:solidFill>
                  <a:srgbClr val="E6E6E6"/>
                </a:solidFill>
              </a:rPr>
              <a:t>１．「楽楽請求（楽楽精算連携プラン）」の動作保証環境</a:t>
            </a:r>
            <a:endParaRPr lang="en-US" altLang="ja-JP" sz="1800" dirty="0">
              <a:solidFill>
                <a:srgbClr val="E6E6E6"/>
              </a:solidFill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ja-JP" altLang="en-US" sz="1800" dirty="0">
                <a:solidFill>
                  <a:srgbClr val="E6E6E6"/>
                </a:solidFill>
              </a:rPr>
              <a:t>２．ログインと</a:t>
            </a:r>
            <a:r>
              <a:rPr lang="en-US" altLang="ja-JP" sz="1800" dirty="0">
                <a:solidFill>
                  <a:srgbClr val="E6E6E6"/>
                </a:solidFill>
              </a:rPr>
              <a:t>TOP</a:t>
            </a:r>
            <a:r>
              <a:rPr lang="ja-JP" altLang="en-US" sz="1800" dirty="0">
                <a:solidFill>
                  <a:srgbClr val="E6E6E6"/>
                </a:solidFill>
              </a:rPr>
              <a:t>画面</a:t>
            </a:r>
            <a:endParaRPr lang="en-US" altLang="ja-JP" sz="1800" dirty="0">
              <a:solidFill>
                <a:srgbClr val="E6E6E6"/>
              </a:solidFill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ja-JP" altLang="en-US" sz="1800" dirty="0">
                <a:solidFill>
                  <a:srgbClr val="E6E6E6"/>
                </a:solidFill>
              </a:rPr>
              <a:t>　　</a:t>
            </a:r>
            <a:r>
              <a:rPr lang="en-US" altLang="ja-JP" sz="1800" dirty="0">
                <a:solidFill>
                  <a:srgbClr val="E6E6E6"/>
                </a:solidFill>
              </a:rPr>
              <a:t>2-1.</a:t>
            </a:r>
            <a:r>
              <a:rPr lang="ja-JP" altLang="en-US" sz="1800" dirty="0">
                <a:solidFill>
                  <a:srgbClr val="E6E6E6"/>
                </a:solidFill>
              </a:rPr>
              <a:t>パスワードを設定する</a:t>
            </a:r>
            <a:endParaRPr lang="en-US" altLang="ja-JP" sz="1800" dirty="0">
              <a:solidFill>
                <a:srgbClr val="E6E6E6"/>
              </a:solidFill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ja-JP" altLang="en-US" sz="1800" dirty="0">
                <a:solidFill>
                  <a:srgbClr val="E6E6E6"/>
                </a:solidFill>
              </a:rPr>
              <a:t>　　</a:t>
            </a:r>
            <a:r>
              <a:rPr lang="en-US" altLang="ja-JP" sz="1800" dirty="0">
                <a:solidFill>
                  <a:srgbClr val="E6E6E6"/>
                </a:solidFill>
              </a:rPr>
              <a:t>2-2.</a:t>
            </a:r>
            <a:r>
              <a:rPr lang="ja-JP" altLang="en-US" sz="1800" dirty="0">
                <a:solidFill>
                  <a:srgbClr val="E6E6E6"/>
                </a:solidFill>
              </a:rPr>
              <a:t>ログイン方法</a:t>
            </a:r>
            <a:endParaRPr lang="en-US" altLang="ja-JP" sz="1800" dirty="0">
              <a:solidFill>
                <a:srgbClr val="E6E6E6"/>
              </a:solidFill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ja-JP" altLang="en-US" sz="1800" dirty="0">
                <a:solidFill>
                  <a:srgbClr val="E6E6E6"/>
                </a:solidFill>
              </a:rPr>
              <a:t>　　</a:t>
            </a:r>
            <a:r>
              <a:rPr lang="en-US" altLang="ja-JP" sz="1800" dirty="0">
                <a:solidFill>
                  <a:srgbClr val="E6E6E6"/>
                </a:solidFill>
              </a:rPr>
              <a:t>2-3.TOP</a:t>
            </a:r>
            <a:r>
              <a:rPr lang="ja-JP" altLang="en-US" sz="1800" dirty="0">
                <a:solidFill>
                  <a:srgbClr val="E6E6E6"/>
                </a:solidFill>
              </a:rPr>
              <a:t>画面</a:t>
            </a:r>
            <a:endParaRPr lang="en-US" altLang="ja-JP" sz="1800" dirty="0">
              <a:solidFill>
                <a:srgbClr val="E6E6E6"/>
              </a:solidFill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altLang="ja-JP" sz="1800" dirty="0">
                <a:solidFill>
                  <a:srgbClr val="E6E6E6"/>
                </a:solidFill>
              </a:rPr>
              <a:t>          </a:t>
            </a:r>
            <a:r>
              <a:rPr lang="ja-JP" altLang="en-US" sz="1800" dirty="0">
                <a:solidFill>
                  <a:srgbClr val="E6E6E6"/>
                </a:solidFill>
              </a:rPr>
              <a:t>（ログイン成功画面）</a:t>
            </a:r>
            <a:endParaRPr lang="en-US" altLang="ja-JP" sz="1800" dirty="0">
              <a:solidFill>
                <a:srgbClr val="E6E6E6"/>
              </a:solidFill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ja-JP" altLang="en-US" sz="1800" dirty="0">
                <a:solidFill>
                  <a:srgbClr val="464646"/>
                </a:solidFill>
              </a:rPr>
              <a:t>３．請求書のアップロード・確認手順</a:t>
            </a:r>
            <a:endParaRPr lang="en-US" altLang="ja-JP" sz="1800" dirty="0">
              <a:solidFill>
                <a:srgbClr val="464646"/>
              </a:solidFill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ja-JP" altLang="en-US" sz="1800" dirty="0">
                <a:solidFill>
                  <a:srgbClr val="464646"/>
                </a:solidFill>
              </a:rPr>
              <a:t>　　</a:t>
            </a:r>
            <a:r>
              <a:rPr lang="en-US" altLang="ja-JP" sz="1800" dirty="0">
                <a:solidFill>
                  <a:srgbClr val="464646"/>
                </a:solidFill>
              </a:rPr>
              <a:t>3-1.</a:t>
            </a:r>
            <a:r>
              <a:rPr lang="ja-JP" altLang="en-US" sz="1800" dirty="0">
                <a:solidFill>
                  <a:srgbClr val="464646"/>
                </a:solidFill>
              </a:rPr>
              <a:t>請求書のアップロード手順</a:t>
            </a:r>
            <a:endParaRPr lang="en-US" altLang="ja-JP" sz="1800" dirty="0">
              <a:solidFill>
                <a:srgbClr val="464646"/>
              </a:solidFill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ja-JP" altLang="en-US" sz="1800" dirty="0">
                <a:solidFill>
                  <a:srgbClr val="464646"/>
                </a:solidFill>
              </a:rPr>
              <a:t>　　</a:t>
            </a:r>
            <a:r>
              <a:rPr lang="en-US" altLang="ja-JP" sz="1800" dirty="0">
                <a:solidFill>
                  <a:srgbClr val="464646"/>
                </a:solidFill>
              </a:rPr>
              <a:t>3-2.</a:t>
            </a:r>
            <a:r>
              <a:rPr lang="ja-JP" altLang="en-US" sz="1800" dirty="0">
                <a:solidFill>
                  <a:srgbClr val="464646"/>
                </a:solidFill>
              </a:rPr>
              <a:t>請求書の確認手順</a:t>
            </a:r>
            <a:endParaRPr lang="en-US" altLang="ja-JP" sz="1800" dirty="0">
              <a:solidFill>
                <a:srgbClr val="464646"/>
              </a:solidFill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altLang="ja-JP" sz="1800" dirty="0">
                <a:solidFill>
                  <a:srgbClr val="E6E6E6"/>
                </a:solidFill>
              </a:rPr>
              <a:t>4. </a:t>
            </a:r>
            <a:r>
              <a:rPr lang="ja-JP" altLang="en-US" sz="1800" dirty="0">
                <a:solidFill>
                  <a:srgbClr val="E6E6E6"/>
                </a:solidFill>
              </a:rPr>
              <a:t>「請求書」タブ 「楽楽精算」連携の操作手順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endParaRPr lang="en-US" altLang="ja-JP" sz="1800" dirty="0">
              <a:solidFill>
                <a:srgbClr val="E6E6E6"/>
              </a:solidFill>
            </a:endParaRPr>
          </a:p>
        </p:txBody>
      </p:sp>
      <p:sp>
        <p:nvSpPr>
          <p:cNvPr id="3" name="スライド番号プレースホルダー 3">
            <a:extLst>
              <a:ext uri="{FF2B5EF4-FFF2-40B4-BE49-F238E27FC236}">
                <a16:creationId xmlns:a16="http://schemas.microsoft.com/office/drawing/2014/main" id="{550DFC85-0129-FD17-4E4B-5931845F5C86}"/>
              </a:ext>
            </a:extLst>
          </p:cNvPr>
          <p:cNvSpPr txBox="1">
            <a:spLocks/>
          </p:cNvSpPr>
          <p:nvPr/>
        </p:nvSpPr>
        <p:spPr>
          <a:xfrm>
            <a:off x="11054107" y="6510665"/>
            <a:ext cx="658468" cy="16164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A28372-6A5A-4399-8FC5-CCF396CD4981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0672737F-D2CD-904A-FCCF-8091165AD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目次</a:t>
            </a:r>
          </a:p>
        </p:txBody>
      </p:sp>
    </p:spTree>
    <p:extLst>
      <p:ext uri="{BB962C8B-B14F-4D97-AF65-F5344CB8AC3E}">
        <p14:creationId xmlns:p14="http://schemas.microsoft.com/office/powerpoint/2010/main" val="1443142133"/>
      </p:ext>
    </p:extLst>
  </p:cSld>
  <p:clrMapOvr>
    <a:masterClrMapping/>
  </p:clrMapOvr>
</p:sld>
</file>

<file path=ppt/theme/theme1.xml><?xml version="1.0" encoding="utf-8"?>
<a:theme xmlns:a="http://schemas.openxmlformats.org/drawingml/2006/main" name="Rakus Invoice Template">
  <a:themeElements>
    <a:clrScheme name="ユーザー定義 31">
      <a:dk1>
        <a:srgbClr val="464646"/>
      </a:dk1>
      <a:lt1>
        <a:srgbClr val="FFFFFF"/>
      </a:lt1>
      <a:dk2>
        <a:srgbClr val="0BA578"/>
      </a:dk2>
      <a:lt2>
        <a:srgbClr val="E6E6E6"/>
      </a:lt2>
      <a:accent1>
        <a:srgbClr val="0BA578"/>
      </a:accent1>
      <a:accent2>
        <a:srgbClr val="005F50"/>
      </a:accent2>
      <a:accent3>
        <a:srgbClr val="008278"/>
      </a:accent3>
      <a:accent4>
        <a:srgbClr val="7ADAA9"/>
      </a:accent4>
      <a:accent5>
        <a:srgbClr val="B7E8D9"/>
      </a:accent5>
      <a:accent6>
        <a:srgbClr val="FFE91C"/>
      </a:accent6>
      <a:hlink>
        <a:srgbClr val="0BA578"/>
      </a:hlink>
      <a:folHlink>
        <a:srgbClr val="0BA578"/>
      </a:folHlink>
    </a:clrScheme>
    <a:fontScheme name="Rakus_2023">
      <a:majorFont>
        <a:latin typeface="BIZ UDPGothic"/>
        <a:ea typeface=""/>
        <a:cs typeface=""/>
      </a:majorFont>
      <a:minorFont>
        <a:latin typeface="BIZ UDP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90000" tIns="90000" rIns="90000" bIns="90000" rtlCol="0" anchor="ctr"/>
      <a:lstStyle>
        <a:defPPr algn="ctr">
          <a:lnSpc>
            <a:spcPct val="135000"/>
          </a:lnSpc>
          <a:defRPr sz="1300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360000" indent="-360000" algn="l">
          <a:lnSpc>
            <a:spcPct val="135000"/>
          </a:lnSpc>
          <a:buFont typeface="BIZ UDPGothic" panose="020B0400000000000000" pitchFamily="34" charset="-128"/>
          <a:buChar char="—"/>
          <a:defRPr sz="13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プレゼンテーション8" id="{7A9719F7-AEC1-9446-8383-CCEECBBF8EE1}" vid="{5985E3F0-6889-1442-A58D-73FDEDE1F7D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1337</Words>
  <Application>Microsoft Office PowerPoint</Application>
  <PresentationFormat>ワイド画面</PresentationFormat>
  <Paragraphs>155</Paragraphs>
  <Slides>14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8" baseType="lpstr">
      <vt:lpstr>Calibri</vt:lpstr>
      <vt:lpstr>BIZ UDPゴシック</vt:lpstr>
      <vt:lpstr>BIZ UDPゴシック</vt:lpstr>
      <vt:lpstr>Rakus Invoice Template</vt:lpstr>
      <vt:lpstr>「楽楽請求 （楽楽精算連携プラン）」 操作マニュアル</vt:lpstr>
      <vt:lpstr>目次</vt:lpstr>
      <vt:lpstr>目次</vt:lpstr>
      <vt:lpstr>１．「楽楽請求（楽楽精算連携プラン）」の動作保証環境 </vt:lpstr>
      <vt:lpstr>目次</vt:lpstr>
      <vt:lpstr>2-1.パスワードを設定する</vt:lpstr>
      <vt:lpstr>2-2.ログイン方法 </vt:lpstr>
      <vt:lpstr>2-3.TOP画面（ログイン成功画面）  </vt:lpstr>
      <vt:lpstr>目次</vt:lpstr>
      <vt:lpstr>3-1.請求書のアップロード手順 </vt:lpstr>
      <vt:lpstr>3-2.請求書の確認手順   </vt:lpstr>
      <vt:lpstr>目次</vt:lpstr>
      <vt:lpstr> 4．「請求書」タブ 「楽楽精算」連携の操作手順  </vt:lpstr>
      <vt:lpstr> 4．「請求書」タブ 「楽楽精算」連携の操作手順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2026-05-12T03:19:57Z</dcterms:created>
  <dcterms:modified xsi:type="dcterms:W3CDTF">2026-05-12T03:20:00Z</dcterms:modified>
</cp:coreProperties>
</file>