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sldIdLst>
    <p:sldId id="306" r:id="rId2"/>
    <p:sldId id="1548" r:id="rId3"/>
    <p:sldId id="577" r:id="rId4"/>
    <p:sldId id="286" r:id="rId5"/>
    <p:sldId id="578" r:id="rId6"/>
    <p:sldId id="291" r:id="rId7"/>
    <p:sldId id="292" r:id="rId8"/>
    <p:sldId id="1549" r:id="rId9"/>
    <p:sldId id="1550" r:id="rId10"/>
    <p:sldId id="1551" r:id="rId11"/>
    <p:sldId id="1552" r:id="rId12"/>
  </p:sldIdLst>
  <p:sldSz cx="12192000" cy="6858000"/>
  <p:notesSz cx="6858000" cy="9144000"/>
  <p:embeddedFontLst>
    <p:embeddedFont>
      <p:font typeface="BIZ UDPゴシック" panose="020B0400000000000000" pitchFamily="50" charset="-128"/>
      <p:regular r:id="rId14"/>
      <p:bold r:id="rId15"/>
    </p:embeddedFont>
    <p:embeddedFont>
      <p:font typeface="BIZ UDPゴシック" panose="020B0400000000000000" pitchFamily="50" charset="-12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E91C"/>
    <a:srgbClr val="EDFCF7"/>
    <a:srgbClr val="D2D2D2"/>
    <a:srgbClr val="70D1B3"/>
    <a:srgbClr val="94DDC6"/>
    <a:srgbClr val="6E6E6E"/>
    <a:srgbClr val="828282"/>
    <a:srgbClr val="969696"/>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showGuides="1">
      <p:cViewPr varScale="1">
        <p:scale>
          <a:sx n="110" d="100"/>
          <a:sy n="110" d="100"/>
        </p:scale>
        <p:origin x="9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a:t>
            </a:fld>
            <a:endParaRPr lang="en-GB"/>
          </a:p>
        </p:txBody>
      </p:sp>
    </p:spTree>
    <p:extLst>
      <p:ext uri="{BB962C8B-B14F-4D97-AF65-F5344CB8AC3E}">
        <p14:creationId xmlns:p14="http://schemas.microsoft.com/office/powerpoint/2010/main" val="126086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E675B78E-3BBA-766A-CE55-C1A31120C6D8}"/>
              </a:ext>
            </a:extLst>
          </p:cNvPr>
          <p:cNvPicPr>
            <a:picLocks noChangeAspect="1"/>
          </p:cNvPicPr>
          <p:nvPr userDrawn="1"/>
        </p:nvPicPr>
        <p:blipFill rotWithShape="1">
          <a:blip r:embed="rId2"/>
          <a:srcRect r="35411" b="34530"/>
          <a:stretch/>
        </p:blipFill>
        <p:spPr>
          <a:xfrm>
            <a:off x="6254928" y="-194365"/>
            <a:ext cx="5937072" cy="6332365"/>
          </a:xfrm>
          <a:prstGeom prst="rect">
            <a:avLst/>
          </a:prstGeom>
        </p:spPr>
      </p:pic>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userDrawn="1">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userDrawn="1">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9FA8FFEA-6CAD-A650-0EB0-BB5AB26D4031}"/>
              </a:ext>
            </a:extLst>
          </p:cNvPr>
          <p:cNvSpPr>
            <a:spLocks noGrp="1"/>
          </p:cNvSpPr>
          <p:nvPr userDrawn="1">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7" name="TextBox 19">
            <a:extLst>
              <a:ext uri="{FF2B5EF4-FFF2-40B4-BE49-F238E27FC236}">
                <a16:creationId xmlns:a16="http://schemas.microsoft.com/office/drawing/2014/main" id="{320871E7-742A-2379-D765-D350A79ED56E}"/>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 name="TextBox 18">
            <a:extLst>
              <a:ext uri="{FF2B5EF4-FFF2-40B4-BE49-F238E27FC236}">
                <a16:creationId xmlns:a16="http://schemas.microsoft.com/office/drawing/2014/main" id="{DEB4B7A1-7639-38AA-D083-7FEAE99213F8}"/>
              </a:ext>
            </a:extLst>
          </p:cNvPr>
          <p:cNvSpPr txBox="1"/>
          <p:nvPr userDrawn="1"/>
        </p:nvSpPr>
        <p:spPr>
          <a:xfrm>
            <a:off x="2344978" y="546828"/>
            <a:ext cx="1944000" cy="15388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mn-lt"/>
                <a:ea typeface="BIZ UDPGothic" panose="020B0400000000000000" pitchFamily="34" charset="-128"/>
              </a:rPr>
              <a:t>よりよく、寄り添う　請求書受領クラウド</a:t>
            </a:r>
          </a:p>
        </p:txBody>
      </p:sp>
      <p:pic>
        <p:nvPicPr>
          <p:cNvPr id="5" name="図 4" descr="テキスト, ロゴ&#10;&#10;自動的に生成された説明">
            <a:extLst>
              <a:ext uri="{FF2B5EF4-FFF2-40B4-BE49-F238E27FC236}">
                <a16:creationId xmlns:a16="http://schemas.microsoft.com/office/drawing/2014/main" id="{D80E0FF9-C8A5-328B-C590-65EAA8A307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41" y="170161"/>
            <a:ext cx="1904888" cy="853200"/>
          </a:xfrm>
          <a:prstGeom prst="rect">
            <a:avLst/>
          </a:prstGeom>
        </p:spPr>
      </p:pic>
      <p:grpSp>
        <p:nvGrpSpPr>
          <p:cNvPr id="3" name="グループ化 2">
            <a:extLst>
              <a:ext uri="{FF2B5EF4-FFF2-40B4-BE49-F238E27FC236}">
                <a16:creationId xmlns:a16="http://schemas.microsoft.com/office/drawing/2014/main" id="{14CEC39D-517D-B1F9-57D4-1C8819D79298}"/>
              </a:ext>
            </a:extLst>
          </p:cNvPr>
          <p:cNvGrpSpPr/>
          <p:nvPr userDrawn="1"/>
        </p:nvGrpSpPr>
        <p:grpSpPr>
          <a:xfrm>
            <a:off x="560236" y="6284273"/>
            <a:ext cx="3906838" cy="360000"/>
            <a:chOff x="180000" y="6302379"/>
            <a:chExt cx="3906838" cy="360000"/>
          </a:xfrm>
        </p:grpSpPr>
        <p:pic>
          <p:nvPicPr>
            <p:cNvPr id="8" name="Graphic 14">
              <a:extLst>
                <a:ext uri="{FF2B5EF4-FFF2-40B4-BE49-F238E27FC236}">
                  <a16:creationId xmlns:a16="http://schemas.microsoft.com/office/drawing/2014/main" id="{DAFFFD61-7432-3732-09C8-A518A74268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00" y="6302379"/>
              <a:ext cx="309321" cy="360000"/>
            </a:xfrm>
            <a:prstGeom prst="rect">
              <a:avLst/>
            </a:prstGeom>
          </p:spPr>
        </p:pic>
        <p:sp>
          <p:nvSpPr>
            <p:cNvPr id="9" name="TextBox 15">
              <a:extLst>
                <a:ext uri="{FF2B5EF4-FFF2-40B4-BE49-F238E27FC236}">
                  <a16:creationId xmlns:a16="http://schemas.microsoft.com/office/drawing/2014/main" id="{62B73781-9544-E8F2-C78A-0D9D875ACCCE}"/>
                </a:ext>
              </a:extLst>
            </p:cNvPr>
            <p:cNvSpPr txBox="1"/>
            <p:nvPr userDrawn="1"/>
          </p:nvSpPr>
          <p:spPr>
            <a:xfrm>
              <a:off x="755676" y="6338222"/>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「楽楽請求」担当</a:t>
              </a:r>
            </a:p>
          </p:txBody>
        </p:sp>
        <p:sp>
          <p:nvSpPr>
            <p:cNvPr id="11" name="TextBox 16">
              <a:extLst>
                <a:ext uri="{FF2B5EF4-FFF2-40B4-BE49-F238E27FC236}">
                  <a16:creationId xmlns:a16="http://schemas.microsoft.com/office/drawing/2014/main" id="{63635E7F-F8C0-7D49-6E37-618A52F199F5}"/>
                </a:ext>
              </a:extLst>
            </p:cNvPr>
            <p:cNvSpPr txBox="1"/>
            <p:nvPr userDrawn="1"/>
          </p:nvSpPr>
          <p:spPr>
            <a:xfrm>
              <a:off x="755675" y="6484200"/>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gr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AFF2270-7B95-669E-5A8D-916BF3843673}"/>
              </a:ext>
            </a:extLst>
          </p:cNvPr>
          <p:cNvPicPr>
            <a:picLocks noChangeAspect="1"/>
          </p:cNvPicPr>
          <p:nvPr userDrawn="1"/>
        </p:nvPicPr>
        <p:blipFill rotWithShape="1">
          <a:blip r:embed="rId2"/>
          <a:srcRect r="30099" b="28546"/>
          <a:stretch/>
        </p:blipFill>
        <p:spPr>
          <a:xfrm>
            <a:off x="5570446" y="702872"/>
            <a:ext cx="6621554" cy="6158125"/>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92539"/>
            <a:ext cx="9507855" cy="983822"/>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２コラムc">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F0D715-6A80-7FCE-0D2B-DED6099DF77B}"/>
              </a:ext>
            </a:extLst>
          </p:cNvPr>
          <p:cNvPicPr>
            <a:picLocks noChangeAspect="1"/>
          </p:cNvPicPr>
          <p:nvPr userDrawn="1"/>
        </p:nvPicPr>
        <p:blipFill>
          <a:blip r:embed="rId2"/>
          <a:stretch>
            <a:fillRect/>
          </a:stretch>
        </p:blipFill>
        <p:spPr>
          <a:xfrm>
            <a:off x="0" y="0"/>
            <a:ext cx="12201525" cy="6865339"/>
          </a:xfrm>
          <a:prstGeom prst="rect">
            <a:avLst/>
          </a:prstGeom>
        </p:spPr>
      </p:pic>
      <p:sp>
        <p:nvSpPr>
          <p:cNvPr id="6" name="Title 1">
            <a:extLst>
              <a:ext uri="{FF2B5EF4-FFF2-40B4-BE49-F238E27FC236}">
                <a16:creationId xmlns:a16="http://schemas.microsoft.com/office/drawing/2014/main" id="{07781374-4D52-86D4-F1F7-0F1C06111213}"/>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bg1"/>
                </a:solidFill>
              </a:defRPr>
            </a:lvl1pPr>
          </a:lstStyle>
          <a:p>
            <a:r>
              <a:rPr lang="en-US" dirty="0"/>
              <a:t>Click to edit title</a:t>
            </a:r>
            <a:endParaRPr lang="en-GB" dirty="0"/>
          </a:p>
        </p:txBody>
      </p:sp>
      <p:sp>
        <p:nvSpPr>
          <p:cNvPr id="9" name="Logo name">
            <a:extLst>
              <a:ext uri="{FF2B5EF4-FFF2-40B4-BE49-F238E27FC236}">
                <a16:creationId xmlns:a16="http://schemas.microsoft.com/office/drawing/2014/main" id="{D18E4851-97F8-14D5-8CDD-898EBADA4B80}"/>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bg1"/>
                </a:solidFill>
              </a:rPr>
              <a:t>©️ RAKUS Co., Ltd. All Rights Reserved.</a:t>
            </a:r>
            <a:endParaRPr lang="en-GB" sz="600" dirty="0">
              <a:solidFill>
                <a:schemeClr val="bg1"/>
              </a:solidFill>
            </a:endParaRPr>
          </a:p>
        </p:txBody>
      </p:sp>
      <p:pic>
        <p:nvPicPr>
          <p:cNvPr id="10" name="図 9" descr="テキスト&#10;&#10;自動的に生成された説明">
            <a:extLst>
              <a:ext uri="{FF2B5EF4-FFF2-40B4-BE49-F238E27FC236}">
                <a16:creationId xmlns:a16="http://schemas.microsoft.com/office/drawing/2014/main" id="{569FBB9F-BB58-EAE2-AA55-BB6D34CFD4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5242" y="170154"/>
            <a:ext cx="1770963" cy="795969"/>
          </a:xfrm>
          <a:prstGeom prst="rect">
            <a:avLst/>
          </a:prstGeom>
        </p:spPr>
      </p:pic>
      <p:sp>
        <p:nvSpPr>
          <p:cNvPr id="12" name="Slide Number Placeholder 6">
            <a:extLst>
              <a:ext uri="{FF2B5EF4-FFF2-40B4-BE49-F238E27FC236}">
                <a16:creationId xmlns:a16="http://schemas.microsoft.com/office/drawing/2014/main" id="{1BAB0ED2-F767-6334-3887-942C679FCBB6}"/>
              </a:ext>
            </a:extLst>
          </p:cNvPr>
          <p:cNvSpPr>
            <a:spLocks noGrp="1"/>
          </p:cNvSpPr>
          <p:nvPr>
            <p:ph type="sldNum" sz="quarter" idx="12"/>
          </p:nvPr>
        </p:nvSpPr>
        <p:spPr>
          <a:xfrm>
            <a:off x="10834618" y="6510664"/>
            <a:ext cx="877957" cy="161649"/>
          </a:xfrm>
        </p:spPr>
        <p:txBody>
          <a:bodyPr/>
          <a:lstStyle>
            <a:lvl1pPr>
              <a:defRPr>
                <a:solidFill>
                  <a:schemeClr val="tx1"/>
                </a:solidFill>
              </a:defRPr>
            </a:lvl1pPr>
          </a:lstStyle>
          <a:p>
            <a:fld id="{D8A28372-6A5A-4399-8FC5-CCF396CD4981}" type="slidenum">
              <a:rPr lang="en-GB" smtClean="0"/>
              <a:pPr/>
              <a:t>‹#›</a:t>
            </a:fld>
            <a:endParaRPr lang="en-GB"/>
          </a:p>
        </p:txBody>
      </p:sp>
    </p:spTree>
    <p:extLst>
      <p:ext uri="{BB962C8B-B14F-4D97-AF65-F5344CB8AC3E}">
        <p14:creationId xmlns:p14="http://schemas.microsoft.com/office/powerpoint/2010/main" val="1275691551"/>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２コラムc">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6ABD99-2CB3-95C4-9724-25F1B464D378}"/>
              </a:ext>
            </a:extLst>
          </p:cNvPr>
          <p:cNvPicPr>
            <a:picLocks noChangeAspect="1"/>
          </p:cNvPicPr>
          <p:nvPr userDrawn="1"/>
        </p:nvPicPr>
        <p:blipFill rotWithShape="1">
          <a:blip r:embed="rId2"/>
          <a:srcRect r="29710" b="23378"/>
          <a:stretch/>
        </p:blipFill>
        <p:spPr>
          <a:xfrm>
            <a:off x="6837101" y="705863"/>
            <a:ext cx="5361922" cy="6152137"/>
          </a:xfrm>
          <a:prstGeom prst="rect">
            <a:avLst/>
          </a:prstGeom>
        </p:spPr>
      </p:pic>
      <p:sp>
        <p:nvSpPr>
          <p:cNvPr id="6" name="Slide Number Placeholder 6">
            <a:extLst>
              <a:ext uri="{FF2B5EF4-FFF2-40B4-BE49-F238E27FC236}">
                <a16:creationId xmlns:a16="http://schemas.microsoft.com/office/drawing/2014/main" id="{A5C01B3E-D501-AD59-0059-007BAD1F9596}"/>
              </a:ext>
            </a:extLst>
          </p:cNvPr>
          <p:cNvSpPr>
            <a:spLocks noGrp="1"/>
          </p:cNvSpPr>
          <p:nvPr>
            <p:ph type="sldNum" sz="quarter" idx="12"/>
          </p:nvPr>
        </p:nvSpPr>
        <p:spPr>
          <a:xfrm>
            <a:off x="10834618" y="6510664"/>
            <a:ext cx="877957" cy="161649"/>
          </a:xfrm>
        </p:spPr>
        <p:txBody>
          <a:bodyPr/>
          <a:lstStyle>
            <a:lvl1pPr>
              <a:defRPr>
                <a:solidFill>
                  <a:schemeClr val="tx1"/>
                </a:solidFill>
              </a:defRPr>
            </a:lvl1pPr>
          </a:lstStyle>
          <a:p>
            <a:fld id="{D8A28372-6A5A-4399-8FC5-CCF396CD4981}" type="slidenum">
              <a:rPr lang="en-GB" smtClean="0"/>
              <a:pPr/>
              <a:t>‹#›</a:t>
            </a:fld>
            <a:endParaRPr lang="en-GB"/>
          </a:p>
        </p:txBody>
      </p:sp>
      <p:sp>
        <p:nvSpPr>
          <p:cNvPr id="9" name="Title 1">
            <a:extLst>
              <a:ext uri="{FF2B5EF4-FFF2-40B4-BE49-F238E27FC236}">
                <a16:creationId xmlns:a16="http://schemas.microsoft.com/office/drawing/2014/main" id="{DB61B7A2-BB8C-FE33-B831-94E4B73F9ECB}"/>
              </a:ext>
            </a:extLst>
          </p:cNvPr>
          <p:cNvSpPr>
            <a:spLocks noGrp="1"/>
          </p:cNvSpPr>
          <p:nvPr>
            <p:ph type="title" hasCustomPrompt="1"/>
          </p:nvPr>
        </p:nvSpPr>
        <p:spPr>
          <a:xfrm>
            <a:off x="479425" y="2508664"/>
            <a:ext cx="5902325" cy="2120486"/>
          </a:xfrm>
        </p:spPr>
        <p:txBody>
          <a:bodyPr/>
          <a:lstStyle>
            <a:lvl1pPr algn="l">
              <a:lnSpc>
                <a:spcPct val="100000"/>
              </a:lnSpc>
              <a:defRPr sz="2800">
                <a:solidFill>
                  <a:srgbClr val="0BA578"/>
                </a:solidFill>
              </a:defRPr>
            </a:lvl1pPr>
          </a:lstStyle>
          <a:p>
            <a:r>
              <a:rPr lang="en-US" dirty="0"/>
              <a:t>Click to edit title</a:t>
            </a:r>
            <a:endParaRPr lang="en-GB" dirty="0"/>
          </a:p>
        </p:txBody>
      </p:sp>
    </p:spTree>
    <p:extLst>
      <p:ext uri="{BB962C8B-B14F-4D97-AF65-F5344CB8AC3E}">
        <p14:creationId xmlns:p14="http://schemas.microsoft.com/office/powerpoint/2010/main" val="550161790"/>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userDrawn="1">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userDrawn="1">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9FA8FFEA-6CAD-A650-0EB0-BB5AB26D4031}"/>
              </a:ext>
            </a:extLst>
          </p:cNvPr>
          <p:cNvSpPr>
            <a:spLocks noGrp="1"/>
          </p:cNvSpPr>
          <p:nvPr userDrawn="1">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7" name="TextBox 19">
            <a:extLst>
              <a:ext uri="{FF2B5EF4-FFF2-40B4-BE49-F238E27FC236}">
                <a16:creationId xmlns:a16="http://schemas.microsoft.com/office/drawing/2014/main" id="{320871E7-742A-2379-D765-D350A79ED56E}"/>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8" name="図 7">
            <a:extLst>
              <a:ext uri="{FF2B5EF4-FFF2-40B4-BE49-F238E27FC236}">
                <a16:creationId xmlns:a16="http://schemas.microsoft.com/office/drawing/2014/main" id="{3AD225B5-1127-1F43-AA90-2D318DF6F143}"/>
              </a:ext>
            </a:extLst>
          </p:cNvPr>
          <p:cNvPicPr>
            <a:picLocks noChangeAspect="1"/>
          </p:cNvPicPr>
          <p:nvPr userDrawn="1"/>
        </p:nvPicPr>
        <p:blipFill rotWithShape="1">
          <a:blip r:embed="rId2"/>
          <a:srcRect r="35411" b="34530"/>
          <a:stretch/>
        </p:blipFill>
        <p:spPr>
          <a:xfrm>
            <a:off x="6254928" y="-194365"/>
            <a:ext cx="5937072" cy="6332365"/>
          </a:xfrm>
          <a:prstGeom prst="rect">
            <a:avLst/>
          </a:prstGeom>
        </p:spPr>
      </p:pic>
      <p:grpSp>
        <p:nvGrpSpPr>
          <p:cNvPr id="6" name="グループ化 5">
            <a:extLst>
              <a:ext uri="{FF2B5EF4-FFF2-40B4-BE49-F238E27FC236}">
                <a16:creationId xmlns:a16="http://schemas.microsoft.com/office/drawing/2014/main" id="{622B2DF2-1210-EC3C-ECEB-56468545913C}"/>
              </a:ext>
            </a:extLst>
          </p:cNvPr>
          <p:cNvGrpSpPr/>
          <p:nvPr userDrawn="1"/>
        </p:nvGrpSpPr>
        <p:grpSpPr>
          <a:xfrm>
            <a:off x="560236" y="6233856"/>
            <a:ext cx="4463674" cy="542147"/>
            <a:chOff x="180000" y="6251962"/>
            <a:chExt cx="4463674" cy="542147"/>
          </a:xfrm>
        </p:grpSpPr>
        <p:pic>
          <p:nvPicPr>
            <p:cNvPr id="9" name="Graphic 14">
              <a:extLst>
                <a:ext uri="{FF2B5EF4-FFF2-40B4-BE49-F238E27FC236}">
                  <a16:creationId xmlns:a16="http://schemas.microsoft.com/office/drawing/2014/main" id="{00C4CC01-291E-D53C-D22E-ACCA2E627B2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000" y="6302379"/>
              <a:ext cx="309321" cy="360000"/>
            </a:xfrm>
            <a:prstGeom prst="rect">
              <a:avLst/>
            </a:prstGeom>
          </p:spPr>
        </p:pic>
        <p:sp>
          <p:nvSpPr>
            <p:cNvPr id="11" name="TextBox 15">
              <a:extLst>
                <a:ext uri="{FF2B5EF4-FFF2-40B4-BE49-F238E27FC236}">
                  <a16:creationId xmlns:a16="http://schemas.microsoft.com/office/drawing/2014/main" id="{0D0B6B11-0E62-76E9-5682-2A4A6F86D203}"/>
                </a:ext>
              </a:extLst>
            </p:cNvPr>
            <p:cNvSpPr txBox="1"/>
            <p:nvPr userDrawn="1"/>
          </p:nvSpPr>
          <p:spPr>
            <a:xfrm>
              <a:off x="755676" y="6251962"/>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「楽楽請求」担当</a:t>
              </a:r>
            </a:p>
          </p:txBody>
        </p:sp>
        <p:sp>
          <p:nvSpPr>
            <p:cNvPr id="12" name="TextBox 16">
              <a:extLst>
                <a:ext uri="{FF2B5EF4-FFF2-40B4-BE49-F238E27FC236}">
                  <a16:creationId xmlns:a16="http://schemas.microsoft.com/office/drawing/2014/main" id="{A6BE9996-0799-52C7-82A3-F2C4B51A4BCF}"/>
                </a:ext>
              </a:extLst>
            </p:cNvPr>
            <p:cNvSpPr txBox="1"/>
            <p:nvPr userDrawn="1"/>
          </p:nvSpPr>
          <p:spPr>
            <a:xfrm>
              <a:off x="755675" y="6397940"/>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4" name="TextBox 17">
              <a:extLst>
                <a:ext uri="{FF2B5EF4-FFF2-40B4-BE49-F238E27FC236}">
                  <a16:creationId xmlns:a16="http://schemas.microsoft.com/office/drawing/2014/main" id="{523F439B-D436-D13B-9FC9-33886E69FCA0}"/>
                </a:ext>
              </a:extLst>
            </p:cNvPr>
            <p:cNvSpPr txBox="1"/>
            <p:nvPr userDrawn="1"/>
          </p:nvSpPr>
          <p:spPr>
            <a:xfrm>
              <a:off x="755674" y="6550064"/>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rakurakuseikyu@sales.rakus.co.jp</a:t>
              </a:r>
            </a:p>
          </p:txBody>
        </p:sp>
        <p:sp>
          <p:nvSpPr>
            <p:cNvPr id="18" name="TextBox 17">
              <a:extLst>
                <a:ext uri="{FF2B5EF4-FFF2-40B4-BE49-F238E27FC236}">
                  <a16:creationId xmlns:a16="http://schemas.microsoft.com/office/drawing/2014/main" id="{7DA95EF3-ED6B-34E3-7D13-2CFF2A2255CC}"/>
                </a:ext>
              </a:extLst>
            </p:cNvPr>
            <p:cNvSpPr txBox="1"/>
            <p:nvPr userDrawn="1"/>
          </p:nvSpPr>
          <p:spPr>
            <a:xfrm>
              <a:off x="755674" y="6682639"/>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www.rakus.co.jp/rakurakucloud/seikyu/</a:t>
              </a:r>
            </a:p>
          </p:txBody>
        </p:sp>
      </p:grpSp>
      <p:sp>
        <p:nvSpPr>
          <p:cNvPr id="19" name="TextBox 18">
            <a:extLst>
              <a:ext uri="{FF2B5EF4-FFF2-40B4-BE49-F238E27FC236}">
                <a16:creationId xmlns:a16="http://schemas.microsoft.com/office/drawing/2014/main" id="{3AF7FC20-A7D4-9F9A-D6AB-A60156CA2DE4}"/>
              </a:ext>
            </a:extLst>
          </p:cNvPr>
          <p:cNvSpPr txBox="1"/>
          <p:nvPr userDrawn="1"/>
        </p:nvSpPr>
        <p:spPr>
          <a:xfrm>
            <a:off x="2344978" y="546828"/>
            <a:ext cx="1944000" cy="15388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mn-lt"/>
                <a:ea typeface="BIZ UDPGothic" panose="020B0400000000000000" pitchFamily="34" charset="-128"/>
              </a:rPr>
              <a:t>よりよく、寄り添う　請求書受領クラウド</a:t>
            </a:r>
          </a:p>
        </p:txBody>
      </p:sp>
      <p:pic>
        <p:nvPicPr>
          <p:cNvPr id="20" name="図 19" descr="テキスト, ロゴ&#10;&#10;自動的に生成された説明">
            <a:extLst>
              <a:ext uri="{FF2B5EF4-FFF2-40B4-BE49-F238E27FC236}">
                <a16:creationId xmlns:a16="http://schemas.microsoft.com/office/drawing/2014/main" id="{B8D612CB-46AC-5898-F9BB-D8EC801B96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341" y="170161"/>
            <a:ext cx="1904888" cy="853200"/>
          </a:xfrm>
          <a:prstGeom prst="rect">
            <a:avLst/>
          </a:prstGeom>
        </p:spPr>
      </p:pic>
    </p:spTree>
    <p:extLst>
      <p:ext uri="{BB962C8B-B14F-4D97-AF65-F5344CB8AC3E}">
        <p14:creationId xmlns:p14="http://schemas.microsoft.com/office/powerpoint/2010/main" val="3541999183"/>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タイトル２">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18" name="Text Placeholder 7">
            <a:extLst>
              <a:ext uri="{FF2B5EF4-FFF2-40B4-BE49-F238E27FC236}">
                <a16:creationId xmlns:a16="http://schemas.microsoft.com/office/drawing/2014/main" id="{CB93C7AE-F34E-451E-B062-2D9896A0FD7A}"/>
              </a:ext>
            </a:extLst>
          </p:cNvPr>
          <p:cNvSpPr>
            <a:spLocks noGrp="1"/>
          </p:cNvSpPr>
          <p:nvPr>
            <p:ph type="body" sz="quarter" idx="24" hasCustomPrompt="1"/>
          </p:nvPr>
        </p:nvSpPr>
        <p:spPr>
          <a:xfrm>
            <a:off x="4763" y="0"/>
            <a:ext cx="12182474" cy="6132503"/>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3" name="Rectangle 23">
            <a:extLst>
              <a:ext uri="{FF2B5EF4-FFF2-40B4-BE49-F238E27FC236}">
                <a16:creationId xmlns:a16="http://schemas.microsoft.com/office/drawing/2014/main" id="{B052F427-CF48-5A51-6F83-F00D5D6EB6A1}"/>
              </a:ext>
            </a:extLst>
          </p:cNvPr>
          <p:cNvSpPr/>
          <p:nvPr userDrawn="1"/>
        </p:nvSpPr>
        <p:spPr>
          <a:xfrm>
            <a:off x="0" y="6131643"/>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8FF49BFE-B8FD-F59B-7D44-86A0C831B0AB}"/>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13" name="TextBox 19">
            <a:extLst>
              <a:ext uri="{FF2B5EF4-FFF2-40B4-BE49-F238E27FC236}">
                <a16:creationId xmlns:a16="http://schemas.microsoft.com/office/drawing/2014/main" id="{84F6E71C-1609-9D18-E019-473013071D6F}"/>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6" name="図 5">
            <a:extLst>
              <a:ext uri="{FF2B5EF4-FFF2-40B4-BE49-F238E27FC236}">
                <a16:creationId xmlns:a16="http://schemas.microsoft.com/office/drawing/2014/main" id="{FA9CB323-71F9-B77C-D9B8-9E10F7D610C1}"/>
              </a:ext>
            </a:extLst>
          </p:cNvPr>
          <p:cNvPicPr>
            <a:picLocks noChangeAspect="1"/>
          </p:cNvPicPr>
          <p:nvPr userDrawn="1"/>
        </p:nvPicPr>
        <p:blipFill rotWithShape="1">
          <a:blip r:embed="rId2"/>
          <a:srcRect r="35411" b="34530"/>
          <a:stretch/>
        </p:blipFill>
        <p:spPr>
          <a:xfrm>
            <a:off x="6254928" y="-194365"/>
            <a:ext cx="5937072" cy="6332365"/>
          </a:xfrm>
          <a:prstGeom prst="rect">
            <a:avLst/>
          </a:prstGeom>
        </p:spPr>
      </p:pic>
      <p:grpSp>
        <p:nvGrpSpPr>
          <p:cNvPr id="8" name="グループ化 7">
            <a:extLst>
              <a:ext uri="{FF2B5EF4-FFF2-40B4-BE49-F238E27FC236}">
                <a16:creationId xmlns:a16="http://schemas.microsoft.com/office/drawing/2014/main" id="{A7DD0BA0-396A-4434-EA95-3EF4BCB2F0C4}"/>
              </a:ext>
            </a:extLst>
          </p:cNvPr>
          <p:cNvGrpSpPr/>
          <p:nvPr userDrawn="1"/>
        </p:nvGrpSpPr>
        <p:grpSpPr>
          <a:xfrm>
            <a:off x="560236" y="6233856"/>
            <a:ext cx="4463674" cy="542147"/>
            <a:chOff x="180000" y="6251962"/>
            <a:chExt cx="4463674" cy="542147"/>
          </a:xfrm>
        </p:grpSpPr>
        <p:pic>
          <p:nvPicPr>
            <p:cNvPr id="9" name="Graphic 14">
              <a:extLst>
                <a:ext uri="{FF2B5EF4-FFF2-40B4-BE49-F238E27FC236}">
                  <a16:creationId xmlns:a16="http://schemas.microsoft.com/office/drawing/2014/main" id="{B000F4E1-C2B7-1300-5ACF-9E10AD165E8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000" y="6302379"/>
              <a:ext cx="309321" cy="360000"/>
            </a:xfrm>
            <a:prstGeom prst="rect">
              <a:avLst/>
            </a:prstGeom>
          </p:spPr>
        </p:pic>
        <p:sp>
          <p:nvSpPr>
            <p:cNvPr id="11" name="TextBox 15">
              <a:extLst>
                <a:ext uri="{FF2B5EF4-FFF2-40B4-BE49-F238E27FC236}">
                  <a16:creationId xmlns:a16="http://schemas.microsoft.com/office/drawing/2014/main" id="{B6B79654-C486-674C-8783-6FD829C4E2A4}"/>
                </a:ext>
              </a:extLst>
            </p:cNvPr>
            <p:cNvSpPr txBox="1"/>
            <p:nvPr userDrawn="1"/>
          </p:nvSpPr>
          <p:spPr>
            <a:xfrm>
              <a:off x="755676" y="6251962"/>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「楽楽請求」担当</a:t>
              </a:r>
            </a:p>
          </p:txBody>
        </p:sp>
        <p:sp>
          <p:nvSpPr>
            <p:cNvPr id="12" name="TextBox 16">
              <a:extLst>
                <a:ext uri="{FF2B5EF4-FFF2-40B4-BE49-F238E27FC236}">
                  <a16:creationId xmlns:a16="http://schemas.microsoft.com/office/drawing/2014/main" id="{9B725F36-4E54-D8CD-2A74-255888E88A10}"/>
                </a:ext>
              </a:extLst>
            </p:cNvPr>
            <p:cNvSpPr txBox="1"/>
            <p:nvPr userDrawn="1"/>
          </p:nvSpPr>
          <p:spPr>
            <a:xfrm>
              <a:off x="755675" y="6397940"/>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7" name="TextBox 17">
              <a:extLst>
                <a:ext uri="{FF2B5EF4-FFF2-40B4-BE49-F238E27FC236}">
                  <a16:creationId xmlns:a16="http://schemas.microsoft.com/office/drawing/2014/main" id="{C3EFB887-879E-09F0-D978-963E5DF093E5}"/>
                </a:ext>
              </a:extLst>
            </p:cNvPr>
            <p:cNvSpPr txBox="1"/>
            <p:nvPr userDrawn="1"/>
          </p:nvSpPr>
          <p:spPr>
            <a:xfrm>
              <a:off x="755674" y="6550064"/>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rakurakuseikyu@sales.rakus.co.jp</a:t>
              </a:r>
            </a:p>
          </p:txBody>
        </p:sp>
        <p:sp>
          <p:nvSpPr>
            <p:cNvPr id="19" name="TextBox 17">
              <a:extLst>
                <a:ext uri="{FF2B5EF4-FFF2-40B4-BE49-F238E27FC236}">
                  <a16:creationId xmlns:a16="http://schemas.microsoft.com/office/drawing/2014/main" id="{BA3AE874-638F-FF7F-D49A-4712AB702027}"/>
                </a:ext>
              </a:extLst>
            </p:cNvPr>
            <p:cNvSpPr txBox="1"/>
            <p:nvPr userDrawn="1"/>
          </p:nvSpPr>
          <p:spPr>
            <a:xfrm>
              <a:off x="755674" y="6682639"/>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www.rakus.co.jp/rakurakucloud/seikyu/</a:t>
              </a:r>
            </a:p>
          </p:txBody>
        </p:sp>
      </p:grpSp>
      <p:sp>
        <p:nvSpPr>
          <p:cNvPr id="25" name="TextBox 18">
            <a:extLst>
              <a:ext uri="{FF2B5EF4-FFF2-40B4-BE49-F238E27FC236}">
                <a16:creationId xmlns:a16="http://schemas.microsoft.com/office/drawing/2014/main" id="{27F3BBB9-5D58-077D-FACA-DBAC148249D5}"/>
              </a:ext>
            </a:extLst>
          </p:cNvPr>
          <p:cNvSpPr txBox="1"/>
          <p:nvPr userDrawn="1"/>
        </p:nvSpPr>
        <p:spPr>
          <a:xfrm>
            <a:off x="2344978" y="546828"/>
            <a:ext cx="1944000" cy="15388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mn-lt"/>
                <a:ea typeface="BIZ UDPGothic" panose="020B0400000000000000" pitchFamily="34" charset="-128"/>
              </a:rPr>
              <a:t>よりよく、寄り添う　請求書受領クラウド</a:t>
            </a:r>
          </a:p>
        </p:txBody>
      </p:sp>
      <p:pic>
        <p:nvPicPr>
          <p:cNvPr id="26" name="図 25" descr="テキスト, ロゴ&#10;&#10;自動的に生成された説明">
            <a:extLst>
              <a:ext uri="{FF2B5EF4-FFF2-40B4-BE49-F238E27FC236}">
                <a16:creationId xmlns:a16="http://schemas.microsoft.com/office/drawing/2014/main" id="{B1DCEF7B-665D-7DF2-BEE7-4B407D862F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341" y="170161"/>
            <a:ext cx="1904888" cy="853200"/>
          </a:xfrm>
          <a:prstGeom prst="rect">
            <a:avLst/>
          </a:prstGeom>
        </p:spPr>
      </p:pic>
    </p:spTree>
    <p:extLst>
      <p:ext uri="{BB962C8B-B14F-4D97-AF65-F5344CB8AC3E}">
        <p14:creationId xmlns:p14="http://schemas.microsoft.com/office/powerpoint/2010/main" val="1078632026"/>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18" name="Text Placeholder 7">
            <a:extLst>
              <a:ext uri="{FF2B5EF4-FFF2-40B4-BE49-F238E27FC236}">
                <a16:creationId xmlns:a16="http://schemas.microsoft.com/office/drawing/2014/main" id="{CB93C7AE-F34E-451E-B062-2D9896A0FD7A}"/>
              </a:ext>
            </a:extLst>
          </p:cNvPr>
          <p:cNvSpPr>
            <a:spLocks noGrp="1"/>
          </p:cNvSpPr>
          <p:nvPr>
            <p:ph type="body" sz="quarter" idx="24" hasCustomPrompt="1"/>
          </p:nvPr>
        </p:nvSpPr>
        <p:spPr>
          <a:xfrm>
            <a:off x="4763" y="0"/>
            <a:ext cx="12182474" cy="6132503"/>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Rectangle 23">
            <a:extLst>
              <a:ext uri="{FF2B5EF4-FFF2-40B4-BE49-F238E27FC236}">
                <a16:creationId xmlns:a16="http://schemas.microsoft.com/office/drawing/2014/main" id="{226DB83A-5C80-7C80-CF71-8A0CFF949EDB}"/>
              </a:ext>
            </a:extLst>
          </p:cNvPr>
          <p:cNvSpPr/>
          <p:nvPr userDrawn="1"/>
        </p:nvSpPr>
        <p:spPr>
          <a:xfrm>
            <a:off x="4763" y="6136349"/>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19" name="Rectangle 23">
            <a:extLst>
              <a:ext uri="{FF2B5EF4-FFF2-40B4-BE49-F238E27FC236}">
                <a16:creationId xmlns:a16="http://schemas.microsoft.com/office/drawing/2014/main" id="{D0CA7129-D197-0647-3A22-5B9DF208F8DD}"/>
              </a:ext>
            </a:extLst>
          </p:cNvPr>
          <p:cNvSpPr/>
          <p:nvPr userDrawn="1"/>
        </p:nvSpPr>
        <p:spPr>
          <a:xfrm>
            <a:off x="4763" y="6141846"/>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8FF49BFE-B8FD-F59B-7D44-86A0C831B0AB}"/>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13" name="TextBox 19">
            <a:extLst>
              <a:ext uri="{FF2B5EF4-FFF2-40B4-BE49-F238E27FC236}">
                <a16:creationId xmlns:a16="http://schemas.microsoft.com/office/drawing/2014/main" id="{84F6E71C-1609-9D18-E019-473013071D6F}"/>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6" name="図 5">
            <a:extLst>
              <a:ext uri="{FF2B5EF4-FFF2-40B4-BE49-F238E27FC236}">
                <a16:creationId xmlns:a16="http://schemas.microsoft.com/office/drawing/2014/main" id="{7DF723E2-B090-D218-5CA9-CBFF90D763A8}"/>
              </a:ext>
            </a:extLst>
          </p:cNvPr>
          <p:cNvPicPr>
            <a:picLocks noChangeAspect="1"/>
          </p:cNvPicPr>
          <p:nvPr userDrawn="1"/>
        </p:nvPicPr>
        <p:blipFill rotWithShape="1">
          <a:blip r:embed="rId2"/>
          <a:srcRect r="35411" b="34530"/>
          <a:stretch/>
        </p:blipFill>
        <p:spPr>
          <a:xfrm>
            <a:off x="6254928" y="-194365"/>
            <a:ext cx="5937072" cy="6332365"/>
          </a:xfrm>
          <a:prstGeom prst="rect">
            <a:avLst/>
          </a:prstGeom>
        </p:spPr>
      </p:pic>
      <p:grpSp>
        <p:nvGrpSpPr>
          <p:cNvPr id="7" name="グループ化 6">
            <a:extLst>
              <a:ext uri="{FF2B5EF4-FFF2-40B4-BE49-F238E27FC236}">
                <a16:creationId xmlns:a16="http://schemas.microsoft.com/office/drawing/2014/main" id="{43EA4CDE-9175-EB0F-8DB7-62E4A2E12C9F}"/>
              </a:ext>
            </a:extLst>
          </p:cNvPr>
          <p:cNvGrpSpPr/>
          <p:nvPr userDrawn="1"/>
        </p:nvGrpSpPr>
        <p:grpSpPr>
          <a:xfrm>
            <a:off x="560236" y="6233856"/>
            <a:ext cx="4463674" cy="542147"/>
            <a:chOff x="180000" y="6251962"/>
            <a:chExt cx="4463674" cy="542147"/>
          </a:xfrm>
        </p:grpSpPr>
        <p:pic>
          <p:nvPicPr>
            <p:cNvPr id="8" name="Graphic 14">
              <a:extLst>
                <a:ext uri="{FF2B5EF4-FFF2-40B4-BE49-F238E27FC236}">
                  <a16:creationId xmlns:a16="http://schemas.microsoft.com/office/drawing/2014/main" id="{101E0EFD-A69A-35FA-FA07-30BA8D0FA67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000" y="6302379"/>
              <a:ext cx="309321" cy="360000"/>
            </a:xfrm>
            <a:prstGeom prst="rect">
              <a:avLst/>
            </a:prstGeom>
          </p:spPr>
        </p:pic>
        <p:sp>
          <p:nvSpPr>
            <p:cNvPr id="9" name="TextBox 15">
              <a:extLst>
                <a:ext uri="{FF2B5EF4-FFF2-40B4-BE49-F238E27FC236}">
                  <a16:creationId xmlns:a16="http://schemas.microsoft.com/office/drawing/2014/main" id="{AFA1062F-9BF6-69B5-BE8B-8DD6AC1F3F9A}"/>
                </a:ext>
              </a:extLst>
            </p:cNvPr>
            <p:cNvSpPr txBox="1"/>
            <p:nvPr userDrawn="1"/>
          </p:nvSpPr>
          <p:spPr>
            <a:xfrm>
              <a:off x="755676" y="6251962"/>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「楽楽請求」担当</a:t>
              </a:r>
            </a:p>
          </p:txBody>
        </p:sp>
        <p:sp>
          <p:nvSpPr>
            <p:cNvPr id="11" name="TextBox 16">
              <a:extLst>
                <a:ext uri="{FF2B5EF4-FFF2-40B4-BE49-F238E27FC236}">
                  <a16:creationId xmlns:a16="http://schemas.microsoft.com/office/drawing/2014/main" id="{FCC334AE-81D9-D600-9149-997D85168BBF}"/>
                </a:ext>
              </a:extLst>
            </p:cNvPr>
            <p:cNvSpPr txBox="1"/>
            <p:nvPr userDrawn="1"/>
          </p:nvSpPr>
          <p:spPr>
            <a:xfrm>
              <a:off x="755675" y="6397940"/>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2" name="TextBox 17">
              <a:extLst>
                <a:ext uri="{FF2B5EF4-FFF2-40B4-BE49-F238E27FC236}">
                  <a16:creationId xmlns:a16="http://schemas.microsoft.com/office/drawing/2014/main" id="{00F1B2B4-73F0-AA14-84BE-9231EE26F4D2}"/>
                </a:ext>
              </a:extLst>
            </p:cNvPr>
            <p:cNvSpPr txBox="1"/>
            <p:nvPr userDrawn="1"/>
          </p:nvSpPr>
          <p:spPr>
            <a:xfrm>
              <a:off x="755674" y="6550064"/>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rakurakuseikyu@sales.rakus.co.jp</a:t>
              </a:r>
            </a:p>
          </p:txBody>
        </p:sp>
        <p:sp>
          <p:nvSpPr>
            <p:cNvPr id="17" name="TextBox 17">
              <a:extLst>
                <a:ext uri="{FF2B5EF4-FFF2-40B4-BE49-F238E27FC236}">
                  <a16:creationId xmlns:a16="http://schemas.microsoft.com/office/drawing/2014/main" id="{7CF04878-7E60-7203-E3BD-6C1B55EAAEBD}"/>
                </a:ext>
              </a:extLst>
            </p:cNvPr>
            <p:cNvSpPr txBox="1"/>
            <p:nvPr userDrawn="1"/>
          </p:nvSpPr>
          <p:spPr>
            <a:xfrm>
              <a:off x="755674" y="6682639"/>
              <a:ext cx="3888000"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ja-JP" sz="800" b="0" i="0" u="none" strike="noStrike" spc="0" baseline="0" dirty="0">
                  <a:solidFill>
                    <a:schemeClr val="tx1"/>
                  </a:solidFill>
                  <a:latin typeface="BIZ UDPGothic" panose="020B0400000000000000" pitchFamily="34" charset="-128"/>
                  <a:ea typeface="BIZ UDPGothic" panose="020B0400000000000000" pitchFamily="34" charset="-128"/>
                </a:rPr>
                <a:t>www.rakus.co.jp/rakurakucloud/seikyu/</a:t>
              </a:r>
            </a:p>
          </p:txBody>
        </p:sp>
      </p:grpSp>
      <p:sp>
        <p:nvSpPr>
          <p:cNvPr id="23" name="TextBox 18">
            <a:extLst>
              <a:ext uri="{FF2B5EF4-FFF2-40B4-BE49-F238E27FC236}">
                <a16:creationId xmlns:a16="http://schemas.microsoft.com/office/drawing/2014/main" id="{35EC3AA9-0FD7-0A8C-CF97-D217E064DB7A}"/>
              </a:ext>
            </a:extLst>
          </p:cNvPr>
          <p:cNvSpPr txBox="1"/>
          <p:nvPr userDrawn="1"/>
        </p:nvSpPr>
        <p:spPr>
          <a:xfrm>
            <a:off x="2344978" y="546828"/>
            <a:ext cx="1944000" cy="15388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mn-lt"/>
                <a:ea typeface="BIZ UDPGothic" panose="020B0400000000000000" pitchFamily="34" charset="-128"/>
              </a:rPr>
              <a:t>よりよく、寄り添う　請求書受領クラウド</a:t>
            </a:r>
          </a:p>
        </p:txBody>
      </p:sp>
      <p:pic>
        <p:nvPicPr>
          <p:cNvPr id="25" name="図 24" descr="テキスト, ロゴ&#10;&#10;自動的に生成された説明">
            <a:extLst>
              <a:ext uri="{FF2B5EF4-FFF2-40B4-BE49-F238E27FC236}">
                <a16:creationId xmlns:a16="http://schemas.microsoft.com/office/drawing/2014/main" id="{94BD7166-7710-17FE-C3EB-C2331CC808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341" y="170161"/>
            <a:ext cx="1904888" cy="853200"/>
          </a:xfrm>
          <a:prstGeom prst="rect">
            <a:avLst/>
          </a:prstGeom>
        </p:spPr>
      </p:pic>
    </p:spTree>
    <p:extLst>
      <p:ext uri="{BB962C8B-B14F-4D97-AF65-F5344CB8AC3E}">
        <p14:creationId xmlns:p14="http://schemas.microsoft.com/office/powerpoint/2010/main" val="3509469079"/>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BF1D943-5DBB-89A3-2504-83B53A961F3A}"/>
              </a:ext>
            </a:extLst>
          </p:cNvPr>
          <p:cNvPicPr>
            <a:picLocks noChangeAspect="1"/>
          </p:cNvPicPr>
          <p:nvPr userDrawn="1"/>
        </p:nvPicPr>
        <p:blipFill rotWithShape="1">
          <a:blip r:embed="rId2"/>
          <a:srcRect r="31122" b="29829"/>
          <a:stretch/>
        </p:blipFill>
        <p:spPr>
          <a:xfrm>
            <a:off x="6097361" y="709533"/>
            <a:ext cx="6120039" cy="6148467"/>
          </a:xfrm>
          <a:prstGeom prst="rect">
            <a:avLst/>
          </a:prstGeom>
        </p:spPr>
      </p:pic>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696627" cy="4492384"/>
          </a:xfrm>
        </p:spPr>
        <p:txBody>
          <a:bodyPr tIns="54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
        <p:nvSpPr>
          <p:cNvPr id="3" name="タイトル 9">
            <a:extLst>
              <a:ext uri="{FF2B5EF4-FFF2-40B4-BE49-F238E27FC236}">
                <a16:creationId xmlns:a16="http://schemas.microsoft.com/office/drawing/2014/main" id="{18180524-ABFA-0F20-C145-67004E922860}"/>
              </a:ext>
            </a:extLst>
          </p:cNvPr>
          <p:cNvSpPr>
            <a:spLocks noGrp="1"/>
          </p:cNvSpPr>
          <p:nvPr>
            <p:ph type="title" hasCustomPrompt="1"/>
          </p:nvPr>
        </p:nvSpPr>
        <p:spPr>
          <a:xfrm>
            <a:off x="479425" y="384645"/>
            <a:ext cx="9507855" cy="920279"/>
          </a:xfrm>
        </p:spPr>
        <p:txBody>
          <a:bodyPr/>
          <a:lstStyle/>
          <a:p>
            <a:r>
              <a:rPr kumimoji="1" lang="ja-JP" altLang="en-US" dirty="0"/>
              <a:t>目次</a:t>
            </a:r>
          </a:p>
        </p:txBody>
      </p:sp>
    </p:spTree>
    <p:extLst>
      <p:ext uri="{BB962C8B-B14F-4D97-AF65-F5344CB8AC3E}">
        <p14:creationId xmlns:p14="http://schemas.microsoft.com/office/powerpoint/2010/main" val="57836468"/>
      </p:ext>
    </p:extLst>
  </p:cSld>
  <p:clrMapOvr>
    <a:masterClrMapping/>
  </p:clrMapOvr>
  <p:hf hdr="0" ftr="0" dt="0"/>
  <p:extLst>
    <p:ext uri="{DCECCB84-F9BA-43D5-87BE-67443E8EF086}">
      <p15:sldGuideLst xmlns:p15="http://schemas.microsoft.com/office/powerpoint/2012/main">
        <p15:guide id="1" orient="horz" pos="232" userDrawn="1">
          <p15:clr>
            <a:srgbClr val="A4A3A4"/>
          </p15:clr>
        </p15:guide>
        <p15:guide id="2" orient="horz" pos="799"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5400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
        <p:nvSpPr>
          <p:cNvPr id="10" name="タイトル 9">
            <a:extLst>
              <a:ext uri="{FF2B5EF4-FFF2-40B4-BE49-F238E27FC236}">
                <a16:creationId xmlns:a16="http://schemas.microsoft.com/office/drawing/2014/main" id="{F5BC052A-E6F0-8610-9D28-163B19348BE9}"/>
              </a:ext>
            </a:extLst>
          </p:cNvPr>
          <p:cNvSpPr>
            <a:spLocks noGrp="1"/>
          </p:cNvSpPr>
          <p:nvPr>
            <p:ph type="title" hasCustomPrompt="1"/>
          </p:nvPr>
        </p:nvSpPr>
        <p:spPr>
          <a:xfrm>
            <a:off x="479425" y="384645"/>
            <a:ext cx="9507855" cy="920279"/>
          </a:xfrm>
        </p:spPr>
        <p:txBody>
          <a:bodyPr/>
          <a:lstStyle/>
          <a:p>
            <a:r>
              <a:rPr kumimoji="1" lang="ja-JP" altLang="en-US" dirty="0"/>
              <a:t>目次</a:t>
            </a:r>
          </a:p>
        </p:txBody>
      </p:sp>
      <p:sp>
        <p:nvSpPr>
          <p:cNvPr id="17" name="スライド番号プレースホルダー 16">
            <a:extLst>
              <a:ext uri="{FF2B5EF4-FFF2-40B4-BE49-F238E27FC236}">
                <a16:creationId xmlns:a16="http://schemas.microsoft.com/office/drawing/2014/main" id="{B061A3F5-E486-8FA2-DC9A-10B09A1C9E5E}"/>
              </a:ext>
            </a:extLst>
          </p:cNvPr>
          <p:cNvSpPr>
            <a:spLocks noGrp="1"/>
          </p:cNvSpPr>
          <p:nvPr>
            <p:ph type="sldNum" sz="quarter" idx="16"/>
          </p:nvPr>
        </p:nvSpPr>
        <p:spPr/>
        <p:txBody>
          <a:bodyPr/>
          <a:lstStyle/>
          <a:p>
            <a:fld id="{D8A28372-6A5A-4399-8FC5-CCF396CD4981}" type="slidenum">
              <a:rPr lang="en-GB" smtClean="0"/>
              <a:pPr/>
              <a:t>‹#›</a:t>
            </a:fld>
            <a:endParaRPr lang="en-GB"/>
          </a:p>
        </p:txBody>
      </p:sp>
    </p:spTree>
    <p:extLst>
      <p:ext uri="{BB962C8B-B14F-4D97-AF65-F5344CB8AC3E}">
        <p14:creationId xmlns:p14="http://schemas.microsoft.com/office/powerpoint/2010/main" val="3666729550"/>
      </p:ext>
    </p:extLst>
  </p:cSld>
  <p:clrMapOvr>
    <a:masterClrMapping/>
  </p:clrMapOvr>
  <p:hf hdr="0" ftr="0" dt="0"/>
  <p:extLst>
    <p:ext uri="{DCECCB84-F9BA-43D5-87BE-67443E8EF086}">
      <p15:sldGuideLst xmlns:p15="http://schemas.microsoft.com/office/powerpoint/2012/main">
        <p15:guide id="1" orient="horz" pos="232" userDrawn="1">
          <p15:clr>
            <a:srgbClr val="A4A3A4"/>
          </p15:clr>
        </p15:guide>
        <p15:guide id="2" orient="horz" pos="799"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92539"/>
            <a:ext cx="9507855" cy="983822"/>
          </a:xfrm>
        </p:spPr>
        <p:txBody>
          <a:bodyPr/>
          <a:lstStyle/>
          <a:p>
            <a:r>
              <a:rPr lang="en-US" dirty="0"/>
              <a:t>Click to edit title</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4153293302"/>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92539"/>
            <a:ext cx="9507855" cy="983822"/>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2750D40-54C9-CA61-BB67-0E7AFC4133D5}"/>
              </a:ext>
            </a:extLst>
          </p:cNvPr>
          <p:cNvPicPr>
            <a:picLocks noChangeAspect="1"/>
          </p:cNvPicPr>
          <p:nvPr userDrawn="1"/>
        </p:nvPicPr>
        <p:blipFill rotWithShape="1">
          <a:blip r:embed="rId2"/>
          <a:srcRect r="33577" b="30331"/>
          <a:stretch/>
        </p:blipFill>
        <p:spPr>
          <a:xfrm>
            <a:off x="6523969" y="691331"/>
            <a:ext cx="5666503" cy="6168197"/>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92539"/>
            <a:ext cx="9507855" cy="983822"/>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6" y="360640"/>
            <a:ext cx="9045274" cy="793750"/>
          </a:xfrm>
          <a:prstGeom prst="rect">
            <a:avLst/>
          </a:prstGeom>
        </p:spPr>
        <p:txBody>
          <a:bodyPr vert="horz" lIns="0" tIns="0" rIns="0" bIns="0" rtlCol="0" anchor="t" anchorCtr="0">
            <a:noAutofit/>
          </a:bodyPr>
          <a:lstStyle/>
          <a:p>
            <a:r>
              <a:rPr lang="ja-JP" altLang="en-US" dirty="0"/>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9" name="図 8" descr="テキスト, ロゴ&#10;&#10;自動的に生成された説明">
            <a:extLst>
              <a:ext uri="{FF2B5EF4-FFF2-40B4-BE49-F238E27FC236}">
                <a16:creationId xmlns:a16="http://schemas.microsoft.com/office/drawing/2014/main" id="{DD67FC30-2557-F4C8-8E86-0D93E87CF4E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99381" y="167129"/>
            <a:ext cx="1904888" cy="853200"/>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1" r:id="rId3"/>
    <p:sldLayoutId id="2147483678" r:id="rId4"/>
    <p:sldLayoutId id="2147483650" r:id="rId5"/>
    <p:sldLayoutId id="2147483663" r:id="rId6"/>
    <p:sldLayoutId id="2147483676" r:id="rId7"/>
    <p:sldLayoutId id="2147483652" r:id="rId8"/>
    <p:sldLayoutId id="2147483664" r:id="rId9"/>
    <p:sldLayoutId id="2147483665" r:id="rId10"/>
    <p:sldLayoutId id="2147483679" r:id="rId11"/>
    <p:sldLayoutId id="2147483680" r:id="rId12"/>
  </p:sldLayoutIdLst>
  <p:hf sldNum="0" hdr="0" ftr="0" dt="0"/>
  <p:txStyles>
    <p:titleStyle>
      <a:lvl1pPr algn="l" defTabSz="914400" rtl="0" eaLnBrk="1" latinLnBrk="0" hangingPunct="1">
        <a:lnSpc>
          <a:spcPct val="120000"/>
        </a:lnSpc>
        <a:spcBef>
          <a:spcPct val="0"/>
        </a:spcBef>
        <a:buNone/>
        <a:defRPr kumimoji="1" sz="2300" b="1" kern="1200">
          <a:solidFill>
            <a:srgbClr val="0BA578"/>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rgbClr val="0BA578"/>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4A61E-3478-7649-27F9-5266467E6BD3}"/>
              </a:ext>
            </a:extLst>
          </p:cNvPr>
          <p:cNvSpPr>
            <a:spLocks noGrp="1"/>
          </p:cNvSpPr>
          <p:nvPr>
            <p:ph type="ctrTitle"/>
          </p:nvPr>
        </p:nvSpPr>
        <p:spPr>
          <a:xfrm>
            <a:off x="479426" y="2139208"/>
            <a:ext cx="6220312" cy="2119283"/>
          </a:xfrm>
          <a:noFill/>
        </p:spPr>
        <p:txBody>
          <a:bodyPr/>
          <a:lstStyle/>
          <a:p>
            <a:pPr>
              <a:lnSpc>
                <a:spcPct val="120000"/>
              </a:lnSpc>
            </a:pPr>
            <a:r>
              <a:rPr lang="ja-JP" altLang="en-US" sz="3600" dirty="0"/>
              <a:t>「楽楽請求</a:t>
            </a:r>
            <a:br>
              <a:rPr lang="en-US" altLang="ja-JP" sz="3600" dirty="0"/>
            </a:br>
            <a:r>
              <a:rPr lang="ja-JP" altLang="en-US" sz="3600" dirty="0"/>
              <a:t>（楽楽精算連携プラン）」</a:t>
            </a:r>
            <a:br>
              <a:rPr lang="en-US" altLang="ja-JP" sz="3600" dirty="0"/>
            </a:br>
            <a:r>
              <a:rPr lang="ja-JP" altLang="en-US" sz="3600" dirty="0"/>
              <a:t>社内説明会</a:t>
            </a:r>
          </a:p>
        </p:txBody>
      </p:sp>
      <p:sp>
        <p:nvSpPr>
          <p:cNvPr id="4" name="テキスト プレースホルダー 3">
            <a:extLst>
              <a:ext uri="{FF2B5EF4-FFF2-40B4-BE49-F238E27FC236}">
                <a16:creationId xmlns:a16="http://schemas.microsoft.com/office/drawing/2014/main" id="{BE3C76FF-633F-B11B-E913-787DCC0DAF46}"/>
              </a:ext>
            </a:extLst>
          </p:cNvPr>
          <p:cNvSpPr>
            <a:spLocks noGrp="1"/>
          </p:cNvSpPr>
          <p:nvPr>
            <p:ph type="body" sz="quarter" idx="23"/>
          </p:nvPr>
        </p:nvSpPr>
        <p:spPr/>
        <p:txBody>
          <a:bodyPr/>
          <a:lstStyle/>
          <a:p>
            <a:r>
              <a:rPr lang="en-US" altLang="ja-JP" dirty="0"/>
              <a:t>2026/04</a:t>
            </a:r>
            <a:endParaRPr lang="ja-JP" altLang="en-US" dirty="0"/>
          </a:p>
        </p:txBody>
      </p:sp>
    </p:spTree>
    <p:extLst>
      <p:ext uri="{BB962C8B-B14F-4D97-AF65-F5344CB8AC3E}">
        <p14:creationId xmlns:p14="http://schemas.microsoft.com/office/powerpoint/2010/main" val="68990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2539"/>
            <a:ext cx="9507855" cy="828616"/>
          </a:xfrm>
        </p:spPr>
        <p:txBody>
          <a:bodyPr/>
          <a:lstStyle/>
          <a:p>
            <a:r>
              <a:rPr lang="en-US" altLang="ja-JP" dirty="0"/>
              <a:t>6</a:t>
            </a:r>
            <a:r>
              <a:rPr kumimoji="1" lang="ja-JP" altLang="en-US" dirty="0"/>
              <a:t>．</a:t>
            </a:r>
            <a:r>
              <a:rPr lang="ja-JP" altLang="en-US" dirty="0"/>
              <a:t>システム移行スケジュール</a:t>
            </a:r>
            <a:br>
              <a:rPr lang="en-US" altLang="ja-JP" sz="2400" dirty="0"/>
            </a:b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10</a:t>
            </a:fld>
            <a:endParaRPr lang="en-GB"/>
          </a:p>
        </p:txBody>
      </p:sp>
      <p:sp>
        <p:nvSpPr>
          <p:cNvPr id="5" name="コンテンツ プレースホルダー 2">
            <a:extLst>
              <a:ext uri="{FF2B5EF4-FFF2-40B4-BE49-F238E27FC236}">
                <a16:creationId xmlns:a16="http://schemas.microsoft.com/office/drawing/2014/main" id="{1FB58713-1C6B-D736-B5D0-59C93DF14C5C}"/>
              </a:ext>
            </a:extLst>
          </p:cNvPr>
          <p:cNvSpPr txBox="1">
            <a:spLocks/>
          </p:cNvSpPr>
          <p:nvPr/>
        </p:nvSpPr>
        <p:spPr>
          <a:xfrm>
            <a:off x="565944" y="1444196"/>
            <a:ext cx="8424862" cy="60038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20000"/>
              </a:lnSpc>
            </a:pPr>
            <a:r>
              <a:rPr lang="en-US" altLang="ja-JP" sz="1400" dirty="0">
                <a:latin typeface="+mj-lt"/>
              </a:rPr>
              <a:t>20</a:t>
            </a:r>
            <a:r>
              <a:rPr lang="ja-JP" altLang="en-US" sz="1400" dirty="0">
                <a:latin typeface="+mj-lt"/>
              </a:rPr>
              <a:t>●●年●月支払いまで従来の運用で受け付けます。</a:t>
            </a:r>
          </a:p>
          <a:p>
            <a:pPr lvl="4" indent="-360000">
              <a:lnSpc>
                <a:spcPct val="120000"/>
              </a:lnSpc>
            </a:pPr>
            <a:r>
              <a:rPr lang="ja-JP" altLang="en-US" sz="1400" b="1" dirty="0">
                <a:latin typeface="+mj-lt"/>
              </a:rPr>
              <a:t>＜●●月●●日</a:t>
            </a:r>
            <a:r>
              <a:rPr lang="en-US" altLang="ja-JP" sz="1400" b="1" dirty="0">
                <a:latin typeface="+mj-lt"/>
              </a:rPr>
              <a:t>00</a:t>
            </a:r>
            <a:r>
              <a:rPr lang="ja-JP" altLang="en-US" sz="1400" b="1" dirty="0">
                <a:latin typeface="+mj-lt"/>
              </a:rPr>
              <a:t>：</a:t>
            </a:r>
            <a:r>
              <a:rPr lang="en-US" altLang="ja-JP" sz="1400" b="1" dirty="0">
                <a:latin typeface="+mj-lt"/>
              </a:rPr>
              <a:t>00</a:t>
            </a:r>
            <a:r>
              <a:rPr lang="ja-JP" altLang="en-US" sz="1400" b="1" dirty="0">
                <a:latin typeface="+mj-lt"/>
              </a:rPr>
              <a:t>　経理必着＞</a:t>
            </a:r>
            <a:endParaRPr lang="en-US" altLang="ja-JP" sz="1400" b="1" dirty="0">
              <a:latin typeface="+mj-lt"/>
            </a:endParaRPr>
          </a:p>
          <a:p>
            <a:pPr lvl="4" indent="-360000">
              <a:lnSpc>
                <a:spcPct val="120000"/>
              </a:lnSpc>
            </a:pPr>
            <a:endParaRPr lang="ja-JP" altLang="en-US" sz="1400" b="1" dirty="0">
              <a:latin typeface="+mj-lt"/>
            </a:endParaRPr>
          </a:p>
          <a:p>
            <a:pPr lvl="4" indent="-360000">
              <a:lnSpc>
                <a:spcPct val="120000"/>
              </a:lnSpc>
            </a:pPr>
            <a:r>
              <a:rPr lang="en-US" altLang="ja-JP" sz="1400" dirty="0">
                <a:latin typeface="+mj-lt"/>
              </a:rPr>
              <a:t>20</a:t>
            </a:r>
            <a:r>
              <a:rPr lang="ja-JP" altLang="en-US" sz="1400" dirty="0">
                <a:latin typeface="+mj-lt"/>
              </a:rPr>
              <a:t>●●年●月以降支払の請求書は「楽楽請求」に移行します。</a:t>
            </a:r>
          </a:p>
        </p:txBody>
      </p:sp>
      <p:sp>
        <p:nvSpPr>
          <p:cNvPr id="7" name="正方形/長方形 6">
            <a:extLst>
              <a:ext uri="{FF2B5EF4-FFF2-40B4-BE49-F238E27FC236}">
                <a16:creationId xmlns:a16="http://schemas.microsoft.com/office/drawing/2014/main" id="{30033BC2-648E-C098-053C-E622EB2022C2}"/>
              </a:ext>
            </a:extLst>
          </p:cNvPr>
          <p:cNvSpPr/>
          <p:nvPr/>
        </p:nvSpPr>
        <p:spPr>
          <a:xfrm>
            <a:off x="609670" y="1937166"/>
            <a:ext cx="2834050" cy="28800"/>
          </a:xfrm>
          <a:prstGeom prst="rect">
            <a:avLst/>
          </a:prstGeom>
          <a:solidFill>
            <a:srgbClr val="FFE91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8" name="正方形/長方形 7">
            <a:extLst>
              <a:ext uri="{FF2B5EF4-FFF2-40B4-BE49-F238E27FC236}">
                <a16:creationId xmlns:a16="http://schemas.microsoft.com/office/drawing/2014/main" id="{72CBD536-034F-1C0C-C5CF-7AC5EAFEB35F}"/>
              </a:ext>
            </a:extLst>
          </p:cNvPr>
          <p:cNvSpPr/>
          <p:nvPr/>
        </p:nvSpPr>
        <p:spPr>
          <a:xfrm>
            <a:off x="572011" y="3304480"/>
            <a:ext cx="1664397" cy="802428"/>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200"/>
            </a:pPr>
            <a:endParaRPr lang="en-US" altLang="zh-TW" sz="1200" dirty="0">
              <a:solidFill>
                <a:srgbClr val="4C4948"/>
              </a:solidFill>
              <a:latin typeface="BIZ UDPゴシック" panose="020B0400000000000000" pitchFamily="50" charset="-128"/>
              <a:ea typeface="BIZ UDPゴシック" panose="020B0400000000000000" pitchFamily="50" charset="-128"/>
              <a:cs typeface="Meiryo"/>
              <a:sym typeface="Meiryo"/>
            </a:endParaRPr>
          </a:p>
          <a:p>
            <a:pPr algn="ctr">
              <a:lnSpc>
                <a:spcPct val="120000"/>
              </a:lnSpc>
              <a:buClr>
                <a:srgbClr val="000000"/>
              </a:buClr>
              <a:buSzPts val="1200"/>
            </a:pPr>
            <a:r>
              <a:rPr lang="ja-JP" altLang="en-US" sz="1200" dirty="0">
                <a:solidFill>
                  <a:schemeClr val="tx1"/>
                </a:solidFill>
                <a:latin typeface="BIZ UDPゴシック" panose="020B0400000000000000" pitchFamily="50" charset="-128"/>
                <a:ea typeface="BIZ UDPゴシック" panose="020B0400000000000000" pitchFamily="50" charset="-128"/>
                <a:cs typeface="Meiryo"/>
                <a:sym typeface="Meiryo"/>
              </a:rPr>
              <a:t>支払日が</a:t>
            </a:r>
            <a:endParaRPr lang="en-US" altLang="ja-JP" sz="1200" dirty="0">
              <a:solidFill>
                <a:schemeClr val="tx1"/>
              </a:solidFill>
              <a:latin typeface="BIZ UDPゴシック" panose="020B0400000000000000" pitchFamily="50" charset="-128"/>
              <a:ea typeface="BIZ UDPゴシック" panose="020B0400000000000000" pitchFamily="50" charset="-128"/>
              <a:cs typeface="Meiryo"/>
              <a:sym typeface="Meiryo"/>
            </a:endParaRPr>
          </a:p>
          <a:p>
            <a:pPr algn="ctr">
              <a:lnSpc>
                <a:spcPct val="120000"/>
              </a:lnSpc>
              <a:buClr>
                <a:srgbClr val="000000"/>
              </a:buClr>
              <a:buSzPts val="1200"/>
            </a:pPr>
            <a:r>
              <a:rPr lang="zh-TW" altLang="en-US" sz="1200" dirty="0">
                <a:solidFill>
                  <a:schemeClr val="tx1"/>
                </a:solidFill>
                <a:latin typeface="BIZ UDPゴシック" panose="020B0400000000000000" pitchFamily="50" charset="-128"/>
                <a:ea typeface="BIZ UDPゴシック" panose="020B0400000000000000" pitchFamily="50" charset="-128"/>
                <a:cs typeface="Meiryo"/>
                <a:sym typeface="Meiryo"/>
              </a:rPr>
              <a:t>●月</a:t>
            </a:r>
            <a:r>
              <a:rPr lang="ja-JP" altLang="en-US" sz="1200" dirty="0">
                <a:solidFill>
                  <a:schemeClr val="tx1"/>
                </a:solidFill>
                <a:latin typeface="BIZ UDPゴシック" panose="020B0400000000000000" pitchFamily="50" charset="-128"/>
                <a:ea typeface="BIZ UDPゴシック" panose="020B0400000000000000" pitchFamily="50" charset="-128"/>
                <a:cs typeface="Meiryo"/>
                <a:sym typeface="Meiryo"/>
              </a:rPr>
              <a:t>●日まで</a:t>
            </a:r>
            <a:endParaRPr lang="en-US" altLang="ja-JP" sz="1200" dirty="0">
              <a:solidFill>
                <a:schemeClr val="tx1"/>
              </a:solidFill>
              <a:latin typeface="BIZ UDPゴシック" panose="020B0400000000000000" pitchFamily="50" charset="-128"/>
              <a:ea typeface="BIZ UDPゴシック" panose="020B0400000000000000" pitchFamily="50" charset="-128"/>
              <a:cs typeface="Meiryo"/>
              <a:sym typeface="Meiryo"/>
            </a:endParaRPr>
          </a:p>
          <a:p>
            <a:pPr algn="ctr">
              <a:lnSpc>
                <a:spcPct val="120000"/>
              </a:lnSpc>
              <a:buClr>
                <a:srgbClr val="000000"/>
              </a:buClr>
              <a:buSzPts val="1200"/>
            </a:pPr>
            <a:r>
              <a:rPr lang="zh-TW" altLang="en-US" sz="1200" dirty="0">
                <a:solidFill>
                  <a:schemeClr val="tx1"/>
                </a:solidFill>
                <a:latin typeface="BIZ UDPゴシック" panose="020B0400000000000000" pitchFamily="50" charset="-128"/>
                <a:ea typeface="BIZ UDPゴシック" panose="020B0400000000000000" pitchFamily="50" charset="-128"/>
                <a:cs typeface="Meiryo"/>
                <a:sym typeface="Meiryo"/>
              </a:rPr>
              <a:t>締切</a:t>
            </a:r>
          </a:p>
          <a:p>
            <a:pPr algn="ctr">
              <a:lnSpc>
                <a:spcPct val="1200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49BC25C6-314D-C4D7-BE92-CEE1AC91F442}"/>
              </a:ext>
            </a:extLst>
          </p:cNvPr>
          <p:cNvSpPr/>
          <p:nvPr/>
        </p:nvSpPr>
        <p:spPr>
          <a:xfrm>
            <a:off x="575344" y="2817937"/>
            <a:ext cx="1675494" cy="500628"/>
          </a:xfrm>
          <a:prstGeom prst="rect">
            <a:avLst/>
          </a:prstGeom>
          <a:solidFill>
            <a:srgbClr val="82828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●●月</a:t>
            </a:r>
            <a:r>
              <a:rPr kumimoji="1" lang="en-US" altLang="ja-JP" sz="1200" dirty="0">
                <a:solidFill>
                  <a:schemeClr val="bg1"/>
                </a:solidFill>
                <a:latin typeface="BIZ UDPゴシック" panose="020B0400000000000000" pitchFamily="50" charset="-128"/>
                <a:ea typeface="BIZ UDPゴシック" panose="020B0400000000000000" pitchFamily="50" charset="-128"/>
              </a:rPr>
              <a:t>●●</a:t>
            </a:r>
            <a:r>
              <a:rPr kumimoji="1" lang="ja-JP" altLang="en-US" sz="1200" dirty="0">
                <a:solidFill>
                  <a:schemeClr val="bg1"/>
                </a:solidFill>
                <a:latin typeface="BIZ UDPゴシック" panose="020B0400000000000000" pitchFamily="50" charset="-128"/>
                <a:ea typeface="BIZ UDPゴシック" panose="020B0400000000000000" pitchFamily="50" charset="-128"/>
              </a:rPr>
              <a:t>日</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r>
              <a:rPr kumimoji="1" lang="en-US" altLang="ja-JP" sz="1200" dirty="0">
                <a:solidFill>
                  <a:schemeClr val="bg1"/>
                </a:solidFill>
                <a:latin typeface="BIZ UDPゴシック" panose="020B0400000000000000" pitchFamily="50" charset="-128"/>
                <a:ea typeface="BIZ UDPゴシック" panose="020B0400000000000000" pitchFamily="50" charset="-128"/>
              </a:rPr>
              <a:t>00:00</a:t>
            </a:r>
            <a:r>
              <a:rPr kumimoji="1" lang="ja-JP" altLang="en-US" sz="1200" dirty="0">
                <a:solidFill>
                  <a:schemeClr val="bg1"/>
                </a:solidFill>
                <a:latin typeface="BIZ UDPゴシック" panose="020B0400000000000000" pitchFamily="50" charset="-128"/>
                <a:ea typeface="BIZ UDPゴシック" panose="020B0400000000000000" pitchFamily="50" charset="-128"/>
              </a:rPr>
              <a:t>　経理必着</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CE0CBE30-16B4-9E71-693E-97C588713ADF}"/>
              </a:ext>
            </a:extLst>
          </p:cNvPr>
          <p:cNvSpPr/>
          <p:nvPr/>
        </p:nvSpPr>
        <p:spPr>
          <a:xfrm>
            <a:off x="3952278" y="3294719"/>
            <a:ext cx="1664192" cy="812190"/>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支払日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8C628D9D-813B-CF4C-8F11-4881DB7B55B9}"/>
              </a:ext>
            </a:extLst>
          </p:cNvPr>
          <p:cNvSpPr/>
          <p:nvPr/>
        </p:nvSpPr>
        <p:spPr>
          <a:xfrm>
            <a:off x="3955038" y="2817937"/>
            <a:ext cx="1675494" cy="486542"/>
          </a:xfrm>
          <a:prstGeom prst="rect">
            <a:avLst/>
          </a:prstGeom>
          <a:solidFill>
            <a:srgbClr val="82828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●●月</a:t>
            </a:r>
            <a:r>
              <a:rPr kumimoji="1" lang="en-US" altLang="ja-JP" sz="1200" dirty="0">
                <a:solidFill>
                  <a:schemeClr val="bg1"/>
                </a:solidFill>
                <a:latin typeface="BIZ UDPゴシック" panose="020B0400000000000000" pitchFamily="50" charset="-128"/>
                <a:ea typeface="BIZ UDPゴシック" panose="020B0400000000000000" pitchFamily="50" charset="-128"/>
              </a:rPr>
              <a:t>●●</a:t>
            </a:r>
            <a:r>
              <a:rPr kumimoji="1" lang="ja-JP" altLang="en-US" sz="1200" dirty="0">
                <a:solidFill>
                  <a:schemeClr val="bg1"/>
                </a:solidFill>
                <a:latin typeface="BIZ UDPゴシック" panose="020B0400000000000000" pitchFamily="50" charset="-128"/>
                <a:ea typeface="BIZ UDPゴシック" panose="020B0400000000000000" pitchFamily="50" charset="-128"/>
              </a:rPr>
              <a:t>日</a:t>
            </a:r>
          </a:p>
        </p:txBody>
      </p:sp>
      <p:sp>
        <p:nvSpPr>
          <p:cNvPr id="13" name="正方形/長方形 12">
            <a:extLst>
              <a:ext uri="{FF2B5EF4-FFF2-40B4-BE49-F238E27FC236}">
                <a16:creationId xmlns:a16="http://schemas.microsoft.com/office/drawing/2014/main" id="{1347266E-7019-AABE-5E3C-5018D24A0276}"/>
              </a:ext>
            </a:extLst>
          </p:cNvPr>
          <p:cNvSpPr/>
          <p:nvPr/>
        </p:nvSpPr>
        <p:spPr>
          <a:xfrm>
            <a:off x="598029" y="5276792"/>
            <a:ext cx="1675495" cy="803622"/>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支払日が●月●日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以降</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795204D-521C-81B7-3448-C3319E3D00A5}"/>
              </a:ext>
            </a:extLst>
          </p:cNvPr>
          <p:cNvSpPr/>
          <p:nvPr/>
        </p:nvSpPr>
        <p:spPr>
          <a:xfrm>
            <a:off x="593100" y="4744665"/>
            <a:ext cx="1686441" cy="546213"/>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b="1" dirty="0">
                <a:solidFill>
                  <a:schemeClr val="bg1"/>
                </a:solidFill>
                <a:latin typeface="BIZ UDPゴシック" panose="020B0400000000000000" pitchFamily="50" charset="-128"/>
                <a:ea typeface="BIZ UDPゴシック" panose="020B0400000000000000" pitchFamily="50" charset="-128"/>
                <a:cs typeface="Meiryo"/>
                <a:sym typeface="Meiryo"/>
              </a:rPr>
              <a:t>●●月</a:t>
            </a:r>
            <a:r>
              <a:rPr lang="en-US" altLang="ja-JP" sz="1200" b="1" dirty="0">
                <a:solidFill>
                  <a:schemeClr val="bg1"/>
                </a:solidFill>
                <a:latin typeface="BIZ UDPゴシック" panose="020B0400000000000000" pitchFamily="50" charset="-128"/>
                <a:ea typeface="BIZ UDPゴシック" panose="020B0400000000000000" pitchFamily="50" charset="-128"/>
                <a:cs typeface="Meiryo"/>
                <a:sym typeface="Meiryo"/>
              </a:rPr>
              <a:t>●●</a:t>
            </a:r>
            <a:r>
              <a:rPr lang="ja-JP" altLang="en-US" sz="1200" b="1" dirty="0">
                <a:solidFill>
                  <a:schemeClr val="bg1"/>
                </a:solidFill>
                <a:latin typeface="BIZ UDPゴシック" panose="020B0400000000000000" pitchFamily="50" charset="-128"/>
                <a:ea typeface="BIZ UDPゴシック" panose="020B0400000000000000" pitchFamily="50" charset="-128"/>
                <a:cs typeface="Meiryo"/>
                <a:sym typeface="Meiryo"/>
              </a:rPr>
              <a:t>日以降</a:t>
            </a:r>
            <a:endParaRPr kumimoji="1" lang="zh-TW"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85BA9C2B-049B-02D8-5453-0AD49AF8FD7C}"/>
              </a:ext>
            </a:extLst>
          </p:cNvPr>
          <p:cNvSpPr/>
          <p:nvPr/>
        </p:nvSpPr>
        <p:spPr>
          <a:xfrm>
            <a:off x="3955039" y="4744661"/>
            <a:ext cx="1692456" cy="546213"/>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500"/>
            </a:pPr>
            <a:r>
              <a:rPr lang="en-US" altLang="ja-JP" sz="1200" dirty="0">
                <a:solidFill>
                  <a:schemeClr val="bg1"/>
                </a:solidFill>
                <a:latin typeface="BIZ UDPゴシック" panose="020B0400000000000000" pitchFamily="50" charset="-128"/>
                <a:ea typeface="BIZ UDPゴシック" panose="020B0400000000000000" pitchFamily="50" charset="-128"/>
                <a:cs typeface="Meiryo"/>
                <a:sym typeface="Meiryo"/>
              </a:rPr>
              <a:t>●●</a:t>
            </a:r>
            <a:r>
              <a:rPr lang="ja-JP" altLang="en-US" sz="1200" dirty="0">
                <a:solidFill>
                  <a:schemeClr val="bg1"/>
                </a:solidFill>
                <a:latin typeface="BIZ UDPゴシック" panose="020B0400000000000000" pitchFamily="50" charset="-128"/>
                <a:ea typeface="BIZ UDPゴシック" panose="020B0400000000000000" pitchFamily="50" charset="-128"/>
                <a:cs typeface="Meiryo"/>
                <a:sym typeface="Meiryo"/>
              </a:rPr>
              <a:t>月</a:t>
            </a:r>
            <a:r>
              <a:rPr lang="en-US" altLang="ja-JP" sz="1200" dirty="0">
                <a:solidFill>
                  <a:schemeClr val="bg1"/>
                </a:solidFill>
                <a:latin typeface="BIZ UDPゴシック" panose="020B0400000000000000" pitchFamily="50" charset="-128"/>
                <a:ea typeface="BIZ UDPゴシック" panose="020B0400000000000000" pitchFamily="50" charset="-128"/>
                <a:cs typeface="Meiryo"/>
                <a:sym typeface="Meiryo"/>
              </a:rPr>
              <a:t>●●</a:t>
            </a:r>
            <a:r>
              <a:rPr lang="ja-JP" altLang="en-US" sz="1200" dirty="0">
                <a:solidFill>
                  <a:schemeClr val="bg1"/>
                </a:solidFill>
                <a:latin typeface="BIZ UDPゴシック" panose="020B0400000000000000" pitchFamily="50" charset="-128"/>
                <a:ea typeface="BIZ UDPゴシック" panose="020B0400000000000000" pitchFamily="50" charset="-128"/>
                <a:cs typeface="Meiryo"/>
                <a:sym typeface="Meiryo"/>
              </a:rPr>
              <a:t>日</a:t>
            </a:r>
            <a:endParaRPr lang="en-US" altLang="ja-JP" sz="1200" dirty="0">
              <a:solidFill>
                <a:schemeClr val="bg1"/>
              </a:solidFill>
              <a:latin typeface="BIZ UDPゴシック" panose="020B0400000000000000" pitchFamily="50" charset="-128"/>
              <a:ea typeface="BIZ UDPゴシック" panose="020B0400000000000000" pitchFamily="50" charset="-128"/>
              <a:cs typeface="Meiryo"/>
              <a:sym typeface="Meiryo"/>
            </a:endParaRPr>
          </a:p>
          <a:p>
            <a:pPr algn="ctr">
              <a:lnSpc>
                <a:spcPct val="120000"/>
              </a:lnSpc>
            </a:pPr>
            <a:r>
              <a:rPr lang="en-US" altLang="ja-JP" sz="1200" dirty="0">
                <a:solidFill>
                  <a:schemeClr val="bg1"/>
                </a:solidFill>
                <a:latin typeface="BIZ UDPゴシック" panose="020B0400000000000000" pitchFamily="50" charset="-128"/>
                <a:ea typeface="BIZ UDPゴシック" panose="020B0400000000000000" pitchFamily="50" charset="-128"/>
                <a:cs typeface="Meiryo"/>
                <a:sym typeface="Meiryo"/>
              </a:rPr>
              <a:t>00:00</a:t>
            </a:r>
            <a:r>
              <a:rPr lang="ja-JP" altLang="en-US" sz="1200" dirty="0">
                <a:solidFill>
                  <a:schemeClr val="bg1"/>
                </a:solidFill>
                <a:latin typeface="BIZ UDPゴシック" panose="020B0400000000000000" pitchFamily="50" charset="-128"/>
                <a:ea typeface="BIZ UDPゴシック" panose="020B0400000000000000" pitchFamily="50" charset="-128"/>
                <a:cs typeface="Meiryo"/>
                <a:sym typeface="Meiryo"/>
              </a:rPr>
              <a:t> 経理必着</a:t>
            </a:r>
            <a:endParaRPr kumimoji="1" lang="zh-TW" altLang="en-US" sz="1200" dirty="0">
              <a:solidFill>
                <a:schemeClr val="bg1"/>
              </a:solidFill>
              <a:latin typeface="BIZ UDPゴシック" panose="020B0400000000000000" pitchFamily="50" charset="-128"/>
              <a:ea typeface="BIZ UDPゴシック" panose="020B0400000000000000" pitchFamily="50" charset="-128"/>
            </a:endParaRPr>
          </a:p>
        </p:txBody>
      </p:sp>
      <p:cxnSp>
        <p:nvCxnSpPr>
          <p:cNvPr id="16" name="Google Shape;242;p6">
            <a:extLst>
              <a:ext uri="{FF2B5EF4-FFF2-40B4-BE49-F238E27FC236}">
                <a16:creationId xmlns:a16="http://schemas.microsoft.com/office/drawing/2014/main" id="{5C2CFD4C-68B4-A249-C246-5AE4858FC94E}"/>
              </a:ext>
            </a:extLst>
          </p:cNvPr>
          <p:cNvCxnSpPr>
            <a:cxnSpLocks/>
            <a:stCxn id="8" idx="3"/>
            <a:endCxn id="11" idx="1"/>
          </p:cNvCxnSpPr>
          <p:nvPr/>
        </p:nvCxnSpPr>
        <p:spPr>
          <a:xfrm flipV="1">
            <a:off x="2236408" y="3700814"/>
            <a:ext cx="1715870" cy="4880"/>
          </a:xfrm>
          <a:prstGeom prst="straightConnector1">
            <a:avLst/>
          </a:prstGeom>
          <a:noFill/>
          <a:ln w="12700" cap="flat" cmpd="sng">
            <a:solidFill>
              <a:srgbClr val="464646"/>
            </a:solidFill>
            <a:prstDash val="solid"/>
            <a:miter lim="800000"/>
            <a:headEnd type="none" w="sm" len="sm"/>
            <a:tailEnd type="triangle" w="med" len="med"/>
          </a:ln>
        </p:spPr>
      </p:cxnSp>
      <p:cxnSp>
        <p:nvCxnSpPr>
          <p:cNvPr id="19" name="Google Shape;242;p6">
            <a:extLst>
              <a:ext uri="{FF2B5EF4-FFF2-40B4-BE49-F238E27FC236}">
                <a16:creationId xmlns:a16="http://schemas.microsoft.com/office/drawing/2014/main" id="{762BED6E-0229-DAFD-6941-6B081E1137D9}"/>
              </a:ext>
            </a:extLst>
          </p:cNvPr>
          <p:cNvCxnSpPr>
            <a:cxnSpLocks/>
            <a:stCxn id="13" idx="3"/>
            <a:endCxn id="21" idx="1"/>
          </p:cNvCxnSpPr>
          <p:nvPr/>
        </p:nvCxnSpPr>
        <p:spPr>
          <a:xfrm>
            <a:off x="2273524" y="5678603"/>
            <a:ext cx="1690043" cy="7042"/>
          </a:xfrm>
          <a:prstGeom prst="straightConnector1">
            <a:avLst/>
          </a:prstGeom>
          <a:noFill/>
          <a:ln w="12700" cap="flat" cmpd="sng">
            <a:solidFill>
              <a:schemeClr val="tx2"/>
            </a:solidFill>
            <a:prstDash val="solid"/>
            <a:miter lim="800000"/>
            <a:headEnd type="none" w="sm" len="sm"/>
            <a:tailEnd type="triangle" w="med" len="med"/>
          </a:ln>
        </p:spPr>
      </p:cxnSp>
      <p:cxnSp>
        <p:nvCxnSpPr>
          <p:cNvPr id="20" name="Google Shape;242;p6">
            <a:extLst>
              <a:ext uri="{FF2B5EF4-FFF2-40B4-BE49-F238E27FC236}">
                <a16:creationId xmlns:a16="http://schemas.microsoft.com/office/drawing/2014/main" id="{F1704949-2351-9D26-55CA-88C28B5204A6}"/>
              </a:ext>
            </a:extLst>
          </p:cNvPr>
          <p:cNvCxnSpPr>
            <a:cxnSpLocks/>
            <a:stCxn id="21" idx="3"/>
            <a:endCxn id="23" idx="1"/>
          </p:cNvCxnSpPr>
          <p:nvPr/>
        </p:nvCxnSpPr>
        <p:spPr>
          <a:xfrm flipV="1">
            <a:off x="5639062" y="5685643"/>
            <a:ext cx="1506393" cy="2"/>
          </a:xfrm>
          <a:prstGeom prst="straightConnector1">
            <a:avLst/>
          </a:prstGeom>
          <a:noFill/>
          <a:ln w="12700" cap="flat" cmpd="sng">
            <a:solidFill>
              <a:schemeClr val="tx2"/>
            </a:solidFill>
            <a:prstDash val="solid"/>
            <a:miter lim="800000"/>
            <a:headEnd type="none" w="sm" len="sm"/>
            <a:tailEnd type="triangle" w="med" len="med"/>
          </a:ln>
        </p:spPr>
      </p:cxnSp>
      <p:sp>
        <p:nvSpPr>
          <p:cNvPr id="21" name="正方形/長方形 20">
            <a:extLst>
              <a:ext uri="{FF2B5EF4-FFF2-40B4-BE49-F238E27FC236}">
                <a16:creationId xmlns:a16="http://schemas.microsoft.com/office/drawing/2014/main" id="{984C0F6B-15A0-CD17-30B9-A104A53C990D}"/>
              </a:ext>
            </a:extLst>
          </p:cNvPr>
          <p:cNvSpPr/>
          <p:nvPr/>
        </p:nvSpPr>
        <p:spPr>
          <a:xfrm>
            <a:off x="3963567" y="5290877"/>
            <a:ext cx="1675495" cy="789536"/>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buClr>
                <a:srgbClr val="000000"/>
              </a:buClr>
              <a:buSzPts val="1500"/>
            </a:pPr>
            <a:r>
              <a:rPr kumimoji="1" lang="ja-JP" altLang="en-US" sz="1200" dirty="0">
                <a:solidFill>
                  <a:schemeClr val="tx1"/>
                </a:solidFill>
                <a:latin typeface="BIZ UDPゴシック" panose="020B0400000000000000" pitchFamily="50" charset="-128"/>
                <a:ea typeface="BIZ UDPゴシック" panose="020B0400000000000000" pitchFamily="50" charset="-128"/>
              </a:rPr>
              <a:t>支払日が</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buClr>
                <a:srgbClr val="000000"/>
              </a:buClr>
              <a:buSzPts val="1500"/>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zh-TW" altLang="en-US" sz="1200" dirty="0">
                <a:solidFill>
                  <a:schemeClr val="tx1"/>
                </a:solidFill>
                <a:latin typeface="BIZ UDPゴシック" panose="020B0400000000000000" pitchFamily="50" charset="-128"/>
                <a:ea typeface="BIZ UDPゴシック" panose="020B0400000000000000" pitchFamily="50" charset="-128"/>
              </a:rPr>
              <a:t>月</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●日まで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buClr>
                <a:srgbClr val="000000"/>
              </a:buClr>
              <a:buSzPts val="1500"/>
            </a:pPr>
            <a:r>
              <a:rPr kumimoji="1" lang="zh-TW" altLang="en-US" sz="1200" dirty="0">
                <a:solidFill>
                  <a:schemeClr val="tx1"/>
                </a:solidFill>
                <a:latin typeface="BIZ UDPゴシック" panose="020B0400000000000000" pitchFamily="50" charset="-128"/>
                <a:ea typeface="BIZ UDPゴシック" panose="020B0400000000000000" pitchFamily="50" charset="-128"/>
              </a:rPr>
              <a:t>締切</a:t>
            </a:r>
          </a:p>
        </p:txBody>
      </p:sp>
      <p:sp>
        <p:nvSpPr>
          <p:cNvPr id="22" name="正方形/長方形 21">
            <a:extLst>
              <a:ext uri="{FF2B5EF4-FFF2-40B4-BE49-F238E27FC236}">
                <a16:creationId xmlns:a16="http://schemas.microsoft.com/office/drawing/2014/main" id="{459EAB5E-A31C-CB0F-49FB-21BC0DDBEC60}"/>
              </a:ext>
            </a:extLst>
          </p:cNvPr>
          <p:cNvSpPr/>
          <p:nvPr/>
        </p:nvSpPr>
        <p:spPr>
          <a:xfrm>
            <a:off x="7148857" y="4744661"/>
            <a:ext cx="1686441" cy="54621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b="1" dirty="0">
                <a:solidFill>
                  <a:schemeClr val="bg1"/>
                </a:solidFill>
                <a:latin typeface="BIZ UDPゴシック" panose="020B0400000000000000" pitchFamily="50" charset="-128"/>
                <a:ea typeface="BIZ UDPゴシック" panose="020B0400000000000000" pitchFamily="50" charset="-128"/>
                <a:cs typeface="Meiryo"/>
                <a:sym typeface="Meiryo"/>
              </a:rPr>
              <a:t>●●月</a:t>
            </a:r>
            <a:r>
              <a:rPr lang="en-US" altLang="ja-JP" sz="1200" b="1" dirty="0">
                <a:solidFill>
                  <a:schemeClr val="bg1"/>
                </a:solidFill>
                <a:latin typeface="BIZ UDPゴシック" panose="020B0400000000000000" pitchFamily="50" charset="-128"/>
                <a:ea typeface="BIZ UDPゴシック" panose="020B0400000000000000" pitchFamily="50" charset="-128"/>
                <a:cs typeface="Meiryo"/>
                <a:sym typeface="Meiryo"/>
              </a:rPr>
              <a:t>●●</a:t>
            </a:r>
            <a:r>
              <a:rPr lang="ja-JP" altLang="en-US" sz="1200" b="1" dirty="0">
                <a:solidFill>
                  <a:schemeClr val="bg1"/>
                </a:solidFill>
                <a:latin typeface="BIZ UDPゴシック" panose="020B0400000000000000" pitchFamily="50" charset="-128"/>
                <a:ea typeface="BIZ UDPゴシック" panose="020B0400000000000000" pitchFamily="50" charset="-128"/>
                <a:cs typeface="Meiryo"/>
                <a:sym typeface="Meiryo"/>
              </a:rPr>
              <a:t>日</a:t>
            </a:r>
            <a:endParaRPr kumimoji="1" lang="zh-TW"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C5B22D18-53E9-177C-B1E7-A1E80D329A80}"/>
              </a:ext>
            </a:extLst>
          </p:cNvPr>
          <p:cNvSpPr/>
          <p:nvPr/>
        </p:nvSpPr>
        <p:spPr>
          <a:xfrm>
            <a:off x="7145455" y="5290873"/>
            <a:ext cx="1675495" cy="789540"/>
          </a:xfrm>
          <a:prstGeom prst="rect">
            <a:avLst/>
          </a:prstGeom>
          <a:solidFill>
            <a:schemeClr val="bg1"/>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r>
              <a:rPr lang="ja-JP" altLang="en-US" sz="1200" dirty="0">
                <a:solidFill>
                  <a:schemeClr val="tx1"/>
                </a:solidFill>
                <a:latin typeface="BIZ UDPゴシック" panose="020B0400000000000000" pitchFamily="50" charset="-128"/>
                <a:ea typeface="BIZ UDPゴシック" panose="020B0400000000000000" pitchFamily="50" charset="-128"/>
                <a:cs typeface="Arial"/>
                <a:sym typeface="Arial"/>
              </a:rPr>
              <a:t>支払日</a:t>
            </a:r>
          </a:p>
        </p:txBody>
      </p:sp>
      <p:sp>
        <p:nvSpPr>
          <p:cNvPr id="3" name="コンテンツ プレースホルダー 2">
            <a:extLst>
              <a:ext uri="{FF2B5EF4-FFF2-40B4-BE49-F238E27FC236}">
                <a16:creationId xmlns:a16="http://schemas.microsoft.com/office/drawing/2014/main" id="{BA2F6066-589B-23FE-C89A-BFF74FF934F6}"/>
              </a:ext>
            </a:extLst>
          </p:cNvPr>
          <p:cNvSpPr txBox="1">
            <a:spLocks/>
          </p:cNvSpPr>
          <p:nvPr/>
        </p:nvSpPr>
        <p:spPr>
          <a:xfrm>
            <a:off x="609670" y="4393836"/>
            <a:ext cx="3353897" cy="265165"/>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20000"/>
              </a:lnSpc>
            </a:pPr>
            <a:r>
              <a:rPr lang="ja-JP" altLang="en-US" sz="1400" b="1" dirty="0">
                <a:solidFill>
                  <a:schemeClr val="tx2"/>
                </a:solidFill>
                <a:latin typeface="+mj-lt"/>
              </a:rPr>
              <a:t>「楽楽請求（楽楽精算連携プラン）」</a:t>
            </a:r>
            <a:endParaRPr lang="en-US" altLang="ja-JP" sz="1800" b="1" dirty="0">
              <a:solidFill>
                <a:schemeClr val="tx2"/>
              </a:solidFill>
            </a:endParaRPr>
          </a:p>
        </p:txBody>
      </p:sp>
      <p:sp>
        <p:nvSpPr>
          <p:cNvPr id="10" name="コンテンツ プレースホルダー 2">
            <a:extLst>
              <a:ext uri="{FF2B5EF4-FFF2-40B4-BE49-F238E27FC236}">
                <a16:creationId xmlns:a16="http://schemas.microsoft.com/office/drawing/2014/main" id="{14035282-7F25-AF42-870D-2649A4A20E0D}"/>
              </a:ext>
            </a:extLst>
          </p:cNvPr>
          <p:cNvSpPr txBox="1">
            <a:spLocks/>
          </p:cNvSpPr>
          <p:nvPr/>
        </p:nvSpPr>
        <p:spPr>
          <a:xfrm>
            <a:off x="565944" y="2512179"/>
            <a:ext cx="1686441" cy="350825"/>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20000"/>
              </a:lnSpc>
            </a:pPr>
            <a:r>
              <a:rPr lang="ja-JP" altLang="en-US" sz="1400" b="1" dirty="0">
                <a:latin typeface="+mj-lt"/>
              </a:rPr>
              <a:t>現運用</a:t>
            </a:r>
            <a:endParaRPr lang="en-US" altLang="ja-JP" sz="1800" b="1" dirty="0"/>
          </a:p>
        </p:txBody>
      </p:sp>
      <p:sp>
        <p:nvSpPr>
          <p:cNvPr id="29" name="吹き出し: 角を丸めた四角形 28">
            <a:extLst>
              <a:ext uri="{FF2B5EF4-FFF2-40B4-BE49-F238E27FC236}">
                <a16:creationId xmlns:a16="http://schemas.microsoft.com/office/drawing/2014/main" id="{4EBFE109-0CB2-2E62-7DC2-B7AE1098B2EE}"/>
              </a:ext>
            </a:extLst>
          </p:cNvPr>
          <p:cNvSpPr/>
          <p:nvPr/>
        </p:nvSpPr>
        <p:spPr>
          <a:xfrm>
            <a:off x="7198848" y="1610777"/>
            <a:ext cx="4427208" cy="2153628"/>
          </a:xfrm>
          <a:prstGeom prst="wedgeRoundRectCallout">
            <a:avLst>
              <a:gd name="adj1" fmla="val -58270"/>
              <a:gd name="adj2" fmla="val 28628"/>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50000"/>
              </a:lnSpc>
            </a:pPr>
            <a:r>
              <a:rPr lang="en-US" altLang="ja-JP"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説明会資料作成者様へ</a:t>
            </a:r>
            <a:r>
              <a:rPr lang="en-US" altLang="ja-JP"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p>
          <a:p>
            <a:pPr algn="ctr">
              <a:lnSpc>
                <a:spcPct val="150000"/>
              </a:lnSpc>
            </a:pP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本資料では支払日でシステムの移行スケジュールをご案内をしておりますが、</a:t>
            </a:r>
          </a:p>
          <a:p>
            <a:pPr algn="ctr">
              <a:lnSpc>
                <a:spcPct val="150000"/>
              </a:lnSpc>
            </a:pP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貴社の請求書払いのご運用方法にあわせて</a:t>
            </a:r>
          </a:p>
          <a:p>
            <a:pPr algn="ctr">
              <a:lnSpc>
                <a:spcPct val="150000"/>
              </a:lnSpc>
            </a:pP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変更いただきますようよろしくお願いいたします。</a:t>
            </a:r>
          </a:p>
        </p:txBody>
      </p:sp>
    </p:spTree>
    <p:extLst>
      <p:ext uri="{BB962C8B-B14F-4D97-AF65-F5344CB8AC3E}">
        <p14:creationId xmlns:p14="http://schemas.microsoft.com/office/powerpoint/2010/main" val="98475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2539"/>
            <a:ext cx="9507855" cy="755210"/>
          </a:xfrm>
        </p:spPr>
        <p:txBody>
          <a:bodyPr/>
          <a:lstStyle/>
          <a:p>
            <a:r>
              <a:rPr lang="en-US" altLang="ja-JP" dirty="0"/>
              <a:t>7.</a:t>
            </a:r>
            <a:r>
              <a:rPr lang="ja-JP" altLang="en-US" dirty="0"/>
              <a:t>質疑応答・社内問合せ窓口案内</a:t>
            </a:r>
            <a:br>
              <a:rPr lang="en-US" altLang="ja-JP" sz="2400" dirty="0"/>
            </a:b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11</a:t>
            </a:fld>
            <a:endParaRPr lang="en-GB"/>
          </a:p>
        </p:txBody>
      </p:sp>
      <p:sp>
        <p:nvSpPr>
          <p:cNvPr id="5" name="コンテンツ プレースホルダー 2">
            <a:extLst>
              <a:ext uri="{FF2B5EF4-FFF2-40B4-BE49-F238E27FC236}">
                <a16:creationId xmlns:a16="http://schemas.microsoft.com/office/drawing/2014/main" id="{1FB58713-1C6B-D736-B5D0-59C93DF14C5C}"/>
              </a:ext>
            </a:extLst>
          </p:cNvPr>
          <p:cNvSpPr txBox="1">
            <a:spLocks/>
          </p:cNvSpPr>
          <p:nvPr/>
        </p:nvSpPr>
        <p:spPr>
          <a:xfrm>
            <a:off x="638645" y="1455127"/>
            <a:ext cx="6777890" cy="710256"/>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20000"/>
              </a:lnSpc>
            </a:pPr>
            <a:r>
              <a:rPr lang="ja-JP" altLang="en-US" sz="1400" b="1" dirty="0">
                <a:solidFill>
                  <a:schemeClr val="tx2"/>
                </a:solidFill>
              </a:rPr>
              <a:t>「楽楽請求（楽楽精算連携プラン）」の操作マニュアルはこちら</a:t>
            </a:r>
            <a:endParaRPr lang="en-US" altLang="ja-JP" sz="1400" b="1" dirty="0">
              <a:solidFill>
                <a:schemeClr val="tx2"/>
              </a:solidFill>
            </a:endParaRPr>
          </a:p>
          <a:p>
            <a:pPr lvl="4" indent="-360000">
              <a:lnSpc>
                <a:spcPct val="120000"/>
              </a:lnSpc>
            </a:pPr>
            <a:r>
              <a:rPr lang="en-US" altLang="ja-JP" sz="1400" b="1" dirty="0"/>
              <a:t>G:</a:t>
            </a:r>
            <a:r>
              <a:rPr lang="ja-JP" altLang="en-US" sz="1400" b="1" dirty="0"/>
              <a:t>共有ドライブ</a:t>
            </a:r>
            <a:r>
              <a:rPr lang="en-US" altLang="ja-JP" sz="1400" b="1" dirty="0"/>
              <a:t>\</a:t>
            </a:r>
            <a:r>
              <a:rPr lang="ja-JP" altLang="en-US" sz="1400" b="1" dirty="0"/>
              <a:t>共有ドライブ￥</a:t>
            </a:r>
            <a:r>
              <a:rPr lang="en-US" altLang="ja-JP" sz="1400" b="1" dirty="0"/>
              <a:t>XXXXXXXXX</a:t>
            </a:r>
          </a:p>
        </p:txBody>
      </p:sp>
      <p:sp>
        <p:nvSpPr>
          <p:cNvPr id="7" name="正方形/長方形 6">
            <a:extLst>
              <a:ext uri="{FF2B5EF4-FFF2-40B4-BE49-F238E27FC236}">
                <a16:creationId xmlns:a16="http://schemas.microsoft.com/office/drawing/2014/main" id="{30033BC2-648E-C098-053C-E622EB2022C2}"/>
              </a:ext>
            </a:extLst>
          </p:cNvPr>
          <p:cNvSpPr/>
          <p:nvPr/>
        </p:nvSpPr>
        <p:spPr>
          <a:xfrm>
            <a:off x="638645" y="1983678"/>
            <a:ext cx="3915771"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20000"/>
              </a:lnSpc>
            </a:pPr>
            <a:endParaRPr kumimoji="1" lang="ja-JP" altLang="en-US" sz="1300" dirty="0">
              <a:solidFill>
                <a:schemeClr val="bg1"/>
              </a:solidFill>
            </a:endParaRPr>
          </a:p>
        </p:txBody>
      </p:sp>
      <p:sp>
        <p:nvSpPr>
          <p:cNvPr id="3" name="コンテンツ プレースホルダー 2">
            <a:extLst>
              <a:ext uri="{FF2B5EF4-FFF2-40B4-BE49-F238E27FC236}">
                <a16:creationId xmlns:a16="http://schemas.microsoft.com/office/drawing/2014/main" id="{DB2092F1-A779-60F7-B247-1AB65BF98ED6}"/>
              </a:ext>
            </a:extLst>
          </p:cNvPr>
          <p:cNvSpPr txBox="1">
            <a:spLocks/>
          </p:cNvSpPr>
          <p:nvPr/>
        </p:nvSpPr>
        <p:spPr>
          <a:xfrm>
            <a:off x="638645" y="2693934"/>
            <a:ext cx="8424862" cy="84161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20000"/>
              </a:lnSpc>
            </a:pPr>
            <a:r>
              <a:rPr lang="ja-JP" altLang="en-US" sz="1400" b="1" dirty="0">
                <a:solidFill>
                  <a:schemeClr val="tx2"/>
                </a:solidFill>
              </a:rPr>
              <a:t>連絡先</a:t>
            </a:r>
            <a:endParaRPr lang="en-US" altLang="ja-JP" sz="1400" b="1" dirty="0">
              <a:solidFill>
                <a:schemeClr val="tx2"/>
              </a:solidFill>
            </a:endParaRPr>
          </a:p>
          <a:p>
            <a:pPr lvl="4" indent="-360000">
              <a:lnSpc>
                <a:spcPct val="120000"/>
              </a:lnSpc>
            </a:pPr>
            <a:r>
              <a:rPr lang="ja-JP" altLang="en-US" sz="1400" dirty="0"/>
              <a:t>経理部　●●●＠●●●</a:t>
            </a:r>
            <a:r>
              <a:rPr lang="en-US" altLang="ja-JP" sz="1400" dirty="0"/>
              <a:t>.co.jp </a:t>
            </a:r>
            <a:r>
              <a:rPr lang="ja-JP" altLang="en-US" sz="1400" dirty="0"/>
              <a:t>内線○○番</a:t>
            </a:r>
            <a:endParaRPr lang="en-US" altLang="ja-JP" sz="1400" dirty="0"/>
          </a:p>
          <a:p>
            <a:pPr lvl="4" indent="-360000">
              <a:lnSpc>
                <a:spcPct val="120000"/>
              </a:lnSpc>
            </a:pPr>
            <a:r>
              <a:rPr lang="ja-JP" altLang="en-US" sz="1400" dirty="0"/>
              <a:t>マニュアルで対応できない質疑は上記まで問合せください。</a:t>
            </a:r>
            <a:endParaRPr lang="en-US" altLang="ja-JP" sz="1400" dirty="0"/>
          </a:p>
          <a:p>
            <a:pPr lvl="4" indent="-360000">
              <a:lnSpc>
                <a:spcPct val="120000"/>
              </a:lnSpc>
            </a:pPr>
            <a:endParaRPr lang="en-US" altLang="ja-JP" sz="1400" dirty="0"/>
          </a:p>
          <a:p>
            <a:pPr lvl="4" indent="-360000">
              <a:lnSpc>
                <a:spcPct val="120000"/>
              </a:lnSpc>
            </a:pPr>
            <a:endParaRPr lang="en-US" altLang="ja-JP" sz="1600" b="1" dirty="0">
              <a:solidFill>
                <a:schemeClr val="tx2"/>
              </a:solidFill>
            </a:endParaRPr>
          </a:p>
        </p:txBody>
      </p:sp>
    </p:spTree>
    <p:extLst>
      <p:ext uri="{BB962C8B-B14F-4D97-AF65-F5344CB8AC3E}">
        <p14:creationId xmlns:p14="http://schemas.microsoft.com/office/powerpoint/2010/main" val="208598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30028-F716-B16D-2274-DD489BB2FAB7}"/>
              </a:ext>
            </a:extLst>
          </p:cNvPr>
          <p:cNvSpPr>
            <a:spLocks noGrp="1"/>
          </p:cNvSpPr>
          <p:nvPr>
            <p:ph type="title"/>
          </p:nvPr>
        </p:nvSpPr>
        <p:spPr>
          <a:xfrm>
            <a:off x="488134" y="375937"/>
            <a:ext cx="9507855" cy="794290"/>
          </a:xfrm>
        </p:spPr>
        <p:txBody>
          <a:bodyPr/>
          <a:lstStyle/>
          <a:p>
            <a:r>
              <a:rPr kumimoji="1" lang="ja-JP" altLang="en-US" dirty="0"/>
              <a:t>目次</a:t>
            </a:r>
          </a:p>
        </p:txBody>
      </p:sp>
      <p:sp>
        <p:nvSpPr>
          <p:cNvPr id="7" name="テキスト プレースホルダー 2">
            <a:extLst>
              <a:ext uri="{FF2B5EF4-FFF2-40B4-BE49-F238E27FC236}">
                <a16:creationId xmlns:a16="http://schemas.microsoft.com/office/drawing/2014/main" id="{4058EDC8-48A8-6C98-778D-688452E2CA8E}"/>
              </a:ext>
            </a:extLst>
          </p:cNvPr>
          <p:cNvSpPr>
            <a:spLocks noGrp="1"/>
          </p:cNvSpPr>
          <p:nvPr>
            <p:ph type="body" sz="quarter" idx="13"/>
          </p:nvPr>
        </p:nvSpPr>
        <p:spPr>
          <a:xfrm>
            <a:off x="488134" y="1277122"/>
            <a:ext cx="11224441" cy="4410652"/>
          </a:xfrm>
        </p:spPr>
        <p:txBody>
          <a:bodyPr vert="horz" lIns="0" tIns="0" rIns="0" bIns="0" numCol="1" spcCol="360000" rtlCol="0" anchor="t" anchorCtr="0">
            <a:noAutofit/>
          </a:bodyPr>
          <a:lstStyle/>
          <a:p>
            <a:pPr marL="360000" indent="-360000">
              <a:lnSpc>
                <a:spcPct val="120000"/>
              </a:lnSpc>
              <a:spcAft>
                <a:spcPts val="0"/>
              </a:spcAft>
            </a:pPr>
            <a:r>
              <a:rPr lang="ja-JP" altLang="en-US" sz="1800" dirty="0"/>
              <a:t>「楽楽請求（楽楽精算連携プラン）」の導入目的</a:t>
            </a:r>
            <a:endParaRPr lang="en-US" altLang="ja-JP" sz="1800" dirty="0"/>
          </a:p>
          <a:p>
            <a:pPr marL="360000" indent="-360000">
              <a:lnSpc>
                <a:spcPct val="120000"/>
              </a:lnSpc>
              <a:spcAft>
                <a:spcPts val="0"/>
              </a:spcAft>
            </a:pPr>
            <a:r>
              <a:rPr lang="ja-JP" altLang="en-US" sz="1800" dirty="0"/>
              <a:t>「楽楽請求（楽楽精算連携プラン） 」の導入メリット</a:t>
            </a:r>
          </a:p>
          <a:p>
            <a:pPr marL="360000" indent="-360000">
              <a:lnSpc>
                <a:spcPct val="120000"/>
              </a:lnSpc>
              <a:spcAft>
                <a:spcPts val="0"/>
              </a:spcAft>
              <a:buFont typeface="+mj-lt"/>
              <a:buAutoNum type="arabicPeriod" startAt="3"/>
            </a:pPr>
            <a:r>
              <a:rPr lang="ja-JP" altLang="en-US" sz="1800" dirty="0"/>
              <a:t>請求書受取業務フローの変更点</a:t>
            </a:r>
            <a:endParaRPr lang="en-US" altLang="ja-JP" sz="1800" dirty="0"/>
          </a:p>
          <a:p>
            <a:pPr marL="360000" indent="-360000">
              <a:lnSpc>
                <a:spcPct val="120000"/>
              </a:lnSpc>
              <a:spcAft>
                <a:spcPts val="0"/>
              </a:spcAft>
              <a:buFont typeface="+mj-lt"/>
              <a:buAutoNum type="arabicPeriod" startAt="3"/>
            </a:pPr>
            <a:r>
              <a:rPr lang="ja-JP" altLang="en-US" sz="1800" dirty="0"/>
              <a:t>「楽楽請求（楽楽精算連携プラン） 」へのログイン方法</a:t>
            </a:r>
            <a:endParaRPr lang="en-US" altLang="ja-JP" sz="1800" dirty="0"/>
          </a:p>
          <a:p>
            <a:pPr marL="360000" indent="-360000">
              <a:lnSpc>
                <a:spcPct val="120000"/>
              </a:lnSpc>
              <a:spcAft>
                <a:spcPts val="0"/>
              </a:spcAft>
              <a:buFont typeface="+mj-lt"/>
              <a:buAutoNum type="arabicPeriod" startAt="5"/>
            </a:pPr>
            <a:r>
              <a:rPr lang="ja-JP" altLang="en-US" sz="1800" dirty="0"/>
              <a:t>操作方法</a:t>
            </a:r>
          </a:p>
          <a:p>
            <a:pPr marL="360000" indent="-360000">
              <a:lnSpc>
                <a:spcPct val="120000"/>
              </a:lnSpc>
              <a:spcAft>
                <a:spcPts val="0"/>
              </a:spcAft>
              <a:buFont typeface="+mj-lt"/>
              <a:buAutoNum type="arabicPeriod" startAt="5"/>
            </a:pPr>
            <a:r>
              <a:rPr lang="ja-JP" altLang="en-US" sz="1800" dirty="0"/>
              <a:t>システム移行スケジュール</a:t>
            </a:r>
            <a:endParaRPr lang="en-US" altLang="ja-JP" sz="1800" dirty="0"/>
          </a:p>
          <a:p>
            <a:pPr marL="360000" indent="-360000">
              <a:lnSpc>
                <a:spcPct val="120000"/>
              </a:lnSpc>
              <a:spcAft>
                <a:spcPts val="0"/>
              </a:spcAft>
              <a:buFont typeface="+mj-lt"/>
              <a:buAutoNum type="arabicPeriod" startAt="5"/>
            </a:pPr>
            <a:r>
              <a:rPr lang="ja-JP" altLang="en-US" sz="1800" dirty="0"/>
              <a:t>質疑応答・社内問合せ窓口案内</a:t>
            </a:r>
          </a:p>
          <a:p>
            <a:pPr marL="360000" indent="-360000">
              <a:lnSpc>
                <a:spcPct val="120000"/>
              </a:lnSpc>
              <a:spcAft>
                <a:spcPts val="0"/>
              </a:spcAft>
              <a:buNone/>
            </a:pPr>
            <a:endParaRPr lang="ja-JP" altLang="en-US" sz="1800" dirty="0"/>
          </a:p>
        </p:txBody>
      </p:sp>
      <p:sp>
        <p:nvSpPr>
          <p:cNvPr id="4" name="スライド番号プレースホルダー 3">
            <a:extLst>
              <a:ext uri="{FF2B5EF4-FFF2-40B4-BE49-F238E27FC236}">
                <a16:creationId xmlns:a16="http://schemas.microsoft.com/office/drawing/2014/main" id="{C009BA01-5B84-C90E-5EAB-5513C7CEAF3E}"/>
              </a:ext>
            </a:extLst>
          </p:cNvPr>
          <p:cNvSpPr txBox="1">
            <a:spLocks/>
          </p:cNvSpPr>
          <p:nvPr/>
        </p:nvSpPr>
        <p:spPr>
          <a:xfrm>
            <a:off x="10834618" y="6510664"/>
            <a:ext cx="877957" cy="161649"/>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A28372-6A5A-4399-8FC5-CCF396CD4981}" type="slidenum">
              <a:rPr lang="en-GB" sz="700" smtClean="0"/>
              <a:pPr algn="r"/>
              <a:t>2</a:t>
            </a:fld>
            <a:endParaRPr lang="en-GB" sz="700" dirty="0"/>
          </a:p>
        </p:txBody>
      </p:sp>
    </p:spTree>
    <p:extLst>
      <p:ext uri="{BB962C8B-B14F-4D97-AF65-F5344CB8AC3E}">
        <p14:creationId xmlns:p14="http://schemas.microsoft.com/office/powerpoint/2010/main" val="368003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CB3524D-9548-A2AC-826B-4D451B958107}"/>
              </a:ext>
            </a:extLst>
          </p:cNvPr>
          <p:cNvSpPr>
            <a:spLocks noGrp="1"/>
          </p:cNvSpPr>
          <p:nvPr>
            <p:ph type="title"/>
          </p:nvPr>
        </p:nvSpPr>
        <p:spPr>
          <a:xfrm>
            <a:off x="505960" y="368300"/>
            <a:ext cx="7131050" cy="793750"/>
          </a:xfrm>
        </p:spPr>
        <p:txBody>
          <a:bodyPr/>
          <a:lstStyle/>
          <a:p>
            <a:r>
              <a:rPr kumimoji="1" lang="ja-JP" altLang="en-US" dirty="0"/>
              <a:t>１．</a:t>
            </a:r>
            <a:r>
              <a:rPr lang="ja-JP" altLang="en-US" sz="2400" dirty="0"/>
              <a:t>「楽楽請求（楽楽精算連携プラン）」の導入目的</a:t>
            </a:r>
            <a:br>
              <a:rPr lang="en-US" altLang="ja-JP" sz="2400" dirty="0"/>
            </a:br>
            <a:endParaRPr kumimoji="1" lang="ja-JP" altLang="en-US" dirty="0"/>
          </a:p>
        </p:txBody>
      </p:sp>
      <p:sp>
        <p:nvSpPr>
          <p:cNvPr id="5" name="コンテンツ プレースホルダー 4">
            <a:extLst>
              <a:ext uri="{FF2B5EF4-FFF2-40B4-BE49-F238E27FC236}">
                <a16:creationId xmlns:a16="http://schemas.microsoft.com/office/drawing/2014/main" id="{BD54DEDB-C70F-07D3-E37F-AC80309E2BB4}"/>
              </a:ext>
            </a:extLst>
          </p:cNvPr>
          <p:cNvSpPr txBox="1">
            <a:spLocks noGrp="1"/>
          </p:cNvSpPr>
          <p:nvPr>
            <p:ph sz="half" idx="1"/>
          </p:nvPr>
        </p:nvSpPr>
        <p:spPr>
          <a:xfrm>
            <a:off x="488134" y="1385072"/>
            <a:ext cx="8424862" cy="3839193"/>
          </a:xfrm>
          <a:prstGeom prst="rect">
            <a:avLst/>
          </a:prstGeom>
          <a:noFill/>
        </p:spPr>
        <p:txBody>
          <a:bodyPr vert="horz" wrap="square" lIns="0" tIns="0" rIns="0" bIns="0" rtlCol="0" anchor="t" anchorCtr="0">
            <a:spAutoFit/>
          </a:bodyPr>
          <a:lstStyle/>
          <a:p>
            <a:pPr marL="0" indent="0">
              <a:lnSpc>
                <a:spcPct val="120000"/>
              </a:lnSpc>
              <a:buNone/>
            </a:pPr>
            <a:r>
              <a:rPr lang="ja-JP" altLang="en-US" sz="1400" b="1" dirty="0"/>
              <a:t>２</a:t>
            </a:r>
            <a:r>
              <a:rPr lang="en-US" altLang="ja-JP" sz="1400" b="1" dirty="0"/>
              <a:t>0</a:t>
            </a:r>
            <a:r>
              <a:rPr lang="ja-JP" altLang="en-US" sz="1400" b="1" dirty="0"/>
              <a:t>●●年●月●●日より受取請求書システム「楽楽請求（楽楽精算連携プラン） 」を導入いたします。</a:t>
            </a:r>
            <a:endParaRPr lang="en-US" altLang="ja-JP" sz="1400" b="1" dirty="0"/>
          </a:p>
          <a:p>
            <a:pPr marL="0" indent="0">
              <a:lnSpc>
                <a:spcPct val="120000"/>
              </a:lnSpc>
              <a:buNone/>
            </a:pPr>
            <a:endParaRPr lang="en-US" altLang="ja-JP" sz="1400" b="1" dirty="0">
              <a:solidFill>
                <a:schemeClr val="tx2"/>
              </a:solidFill>
            </a:endParaRPr>
          </a:p>
          <a:p>
            <a:pPr marL="0" indent="0">
              <a:lnSpc>
                <a:spcPct val="120000"/>
              </a:lnSpc>
              <a:buNone/>
            </a:pPr>
            <a:r>
              <a:rPr lang="ja-JP" altLang="en-US" sz="1400" b="1" dirty="0">
                <a:solidFill>
                  <a:schemeClr val="tx2"/>
                </a:solidFill>
              </a:rPr>
              <a:t>　請求書支払業務の処理工数を削減するため</a:t>
            </a:r>
            <a:endParaRPr lang="en-US" altLang="ja-JP" sz="1400" b="1" dirty="0">
              <a:solidFill>
                <a:schemeClr val="tx2"/>
              </a:solidFill>
            </a:endParaRPr>
          </a:p>
          <a:p>
            <a:pPr marL="0" indent="0">
              <a:lnSpc>
                <a:spcPct val="120000"/>
              </a:lnSpc>
              <a:buNone/>
            </a:pPr>
            <a:r>
              <a:rPr lang="ja-JP" altLang="en-US" sz="1400" b="1" dirty="0">
                <a:solidFill>
                  <a:schemeClr val="tx2"/>
                </a:solidFill>
              </a:rPr>
              <a:t>　　</a:t>
            </a:r>
            <a:r>
              <a:rPr lang="ja-JP" altLang="en-US" sz="1400" dirty="0"/>
              <a:t>紙のやりとりで発生していた社内コミュニケーションコストや管理コストの削減により</a:t>
            </a:r>
            <a:endParaRPr lang="en-US" altLang="ja-JP" sz="1400" dirty="0"/>
          </a:p>
          <a:p>
            <a:pPr marL="0" indent="0">
              <a:lnSpc>
                <a:spcPct val="120000"/>
              </a:lnSpc>
              <a:buNone/>
            </a:pPr>
            <a:r>
              <a:rPr lang="ja-JP" altLang="en-US" sz="1400" dirty="0"/>
              <a:t>　　受取請求書の支払業務に関する工数削減をし、会社全体の生産性向上を目指します。　</a:t>
            </a:r>
            <a:endParaRPr lang="en-US" altLang="ja-JP" sz="1400" dirty="0"/>
          </a:p>
          <a:p>
            <a:pPr marL="0" indent="0">
              <a:lnSpc>
                <a:spcPct val="120000"/>
              </a:lnSpc>
              <a:buNone/>
            </a:pPr>
            <a:endParaRPr lang="en-US" altLang="ja-JP" sz="1400" dirty="0"/>
          </a:p>
          <a:p>
            <a:pPr marL="0" indent="0">
              <a:lnSpc>
                <a:spcPct val="120000"/>
              </a:lnSpc>
              <a:buNone/>
            </a:pPr>
            <a:r>
              <a:rPr lang="ja-JP" altLang="en-US" sz="1400" b="1" dirty="0">
                <a:solidFill>
                  <a:schemeClr val="tx2"/>
                </a:solidFill>
              </a:rPr>
              <a:t>　電子帳簿保存法に対応するため</a:t>
            </a:r>
            <a:endParaRPr lang="en-US" altLang="ja-JP" sz="1400" b="1" dirty="0">
              <a:solidFill>
                <a:schemeClr val="tx2"/>
              </a:solidFill>
            </a:endParaRPr>
          </a:p>
          <a:p>
            <a:pPr marL="0" indent="0">
              <a:lnSpc>
                <a:spcPct val="120000"/>
              </a:lnSpc>
              <a:buNone/>
            </a:pPr>
            <a:r>
              <a:rPr lang="ja-JP" altLang="en-US" sz="1400" b="1" dirty="0">
                <a:solidFill>
                  <a:schemeClr val="tx2"/>
                </a:solidFill>
              </a:rPr>
              <a:t>　　</a:t>
            </a:r>
            <a:r>
              <a:rPr lang="ja-JP" altLang="en-US" sz="1400" dirty="0"/>
              <a:t>電子帳簿保存法により、電子データで受領した請求書の電子保存が求められています。</a:t>
            </a:r>
            <a:endParaRPr lang="en-US" altLang="ja-JP" sz="1400" dirty="0"/>
          </a:p>
          <a:p>
            <a:pPr marL="0" indent="0">
              <a:lnSpc>
                <a:spcPct val="120000"/>
              </a:lnSpc>
              <a:buNone/>
            </a:pPr>
            <a:r>
              <a:rPr lang="ja-JP" altLang="en-US" sz="1400" dirty="0"/>
              <a:t>　　</a:t>
            </a:r>
            <a:r>
              <a:rPr lang="en-US" altLang="ja-JP" sz="1400" dirty="0"/>
              <a:t>※</a:t>
            </a:r>
            <a:r>
              <a:rPr lang="ja-JP" altLang="en-US" sz="1400" dirty="0"/>
              <a:t>詳細は補足資料をご参考ください。</a:t>
            </a:r>
            <a:endParaRPr lang="en-US" altLang="ja-JP" sz="1400" dirty="0"/>
          </a:p>
          <a:p>
            <a:pPr>
              <a:lnSpc>
                <a:spcPct val="120000"/>
              </a:lnSpc>
            </a:pPr>
            <a:endParaRPr lang="en-US" altLang="ja-JP" sz="1400" dirty="0"/>
          </a:p>
          <a:p>
            <a:pPr>
              <a:lnSpc>
                <a:spcPct val="120000"/>
              </a:lnSpc>
            </a:pPr>
            <a:endParaRPr lang="en-US" altLang="ja-JP" sz="1400" dirty="0"/>
          </a:p>
          <a:p>
            <a:pPr>
              <a:lnSpc>
                <a:spcPct val="120000"/>
              </a:lnSpc>
            </a:pPr>
            <a:endParaRPr lang="en-US" altLang="ja-JP" sz="1400" b="1" dirty="0">
              <a:solidFill>
                <a:schemeClr val="tx2"/>
              </a:solidFill>
            </a:endParaRPr>
          </a:p>
          <a:p>
            <a:pPr>
              <a:lnSpc>
                <a:spcPct val="120000"/>
              </a:lnSpc>
            </a:pPr>
            <a:endParaRPr lang="en-US" altLang="ja-JP" sz="1400" dirty="0"/>
          </a:p>
          <a:p>
            <a:pPr>
              <a:lnSpc>
                <a:spcPct val="120000"/>
              </a:lnSpc>
            </a:pPr>
            <a:endParaRPr lang="en-US" altLang="ja-JP" sz="1400" dirty="0"/>
          </a:p>
          <a:p>
            <a:pPr>
              <a:lnSpc>
                <a:spcPct val="120000"/>
              </a:lnSpc>
            </a:pPr>
            <a:endParaRPr lang="en-US" altLang="ja-JP" sz="1400" dirty="0">
              <a:solidFill>
                <a:schemeClr val="tx2"/>
              </a:solidFill>
            </a:endParaRPr>
          </a:p>
        </p:txBody>
      </p:sp>
      <p:sp>
        <p:nvSpPr>
          <p:cNvPr id="3" name="スライド番号プレースホルダー 3">
            <a:extLst>
              <a:ext uri="{FF2B5EF4-FFF2-40B4-BE49-F238E27FC236}">
                <a16:creationId xmlns:a16="http://schemas.microsoft.com/office/drawing/2014/main" id="{7885365A-183D-292F-5951-12A9C0C08499}"/>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3</a:t>
            </a:fld>
            <a:endParaRPr lang="en-GB"/>
          </a:p>
        </p:txBody>
      </p:sp>
    </p:spTree>
    <p:extLst>
      <p:ext uri="{BB962C8B-B14F-4D97-AF65-F5344CB8AC3E}">
        <p14:creationId xmlns:p14="http://schemas.microsoft.com/office/powerpoint/2010/main" val="182851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a:extLst>
              <a:ext uri="{FF2B5EF4-FFF2-40B4-BE49-F238E27FC236}">
                <a16:creationId xmlns:a16="http://schemas.microsoft.com/office/drawing/2014/main" id="{24E82C17-8392-7240-478B-DC8890CCB554}"/>
              </a:ext>
            </a:extLst>
          </p:cNvPr>
          <p:cNvSpPr txBox="1">
            <a:spLocks/>
          </p:cNvSpPr>
          <p:nvPr/>
        </p:nvSpPr>
        <p:spPr>
          <a:xfrm>
            <a:off x="705402" y="1514842"/>
            <a:ext cx="8424861" cy="1098643"/>
          </a:xfrm>
          <a:prstGeom prst="rect">
            <a:avLst/>
          </a:prstGeom>
        </p:spPr>
        <p:txBody>
          <a:bodyPr vert="horz" lIns="0" tIns="0" rIns="0" bIns="0" rtlCol="0" anchor="t" anchorCtr="0">
            <a:noAutofit/>
          </a:bodyPr>
          <a:lst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270000">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電子帳簿保存法とは、その名の通り、送付あるいは受領した国税関係書類（領収書や請求書など）や、</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lvl="4" indent="-270000">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帳簿の「</a:t>
            </a:r>
            <a:r>
              <a:rPr lang="ja-JP" altLang="en-US" sz="1400" b="1" dirty="0">
                <a:solidFill>
                  <a:srgbClr val="464646"/>
                </a:solidFill>
                <a:latin typeface="BIZ UDPゴシック" panose="020B0400000000000000" pitchFamily="50" charset="-128"/>
                <a:ea typeface="BIZ UDPゴシック" panose="020B0400000000000000" pitchFamily="50" charset="-128"/>
                <a:cs typeface="Meiryo"/>
                <a:sym typeface="Meiryo"/>
              </a:rPr>
              <a:t>保存」に関する事柄</a:t>
            </a: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を取り決めている法律です。</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lvl="4" indent="-270000">
              <a:lnSpc>
                <a:spcPct val="120000"/>
              </a:lnSpc>
            </a:pPr>
            <a:endParaRPr lang="en-US" altLang="ja-JP" sz="135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lvl="4" indent="-270000">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rPr>
              <a:t>電子帳簿保存法は大きく分けて３つの分類があります。</a:t>
            </a:r>
            <a:endParaRPr lang="en-US" altLang="ja-JP" sz="1400" dirty="0">
              <a:solidFill>
                <a:srgbClr val="464646"/>
              </a:solidFill>
              <a:latin typeface="BIZ UDPゴシック" panose="020B0400000000000000" pitchFamily="50" charset="-128"/>
              <a:ea typeface="BIZ UDPゴシック" panose="020B0400000000000000" pitchFamily="50" charset="-128"/>
            </a:endParaRPr>
          </a:p>
          <a:p>
            <a:pPr lvl="4" indent="-270000">
              <a:lnSpc>
                <a:spcPct val="120000"/>
              </a:lnSpc>
            </a:pPr>
            <a:endParaRPr lang="en-US" altLang="ja-JP" sz="135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18" name="正方形/長方形 17">
            <a:extLst>
              <a:ext uri="{FF2B5EF4-FFF2-40B4-BE49-F238E27FC236}">
                <a16:creationId xmlns:a16="http://schemas.microsoft.com/office/drawing/2014/main" id="{33D193B5-8D81-9FE0-7450-0EA015A21C0B}"/>
              </a:ext>
            </a:extLst>
          </p:cNvPr>
          <p:cNvSpPr/>
          <p:nvPr/>
        </p:nvSpPr>
        <p:spPr>
          <a:xfrm>
            <a:off x="1241460" y="1995255"/>
            <a:ext cx="1586367"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ctr"/>
          <a:lstStyle/>
          <a:p>
            <a:pPr algn="ctr">
              <a:lnSpc>
                <a:spcPct val="135000"/>
              </a:lnSpc>
            </a:pPr>
            <a:endParaRPr kumimoji="1" lang="ja-JP" altLang="en-US" sz="975" dirty="0">
              <a:solidFill>
                <a:schemeClr val="bg1"/>
              </a:solidFill>
            </a:endParaRPr>
          </a:p>
        </p:txBody>
      </p:sp>
      <p:sp>
        <p:nvSpPr>
          <p:cNvPr id="21" name="Google Shape;316;g2170aa7e1d3_1_156">
            <a:extLst>
              <a:ext uri="{FF2B5EF4-FFF2-40B4-BE49-F238E27FC236}">
                <a16:creationId xmlns:a16="http://schemas.microsoft.com/office/drawing/2014/main" id="{89A213FD-6D3F-58EB-1650-DC2C3277F612}"/>
              </a:ext>
            </a:extLst>
          </p:cNvPr>
          <p:cNvSpPr/>
          <p:nvPr/>
        </p:nvSpPr>
        <p:spPr>
          <a:xfrm>
            <a:off x="3982475" y="2613485"/>
            <a:ext cx="4950427" cy="1415582"/>
          </a:xfrm>
          <a:prstGeom prst="rect">
            <a:avLst/>
          </a:prstGeom>
          <a:solidFill>
            <a:srgbClr val="EDFCF7"/>
          </a:solidFill>
          <a:ln>
            <a:noFill/>
          </a:ln>
        </p:spPr>
        <p:txBody>
          <a:bodyPr spcFirstLastPara="1" wrap="square" lIns="68569" tIns="68569" rIns="68569" bIns="68569" anchor="ctr" anchorCtr="0">
            <a:noAutofit/>
          </a:bodyPr>
          <a:lstStyle/>
          <a:p>
            <a:pPr algn="l">
              <a:lnSpc>
                <a:spcPct val="120000"/>
              </a:lnSpc>
            </a:pPr>
            <a:r>
              <a:rPr lang="ja-JP" altLang="en-US" sz="1600" b="1" dirty="0">
                <a:solidFill>
                  <a:srgbClr val="464646"/>
                </a:solidFill>
                <a:latin typeface="BIZ UDPゴシック" panose="020B0400000000000000" pitchFamily="50" charset="-128"/>
                <a:ea typeface="BIZ UDPゴシック" panose="020B0400000000000000" pitchFamily="50" charset="-128"/>
              </a:rPr>
              <a:t>：</a:t>
            </a:r>
            <a:r>
              <a:rPr lang="ja-JP" altLang="en-US" sz="1600" dirty="0">
                <a:solidFill>
                  <a:srgbClr val="464646"/>
                </a:solidFill>
                <a:latin typeface="BIZ UDPゴシック" panose="020B0400000000000000" pitchFamily="50" charset="-128"/>
                <a:ea typeface="BIZ UDPゴシック" panose="020B0400000000000000" pitchFamily="50" charset="-128"/>
              </a:rPr>
              <a:t>電子的に作成した帳簿・書類をデータのまま保存</a:t>
            </a:r>
          </a:p>
          <a:p>
            <a:pPr algn="l">
              <a:lnSpc>
                <a:spcPct val="120000"/>
              </a:lnSpc>
            </a:pPr>
            <a:r>
              <a:rPr lang="ja-JP" altLang="en-US" sz="1600" b="1" dirty="0">
                <a:solidFill>
                  <a:srgbClr val="464646"/>
                </a:solidFill>
                <a:latin typeface="BIZ UDPゴシック" panose="020B0400000000000000" pitchFamily="50" charset="-128"/>
                <a:ea typeface="BIZ UDPゴシック" panose="020B0400000000000000" pitchFamily="50" charset="-128"/>
              </a:rPr>
              <a:t>：</a:t>
            </a:r>
            <a:r>
              <a:rPr lang="ja-JP" altLang="en-US" sz="1600" dirty="0">
                <a:solidFill>
                  <a:srgbClr val="464646"/>
                </a:solidFill>
                <a:latin typeface="BIZ UDPゴシック" panose="020B0400000000000000" pitchFamily="50" charset="-128"/>
                <a:ea typeface="BIZ UDPゴシック" panose="020B0400000000000000" pitchFamily="50" charset="-128"/>
              </a:rPr>
              <a:t>紙で受領・作成した書類を画像データで保存</a:t>
            </a:r>
            <a:endParaRPr lang="en-US" altLang="ja-JP" sz="1600" dirty="0">
              <a:solidFill>
                <a:srgbClr val="464646"/>
              </a:solidFill>
              <a:latin typeface="BIZ UDPゴシック" panose="020B0400000000000000" pitchFamily="50" charset="-128"/>
              <a:ea typeface="BIZ UDPゴシック" panose="020B0400000000000000" pitchFamily="50" charset="-128"/>
            </a:endParaRPr>
          </a:p>
          <a:p>
            <a:pPr algn="l">
              <a:lnSpc>
                <a:spcPct val="120000"/>
              </a:lnSpc>
            </a:pPr>
            <a:r>
              <a:rPr lang="ja-JP" altLang="en-US" sz="1600" b="1" dirty="0">
                <a:solidFill>
                  <a:srgbClr val="464646"/>
                </a:solidFill>
                <a:latin typeface="BIZ UDPゴシック" panose="020B0400000000000000" pitchFamily="50" charset="-128"/>
                <a:ea typeface="BIZ UDPゴシック" panose="020B0400000000000000" pitchFamily="50" charset="-128"/>
              </a:rPr>
              <a:t>：</a:t>
            </a:r>
            <a:r>
              <a:rPr lang="ja-JP" altLang="en-US" sz="1600" dirty="0">
                <a:solidFill>
                  <a:srgbClr val="464646"/>
                </a:solidFill>
                <a:latin typeface="BIZ UDPゴシック" panose="020B0400000000000000" pitchFamily="50" charset="-128"/>
                <a:ea typeface="BIZ UDPゴシック" panose="020B0400000000000000" pitchFamily="50" charset="-128"/>
              </a:rPr>
              <a:t>電子的に授受した取引情報をデータで保存</a:t>
            </a:r>
          </a:p>
        </p:txBody>
      </p:sp>
      <p:sp>
        <p:nvSpPr>
          <p:cNvPr id="22" name="Google Shape;68;p6">
            <a:extLst>
              <a:ext uri="{FF2B5EF4-FFF2-40B4-BE49-F238E27FC236}">
                <a16:creationId xmlns:a16="http://schemas.microsoft.com/office/drawing/2014/main" id="{B5DB8FA5-FC62-14DF-76B3-1C05C32346AA}"/>
              </a:ext>
            </a:extLst>
          </p:cNvPr>
          <p:cNvSpPr/>
          <p:nvPr/>
        </p:nvSpPr>
        <p:spPr>
          <a:xfrm>
            <a:off x="678847" y="4156562"/>
            <a:ext cx="8087002" cy="1590848"/>
          </a:xfrm>
          <a:prstGeom prst="rect">
            <a:avLst/>
          </a:prstGeom>
          <a:solidFill>
            <a:srgbClr val="F6F6F6"/>
          </a:solidFill>
          <a:ln>
            <a:noFill/>
          </a:ln>
        </p:spPr>
        <p:txBody>
          <a:bodyPr spcFirstLastPara="1" wrap="square" lIns="71979" tIns="35980" rIns="71979" bIns="35980" anchor="ctr" anchorCtr="0">
            <a:noAutofit/>
          </a:bodyPr>
          <a:lstStyle/>
          <a:p>
            <a:pPr>
              <a:lnSpc>
                <a:spcPct val="120000"/>
              </a:lnSpc>
            </a:pPr>
            <a:r>
              <a:rPr lang="en-US" altLang="ja-JP" sz="1400" b="1" dirty="0">
                <a:solidFill>
                  <a:schemeClr val="accent1"/>
                </a:solidFill>
                <a:latin typeface="BIZ UDPゴシック" panose="020B0400000000000000" pitchFamily="50" charset="-128"/>
                <a:ea typeface="BIZ UDPゴシック" panose="020B0400000000000000" pitchFamily="50" charset="-128"/>
                <a:cs typeface="Meiryo"/>
                <a:sym typeface="Meiryo"/>
              </a:rPr>
              <a:t>Point     </a:t>
            </a: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元々、紙で保存を求められている書類を電子で保存できるように定めたもの</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　               →「１</a:t>
            </a:r>
            <a:r>
              <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rPr>
              <a:t>.</a:t>
            </a: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国税関係帳簿書類の電子保存」「</a:t>
            </a:r>
            <a:r>
              <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rPr>
              <a:t>2.</a:t>
            </a: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スキャナ保存」</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pPr>
            <a:endPar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              電子で交付する／された電子データを電子保存するように定めたもの　</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a:p>
            <a:pPr>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                 →「</a:t>
            </a:r>
            <a:r>
              <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rPr>
              <a:t>3.</a:t>
            </a:r>
            <a:r>
              <a:rPr lang="ja-JP" altLang="en-US" sz="1400" dirty="0">
                <a:solidFill>
                  <a:srgbClr val="464646"/>
                </a:solidFill>
                <a:latin typeface="BIZ UDPゴシック" panose="020B0400000000000000" pitchFamily="50" charset="-128"/>
                <a:ea typeface="BIZ UDPゴシック" panose="020B0400000000000000" pitchFamily="50" charset="-128"/>
                <a:cs typeface="Meiryo"/>
                <a:sym typeface="Meiryo"/>
              </a:rPr>
              <a:t>電子取引」　　</a:t>
            </a:r>
            <a:endParaRPr lang="en-US" altLang="ja-JP" sz="1400" dirty="0">
              <a:solidFill>
                <a:srgbClr val="464646"/>
              </a:solidFill>
              <a:latin typeface="BIZ UDPゴシック" panose="020B0400000000000000" pitchFamily="50" charset="-128"/>
              <a:ea typeface="BIZ UDPゴシック" panose="020B0400000000000000" pitchFamily="50" charset="-128"/>
              <a:cs typeface="Meiryo"/>
              <a:sym typeface="Meiryo"/>
            </a:endParaRPr>
          </a:p>
        </p:txBody>
      </p:sp>
      <p:sp>
        <p:nvSpPr>
          <p:cNvPr id="4" name="タイトル 1">
            <a:extLst>
              <a:ext uri="{FF2B5EF4-FFF2-40B4-BE49-F238E27FC236}">
                <a16:creationId xmlns:a16="http://schemas.microsoft.com/office/drawing/2014/main" id="{3217DB46-531E-ECF1-CEAE-2E0A54D8EA75}"/>
              </a:ext>
            </a:extLst>
          </p:cNvPr>
          <p:cNvSpPr txBox="1">
            <a:spLocks/>
          </p:cNvSpPr>
          <p:nvPr/>
        </p:nvSpPr>
        <p:spPr>
          <a:xfrm>
            <a:off x="479425" y="395895"/>
            <a:ext cx="7130891" cy="793750"/>
          </a:xfrm>
          <a:prstGeom prst="rect">
            <a:avLst/>
          </a:prstGeom>
        </p:spPr>
        <p:txBody>
          <a:bodyPr vert="horz" lIns="0" tIns="0" rIns="0" bIns="0" rtlCol="0" anchor="t" anchorCtr="0">
            <a:noAutofit/>
          </a:bodyPr>
          <a:lstStyle>
            <a:lvl1pPr algn="l" defTabSz="914377" rtl="0" eaLnBrk="1" latinLnBrk="0" hangingPunct="1">
              <a:lnSpc>
                <a:spcPct val="120000"/>
              </a:lnSpc>
              <a:spcBef>
                <a:spcPct val="0"/>
              </a:spcBef>
              <a:buNone/>
              <a:defRPr kumimoji="1" sz="2100" b="1" kern="1200">
                <a:solidFill>
                  <a:srgbClr val="0BA578"/>
                </a:solidFill>
                <a:latin typeface="+mj-lt"/>
                <a:ea typeface="+mj-ea"/>
                <a:cs typeface="+mj-cs"/>
              </a:defRPr>
            </a:lvl1pPr>
          </a:lstStyle>
          <a:p>
            <a:r>
              <a:rPr lang="ja-JP" altLang="en-US" sz="2300" dirty="0">
                <a:solidFill>
                  <a:schemeClr val="accent1"/>
                </a:solidFill>
              </a:rPr>
              <a:t>（補足）電子帳簿保存法とは</a:t>
            </a:r>
          </a:p>
        </p:txBody>
      </p:sp>
      <p:sp>
        <p:nvSpPr>
          <p:cNvPr id="2" name="Google Shape;316;g2170aa7e1d3_1_156">
            <a:extLst>
              <a:ext uri="{FF2B5EF4-FFF2-40B4-BE49-F238E27FC236}">
                <a16:creationId xmlns:a16="http://schemas.microsoft.com/office/drawing/2014/main" id="{9FA0321B-F9BB-C6E3-53A2-6B56E86C0060}"/>
              </a:ext>
            </a:extLst>
          </p:cNvPr>
          <p:cNvSpPr/>
          <p:nvPr/>
        </p:nvSpPr>
        <p:spPr>
          <a:xfrm>
            <a:off x="714016" y="2613486"/>
            <a:ext cx="3136574" cy="1415582"/>
          </a:xfrm>
          <a:prstGeom prst="rect">
            <a:avLst/>
          </a:prstGeom>
          <a:solidFill>
            <a:srgbClr val="EDFCF7"/>
          </a:solidFill>
          <a:ln>
            <a:noFill/>
          </a:ln>
        </p:spPr>
        <p:txBody>
          <a:bodyPr spcFirstLastPara="1" wrap="square" lIns="68569" tIns="68569" rIns="68569" bIns="68569" anchor="ctr" anchorCtr="0">
            <a:noAutofit/>
          </a:bodyPr>
          <a:lstStyle/>
          <a:p>
            <a:pPr algn="l">
              <a:lnSpc>
                <a:spcPct val="120000"/>
              </a:lnSpc>
              <a:buFont typeface="+mj-lt"/>
              <a:buAutoNum type="arabicPeriod"/>
            </a:pPr>
            <a:r>
              <a:rPr lang="ja-JP" altLang="en-US" sz="1600" b="1" dirty="0">
                <a:solidFill>
                  <a:srgbClr val="464646"/>
                </a:solidFill>
                <a:latin typeface="BIZ UDPゴシック" panose="020B0400000000000000" pitchFamily="50" charset="-128"/>
                <a:ea typeface="BIZ UDPゴシック" panose="020B0400000000000000" pitchFamily="50" charset="-128"/>
              </a:rPr>
              <a:t>国税関係帳簿書類の電子保存</a:t>
            </a:r>
            <a:endParaRPr lang="en-US" altLang="ja-JP" sz="1600" b="1" dirty="0">
              <a:solidFill>
                <a:srgbClr val="464646"/>
              </a:solidFill>
              <a:latin typeface="BIZ UDPゴシック" panose="020B0400000000000000" pitchFamily="50" charset="-128"/>
              <a:ea typeface="BIZ UDPゴシック" panose="020B0400000000000000" pitchFamily="50" charset="-128"/>
            </a:endParaRPr>
          </a:p>
          <a:p>
            <a:pPr algn="l">
              <a:lnSpc>
                <a:spcPct val="120000"/>
              </a:lnSpc>
              <a:buFont typeface="+mj-lt"/>
              <a:buAutoNum type="arabicPeriod"/>
            </a:pPr>
            <a:r>
              <a:rPr lang="ja-JP" altLang="en-US" sz="1600" b="1" dirty="0">
                <a:solidFill>
                  <a:srgbClr val="464646"/>
                </a:solidFill>
                <a:latin typeface="BIZ UDPゴシック" panose="020B0400000000000000" pitchFamily="50" charset="-128"/>
                <a:ea typeface="BIZ UDPゴシック" panose="020B0400000000000000" pitchFamily="50" charset="-128"/>
              </a:rPr>
              <a:t>スキャナ保存　　　　　　　　　　  </a:t>
            </a:r>
            <a:endParaRPr lang="ja-JP" altLang="en-US" sz="1600" dirty="0">
              <a:solidFill>
                <a:srgbClr val="464646"/>
              </a:solidFill>
              <a:latin typeface="BIZ UDPゴシック" panose="020B0400000000000000" pitchFamily="50" charset="-128"/>
              <a:ea typeface="BIZ UDPゴシック" panose="020B0400000000000000" pitchFamily="50" charset="-128"/>
            </a:endParaRPr>
          </a:p>
          <a:p>
            <a:pPr algn="l">
              <a:lnSpc>
                <a:spcPct val="120000"/>
              </a:lnSpc>
              <a:buFont typeface="+mj-lt"/>
              <a:buAutoNum type="arabicPeriod"/>
            </a:pPr>
            <a:r>
              <a:rPr lang="ja-JP" altLang="en-US" sz="1600" b="1" dirty="0">
                <a:solidFill>
                  <a:srgbClr val="464646"/>
                </a:solidFill>
                <a:latin typeface="BIZ UDPゴシック" panose="020B0400000000000000" pitchFamily="50" charset="-128"/>
                <a:ea typeface="BIZ UDPゴシック" panose="020B0400000000000000" pitchFamily="50" charset="-128"/>
              </a:rPr>
              <a:t>電子取引　　　　　　　　         　</a:t>
            </a:r>
            <a:endParaRPr lang="ja-JP" altLang="en-US" sz="1600" dirty="0">
              <a:solidFill>
                <a:srgbClr val="464646"/>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ADA1FFB4-FFE7-BA9D-7D49-614314D94F4C}"/>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4</a:t>
            </a:fld>
            <a:endParaRPr lang="en-GB"/>
          </a:p>
        </p:txBody>
      </p:sp>
    </p:spTree>
    <p:extLst>
      <p:ext uri="{BB962C8B-B14F-4D97-AF65-F5344CB8AC3E}">
        <p14:creationId xmlns:p14="http://schemas.microsoft.com/office/powerpoint/2010/main" val="163797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9C2CFB-1DEF-9A82-A37B-BA0309D1DACE}"/>
              </a:ext>
            </a:extLst>
          </p:cNvPr>
          <p:cNvSpPr/>
          <p:nvPr/>
        </p:nvSpPr>
        <p:spPr>
          <a:xfrm>
            <a:off x="854743" y="4366826"/>
            <a:ext cx="5736295" cy="299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spcBef>
                <a:spcPts val="120"/>
              </a:spcBef>
              <a:spcAft>
                <a:spcPts val="120"/>
              </a:spcAft>
            </a:pPr>
            <a:r>
              <a:rPr kumimoji="1" lang="ja-JP" altLang="en-US" sz="1400" b="1" dirty="0">
                <a:solidFill>
                  <a:srgbClr val="464646"/>
                </a:solidFill>
                <a:latin typeface="BIZ UDPゴシック" panose="020B0400000000000000" pitchFamily="50" charset="-128"/>
                <a:ea typeface="BIZ UDPゴシック" panose="020B0400000000000000" pitchFamily="50" charset="-128"/>
              </a:rPr>
              <a:t>　出力書面で保存を認める措置を廃止 → </a:t>
            </a:r>
            <a:r>
              <a:rPr kumimoji="1" lang="ja-JP" altLang="en-US" sz="1400" b="1" dirty="0">
                <a:solidFill>
                  <a:schemeClr val="tx2"/>
                </a:solidFill>
                <a:latin typeface="BIZ UDPゴシック" panose="020B0400000000000000" pitchFamily="50" charset="-128"/>
                <a:ea typeface="BIZ UDPゴシック" panose="020B0400000000000000" pitchFamily="50" charset="-128"/>
              </a:rPr>
              <a:t>電子保存が必須</a:t>
            </a:r>
            <a:r>
              <a:rPr kumimoji="1" lang="ja-JP" altLang="en-US" sz="1400" b="1" dirty="0">
                <a:solidFill>
                  <a:srgbClr val="464646"/>
                </a:solidFill>
                <a:latin typeface="BIZ UDPゴシック" panose="020B0400000000000000" pitchFamily="50" charset="-128"/>
                <a:ea typeface="BIZ UDPゴシック" panose="020B0400000000000000" pitchFamily="50" charset="-128"/>
              </a:rPr>
              <a:t>に！</a:t>
            </a:r>
            <a:endParaRPr kumimoji="1" lang="ja-JP" altLang="en-US" sz="1400" b="1" u="heavy" dirty="0">
              <a:solidFill>
                <a:srgbClr val="464646"/>
              </a:solidFill>
              <a:uFill>
                <a:solidFill>
                  <a:srgbClr val="F6AD48"/>
                </a:solidFill>
              </a:uFill>
              <a:latin typeface="BIZ UDPゴシック" panose="020B0400000000000000" pitchFamily="50" charset="-128"/>
              <a:ea typeface="BIZ UDPゴシック" panose="020B0400000000000000" pitchFamily="50" charset="-128"/>
            </a:endParaRPr>
          </a:p>
        </p:txBody>
      </p:sp>
      <p:cxnSp>
        <p:nvCxnSpPr>
          <p:cNvPr id="29" name="直線矢印コネクタ 28">
            <a:extLst>
              <a:ext uri="{FF2B5EF4-FFF2-40B4-BE49-F238E27FC236}">
                <a16:creationId xmlns:a16="http://schemas.microsoft.com/office/drawing/2014/main" id="{08942D19-C70E-7FEC-83E5-F8B9654BF6BC}"/>
              </a:ext>
            </a:extLst>
          </p:cNvPr>
          <p:cNvCxnSpPr>
            <a:cxnSpLocks/>
          </p:cNvCxnSpPr>
          <p:nvPr/>
        </p:nvCxnSpPr>
        <p:spPr>
          <a:xfrm>
            <a:off x="4044330" y="5243150"/>
            <a:ext cx="1165562"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AF109D96-148F-90E7-ECD1-FD15AABD7C2C}"/>
              </a:ext>
            </a:extLst>
          </p:cNvPr>
          <p:cNvSpPr/>
          <p:nvPr/>
        </p:nvSpPr>
        <p:spPr>
          <a:xfrm>
            <a:off x="2373494" y="3367356"/>
            <a:ext cx="1304399" cy="37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電子で受領した</a:t>
            </a:r>
            <a:endParaRPr kumimoji="1" lang="en-US" altLang="ja-JP" sz="1200" dirty="0">
              <a:solidFill>
                <a:srgbClr val="464646"/>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領収書</a:t>
            </a:r>
            <a:r>
              <a:rPr lang="ja-JP" altLang="en-US" sz="1200" dirty="0">
                <a:solidFill>
                  <a:srgbClr val="464646"/>
                </a:solidFill>
                <a:latin typeface="BIZ UDPゴシック" panose="020B0400000000000000" pitchFamily="50" charset="-128"/>
                <a:ea typeface="BIZ UDPゴシック" panose="020B0400000000000000" pitchFamily="50" charset="-128"/>
              </a:rPr>
              <a:t>・</a:t>
            </a:r>
            <a:r>
              <a:rPr kumimoji="1" lang="ja-JP" altLang="en-US" sz="1200" dirty="0">
                <a:solidFill>
                  <a:srgbClr val="464646"/>
                </a:solidFill>
                <a:latin typeface="BIZ UDPゴシック" panose="020B0400000000000000" pitchFamily="50" charset="-128"/>
                <a:ea typeface="BIZ UDPゴシック" panose="020B0400000000000000" pitchFamily="50" charset="-128"/>
              </a:rPr>
              <a:t>請求書</a:t>
            </a:r>
          </a:p>
        </p:txBody>
      </p:sp>
      <p:sp>
        <p:nvSpPr>
          <p:cNvPr id="31" name="正方形/長方形 30">
            <a:extLst>
              <a:ext uri="{FF2B5EF4-FFF2-40B4-BE49-F238E27FC236}">
                <a16:creationId xmlns:a16="http://schemas.microsoft.com/office/drawing/2014/main" id="{423EAEA2-35A5-8DD6-90B4-C6237C4F07BD}"/>
              </a:ext>
            </a:extLst>
          </p:cNvPr>
          <p:cNvSpPr/>
          <p:nvPr/>
        </p:nvSpPr>
        <p:spPr>
          <a:xfrm>
            <a:off x="1038633" y="1838082"/>
            <a:ext cx="5736294" cy="27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spcBef>
                <a:spcPts val="120"/>
              </a:spcBef>
              <a:spcAft>
                <a:spcPts val="120"/>
              </a:spcAft>
            </a:pPr>
            <a:r>
              <a:rPr kumimoji="1" lang="ja-JP" altLang="en-US" sz="1400" dirty="0">
                <a:solidFill>
                  <a:srgbClr val="464646"/>
                </a:solidFill>
                <a:latin typeface="BIZ UDPゴシック" panose="020B0400000000000000" pitchFamily="50" charset="-128"/>
                <a:ea typeface="BIZ UDPゴシック" panose="020B0400000000000000" pitchFamily="50" charset="-128"/>
              </a:rPr>
              <a:t>出力書面で保存が認められていた。</a:t>
            </a:r>
          </a:p>
        </p:txBody>
      </p:sp>
      <p:sp>
        <p:nvSpPr>
          <p:cNvPr id="32" name="角丸四角形 62">
            <a:extLst>
              <a:ext uri="{FF2B5EF4-FFF2-40B4-BE49-F238E27FC236}">
                <a16:creationId xmlns:a16="http://schemas.microsoft.com/office/drawing/2014/main" id="{3649E835-EE77-23E8-3473-8F45A9CEAF12}"/>
              </a:ext>
            </a:extLst>
          </p:cNvPr>
          <p:cNvSpPr/>
          <p:nvPr/>
        </p:nvSpPr>
        <p:spPr>
          <a:xfrm>
            <a:off x="5308692" y="5554755"/>
            <a:ext cx="1578393" cy="505797"/>
          </a:xfrm>
          <a:prstGeom prst="roundRect">
            <a:avLst>
              <a:gd name="adj" fmla="val 833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b="1" dirty="0">
                <a:solidFill>
                  <a:schemeClr val="tx2"/>
                </a:solidFill>
                <a:latin typeface="BIZ UDPゴシック" panose="020B0400000000000000" pitchFamily="50" charset="-128"/>
                <a:ea typeface="BIZ UDPゴシック" panose="020B0400000000000000" pitchFamily="50" charset="-128"/>
              </a:rPr>
              <a:t>電子帳簿保存法の</a:t>
            </a:r>
            <a:endParaRPr kumimoji="1" lang="en-US" altLang="ja-JP" sz="1200" b="1" dirty="0">
              <a:solidFill>
                <a:schemeClr val="tx2"/>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b="1" dirty="0">
                <a:solidFill>
                  <a:schemeClr val="tx2"/>
                </a:solidFill>
                <a:latin typeface="BIZ UDPゴシック" panose="020B0400000000000000" pitchFamily="50" charset="-128"/>
                <a:ea typeface="BIZ UDPゴシック" panose="020B0400000000000000" pitchFamily="50" charset="-128"/>
              </a:rPr>
              <a:t>要件を満たす仕組み</a:t>
            </a:r>
          </a:p>
        </p:txBody>
      </p:sp>
      <p:sp>
        <p:nvSpPr>
          <p:cNvPr id="33" name="正方形/長方形 32">
            <a:extLst>
              <a:ext uri="{FF2B5EF4-FFF2-40B4-BE49-F238E27FC236}">
                <a16:creationId xmlns:a16="http://schemas.microsoft.com/office/drawing/2014/main" id="{22E786DA-98DB-73DE-3539-F06911B5310B}"/>
              </a:ext>
            </a:extLst>
          </p:cNvPr>
          <p:cNvSpPr/>
          <p:nvPr/>
        </p:nvSpPr>
        <p:spPr>
          <a:xfrm>
            <a:off x="1074597" y="1489271"/>
            <a:ext cx="945000" cy="270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
              </a:spcBef>
              <a:spcAft>
                <a:spcPts val="120"/>
              </a:spcAft>
            </a:pPr>
            <a:r>
              <a:rPr kumimoji="1" lang="ja-JP" altLang="en-US" sz="1200" dirty="0">
                <a:solidFill>
                  <a:srgbClr val="464646"/>
                </a:solidFill>
                <a:latin typeface="BIZ UDPゴシック" panose="020B0400000000000000" pitchFamily="50" charset="-128"/>
                <a:ea typeface="BIZ UDPゴシック" panose="020B0400000000000000" pitchFamily="50" charset="-128"/>
              </a:rPr>
              <a:t>従来</a:t>
            </a:r>
          </a:p>
        </p:txBody>
      </p:sp>
      <p:sp>
        <p:nvSpPr>
          <p:cNvPr id="34" name="正方形/長方形 33">
            <a:extLst>
              <a:ext uri="{FF2B5EF4-FFF2-40B4-BE49-F238E27FC236}">
                <a16:creationId xmlns:a16="http://schemas.microsoft.com/office/drawing/2014/main" id="{57252C3E-D8BD-AC2B-97C4-A0C8C7D879B2}"/>
              </a:ext>
            </a:extLst>
          </p:cNvPr>
          <p:cNvSpPr/>
          <p:nvPr/>
        </p:nvSpPr>
        <p:spPr>
          <a:xfrm>
            <a:off x="1038633" y="4023002"/>
            <a:ext cx="945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
              </a:spcBef>
              <a:spcAft>
                <a:spcPts val="120"/>
              </a:spcAft>
            </a:pPr>
            <a:r>
              <a:rPr kumimoji="1" lang="ja-JP" altLang="en-US" sz="1200" dirty="0">
                <a:solidFill>
                  <a:schemeClr val="bg1"/>
                </a:solidFill>
                <a:latin typeface="BIZ UDPゴシック" panose="020B0400000000000000" pitchFamily="50" charset="-128"/>
                <a:ea typeface="BIZ UDPゴシック" panose="020B0400000000000000" pitchFamily="50" charset="-128"/>
              </a:rPr>
              <a:t>改正後</a:t>
            </a:r>
          </a:p>
        </p:txBody>
      </p:sp>
      <p:cxnSp>
        <p:nvCxnSpPr>
          <p:cNvPr id="35" name="直線矢印コネクタ 34">
            <a:extLst>
              <a:ext uri="{FF2B5EF4-FFF2-40B4-BE49-F238E27FC236}">
                <a16:creationId xmlns:a16="http://schemas.microsoft.com/office/drawing/2014/main" id="{0A31022D-EB92-DB83-EBED-B6A43F60765C}"/>
              </a:ext>
            </a:extLst>
          </p:cNvPr>
          <p:cNvCxnSpPr>
            <a:cxnSpLocks/>
          </p:cNvCxnSpPr>
          <p:nvPr/>
        </p:nvCxnSpPr>
        <p:spPr>
          <a:xfrm>
            <a:off x="3976032" y="2718054"/>
            <a:ext cx="1165562"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D51E355-C6FB-2A69-F680-B4C4DF47FE2C}"/>
              </a:ext>
            </a:extLst>
          </p:cNvPr>
          <p:cNvCxnSpPr>
            <a:cxnSpLocks/>
          </p:cNvCxnSpPr>
          <p:nvPr/>
        </p:nvCxnSpPr>
        <p:spPr>
          <a:xfrm>
            <a:off x="6870226" y="2718054"/>
            <a:ext cx="122602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EB8DFE2A-9EC1-90C5-7747-3A8124FD8ABE}"/>
              </a:ext>
            </a:extLst>
          </p:cNvPr>
          <p:cNvSpPr/>
          <p:nvPr/>
        </p:nvSpPr>
        <p:spPr>
          <a:xfrm>
            <a:off x="5443800" y="3454771"/>
            <a:ext cx="1304399" cy="19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プリンタから出力</a:t>
            </a:r>
          </a:p>
        </p:txBody>
      </p:sp>
      <p:sp>
        <p:nvSpPr>
          <p:cNvPr id="38" name="正方形/長方形 37">
            <a:extLst>
              <a:ext uri="{FF2B5EF4-FFF2-40B4-BE49-F238E27FC236}">
                <a16:creationId xmlns:a16="http://schemas.microsoft.com/office/drawing/2014/main" id="{5106EEA7-F8F1-3CFE-AB37-6585E1E798DB}"/>
              </a:ext>
            </a:extLst>
          </p:cNvPr>
          <p:cNvSpPr/>
          <p:nvPr/>
        </p:nvSpPr>
        <p:spPr>
          <a:xfrm>
            <a:off x="8197435" y="3454771"/>
            <a:ext cx="1137780" cy="19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書面で保存</a:t>
            </a:r>
          </a:p>
        </p:txBody>
      </p:sp>
      <p:sp>
        <p:nvSpPr>
          <p:cNvPr id="39" name="正方形/長方形 38">
            <a:extLst>
              <a:ext uri="{FF2B5EF4-FFF2-40B4-BE49-F238E27FC236}">
                <a16:creationId xmlns:a16="http://schemas.microsoft.com/office/drawing/2014/main" id="{5B976FCE-BC1B-3A1C-CBCF-C2A0C575BDED}"/>
              </a:ext>
            </a:extLst>
          </p:cNvPr>
          <p:cNvSpPr/>
          <p:nvPr/>
        </p:nvSpPr>
        <p:spPr>
          <a:xfrm>
            <a:off x="7889104" y="5827990"/>
            <a:ext cx="1754445" cy="395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電子データのまま保存</a:t>
            </a:r>
          </a:p>
        </p:txBody>
      </p:sp>
      <p:cxnSp>
        <p:nvCxnSpPr>
          <p:cNvPr id="40" name="直線矢印コネクタ 39">
            <a:extLst>
              <a:ext uri="{FF2B5EF4-FFF2-40B4-BE49-F238E27FC236}">
                <a16:creationId xmlns:a16="http://schemas.microsoft.com/office/drawing/2014/main" id="{BCBB2242-5366-031A-1660-0A746AF9A3B2}"/>
              </a:ext>
            </a:extLst>
          </p:cNvPr>
          <p:cNvCxnSpPr>
            <a:cxnSpLocks/>
          </p:cNvCxnSpPr>
          <p:nvPr/>
        </p:nvCxnSpPr>
        <p:spPr>
          <a:xfrm>
            <a:off x="6887085" y="5243150"/>
            <a:ext cx="122602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6BB783A5-8418-9591-5A24-B83893F44C74}"/>
              </a:ext>
            </a:extLst>
          </p:cNvPr>
          <p:cNvSpPr/>
          <p:nvPr/>
        </p:nvSpPr>
        <p:spPr>
          <a:xfrm>
            <a:off x="2353010" y="5840016"/>
            <a:ext cx="1304399" cy="37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電子で受領した</a:t>
            </a:r>
            <a:endParaRPr kumimoji="1" lang="en-US" altLang="ja-JP" sz="1200" dirty="0">
              <a:solidFill>
                <a:srgbClr val="464646"/>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dirty="0">
                <a:solidFill>
                  <a:srgbClr val="464646"/>
                </a:solidFill>
                <a:latin typeface="BIZ UDPゴシック" panose="020B0400000000000000" pitchFamily="50" charset="-128"/>
                <a:ea typeface="BIZ UDPゴシック" panose="020B0400000000000000" pitchFamily="50" charset="-128"/>
              </a:rPr>
              <a:t>領収書</a:t>
            </a:r>
            <a:r>
              <a:rPr lang="ja-JP" altLang="en-US" sz="1200" dirty="0">
                <a:solidFill>
                  <a:srgbClr val="464646"/>
                </a:solidFill>
                <a:latin typeface="BIZ UDPゴシック" panose="020B0400000000000000" pitchFamily="50" charset="-128"/>
                <a:ea typeface="BIZ UDPゴシック" panose="020B0400000000000000" pitchFamily="50" charset="-128"/>
              </a:rPr>
              <a:t>・</a:t>
            </a:r>
            <a:r>
              <a:rPr kumimoji="1" lang="ja-JP" altLang="en-US" sz="1200" dirty="0">
                <a:solidFill>
                  <a:srgbClr val="464646"/>
                </a:solidFill>
                <a:latin typeface="BIZ UDPゴシック" panose="020B0400000000000000" pitchFamily="50" charset="-128"/>
                <a:ea typeface="BIZ UDPゴシック" panose="020B0400000000000000" pitchFamily="50" charset="-128"/>
              </a:rPr>
              <a:t>請求書</a:t>
            </a:r>
          </a:p>
        </p:txBody>
      </p:sp>
      <p:sp>
        <p:nvSpPr>
          <p:cNvPr id="46" name="タイトル 1">
            <a:extLst>
              <a:ext uri="{FF2B5EF4-FFF2-40B4-BE49-F238E27FC236}">
                <a16:creationId xmlns:a16="http://schemas.microsoft.com/office/drawing/2014/main" id="{DA6BE34A-6241-92E0-6FBE-FDCE859EABD6}"/>
              </a:ext>
            </a:extLst>
          </p:cNvPr>
          <p:cNvSpPr txBox="1">
            <a:spLocks/>
          </p:cNvSpPr>
          <p:nvPr/>
        </p:nvSpPr>
        <p:spPr>
          <a:xfrm>
            <a:off x="478885" y="389623"/>
            <a:ext cx="7130891" cy="793750"/>
          </a:xfrm>
          <a:prstGeom prst="rect">
            <a:avLst/>
          </a:prstGeom>
        </p:spPr>
        <p:txBody>
          <a:bodyPr vert="horz" lIns="0" tIns="0" rIns="0" bIns="0" rtlCol="0" anchor="t" anchorCtr="0">
            <a:noAutofit/>
          </a:bodyPr>
          <a:lstStyle>
            <a:lvl1pPr algn="l" defTabSz="914377" rtl="0" eaLnBrk="1" latinLnBrk="0" hangingPunct="1">
              <a:lnSpc>
                <a:spcPct val="120000"/>
              </a:lnSpc>
              <a:spcBef>
                <a:spcPct val="0"/>
              </a:spcBef>
              <a:buNone/>
              <a:defRPr kumimoji="1" sz="2100" b="1" kern="1200">
                <a:solidFill>
                  <a:srgbClr val="0BA578"/>
                </a:solidFill>
                <a:latin typeface="+mj-lt"/>
                <a:ea typeface="+mj-ea"/>
                <a:cs typeface="+mj-cs"/>
              </a:defRPr>
            </a:lvl1pPr>
          </a:lstStyle>
          <a:p>
            <a:r>
              <a:rPr lang="ja-JP" altLang="en-US" sz="2300" dirty="0">
                <a:solidFill>
                  <a:schemeClr val="tx2"/>
                </a:solidFill>
              </a:rPr>
              <a:t>（補足）電子取引データの電子保存対応</a:t>
            </a:r>
          </a:p>
        </p:txBody>
      </p:sp>
      <p:pic>
        <p:nvPicPr>
          <p:cNvPr id="4" name="グラフィックス 3">
            <a:extLst>
              <a:ext uri="{FF2B5EF4-FFF2-40B4-BE49-F238E27FC236}">
                <a16:creationId xmlns:a16="http://schemas.microsoft.com/office/drawing/2014/main" id="{331301C4-55F8-B891-EC7B-48C6E7B658A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48042" y="4959993"/>
            <a:ext cx="1281600" cy="574923"/>
          </a:xfrm>
          <a:prstGeom prst="rect">
            <a:avLst/>
          </a:prstGeom>
        </p:spPr>
      </p:pic>
      <p:pic>
        <p:nvPicPr>
          <p:cNvPr id="6" name="図 5">
            <a:extLst>
              <a:ext uri="{FF2B5EF4-FFF2-40B4-BE49-F238E27FC236}">
                <a16:creationId xmlns:a16="http://schemas.microsoft.com/office/drawing/2014/main" id="{4BCF3CC3-EC41-0F48-F183-2D0856003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077" y="2192582"/>
            <a:ext cx="1171575" cy="1171575"/>
          </a:xfrm>
          <a:prstGeom prst="rect">
            <a:avLst/>
          </a:prstGeom>
        </p:spPr>
      </p:pic>
      <p:pic>
        <p:nvPicPr>
          <p:cNvPr id="11" name="図 10">
            <a:extLst>
              <a:ext uri="{FF2B5EF4-FFF2-40B4-BE49-F238E27FC236}">
                <a16:creationId xmlns:a16="http://schemas.microsoft.com/office/drawing/2014/main" id="{90C75B23-4381-6B8B-54A9-318AEEBF6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974" y="2148619"/>
            <a:ext cx="1171575" cy="1171575"/>
          </a:xfrm>
          <a:prstGeom prst="rect">
            <a:avLst/>
          </a:prstGeom>
        </p:spPr>
      </p:pic>
      <p:pic>
        <p:nvPicPr>
          <p:cNvPr id="13" name="図 12">
            <a:extLst>
              <a:ext uri="{FF2B5EF4-FFF2-40B4-BE49-F238E27FC236}">
                <a16:creationId xmlns:a16="http://schemas.microsoft.com/office/drawing/2014/main" id="{A818F80F-3B7D-79F3-DBB8-124DD492E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0538" y="2174999"/>
            <a:ext cx="1171575" cy="1171575"/>
          </a:xfrm>
          <a:prstGeom prst="rect">
            <a:avLst/>
          </a:prstGeom>
        </p:spPr>
      </p:pic>
      <p:pic>
        <p:nvPicPr>
          <p:cNvPr id="14" name="図 13">
            <a:extLst>
              <a:ext uri="{FF2B5EF4-FFF2-40B4-BE49-F238E27FC236}">
                <a16:creationId xmlns:a16="http://schemas.microsoft.com/office/drawing/2014/main" id="{8CEF48AC-E4C4-310A-3D3E-FB85F04E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423" y="4657363"/>
            <a:ext cx="1171575" cy="1171575"/>
          </a:xfrm>
          <a:prstGeom prst="rect">
            <a:avLst/>
          </a:prstGeom>
        </p:spPr>
      </p:pic>
      <p:pic>
        <p:nvPicPr>
          <p:cNvPr id="15" name="図 14">
            <a:extLst>
              <a:ext uri="{FF2B5EF4-FFF2-40B4-BE49-F238E27FC236}">
                <a16:creationId xmlns:a16="http://schemas.microsoft.com/office/drawing/2014/main" id="{B6002143-475A-5C33-3F77-937EC857E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540" y="4657363"/>
            <a:ext cx="1171575" cy="1171575"/>
          </a:xfrm>
          <a:prstGeom prst="rect">
            <a:avLst/>
          </a:prstGeom>
        </p:spPr>
      </p:pic>
      <p:sp>
        <p:nvSpPr>
          <p:cNvPr id="2" name="スライド番号プレースホルダー 3">
            <a:extLst>
              <a:ext uri="{FF2B5EF4-FFF2-40B4-BE49-F238E27FC236}">
                <a16:creationId xmlns:a16="http://schemas.microsoft.com/office/drawing/2014/main" id="{89B0FBFB-1776-46C9-F6EC-5FFA8F8FC942}"/>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5</a:t>
            </a:fld>
            <a:endParaRPr lang="en-GB"/>
          </a:p>
        </p:txBody>
      </p:sp>
    </p:spTree>
    <p:extLst>
      <p:ext uri="{BB962C8B-B14F-4D97-AF65-F5344CB8AC3E}">
        <p14:creationId xmlns:p14="http://schemas.microsoft.com/office/powerpoint/2010/main" val="396860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5078"/>
            <a:ext cx="9507855" cy="750085"/>
          </a:xfrm>
        </p:spPr>
        <p:txBody>
          <a:bodyPr/>
          <a:lstStyle/>
          <a:p>
            <a:pPr>
              <a:lnSpc>
                <a:spcPct val="120000"/>
              </a:lnSpc>
            </a:pPr>
            <a:r>
              <a:rPr lang="ja-JP" altLang="en-US" dirty="0"/>
              <a:t>２</a:t>
            </a:r>
            <a:r>
              <a:rPr kumimoji="1" lang="ja-JP" altLang="en-US" dirty="0"/>
              <a:t>．「楽楽請求（楽楽精算連携プラン）」の導入メリット</a:t>
            </a:r>
          </a:p>
        </p:txBody>
      </p:sp>
      <p:sp>
        <p:nvSpPr>
          <p:cNvPr id="6" name="テキスト ボックス 5">
            <a:extLst>
              <a:ext uri="{FF2B5EF4-FFF2-40B4-BE49-F238E27FC236}">
                <a16:creationId xmlns:a16="http://schemas.microsoft.com/office/drawing/2014/main" id="{C8DFCCAC-E05E-1735-09DF-EB8978F6008B}"/>
              </a:ext>
            </a:extLst>
          </p:cNvPr>
          <p:cNvSpPr txBox="1"/>
          <p:nvPr/>
        </p:nvSpPr>
        <p:spPr>
          <a:xfrm>
            <a:off x="2063360" y="2936588"/>
            <a:ext cx="7795407" cy="534826"/>
          </a:xfrm>
          <a:prstGeom prst="rect">
            <a:avLst/>
          </a:prstGeom>
          <a:noFill/>
        </p:spPr>
        <p:txBody>
          <a:bodyPr wrap="square" lIns="0" tIns="0" rIns="0" bIns="0" rtlCol="0">
            <a:spAutoFit/>
          </a:bodyPr>
          <a:lstStyle/>
          <a:p>
            <a:pPr>
              <a:lnSpc>
                <a:spcPct val="135000"/>
              </a:lnSpc>
            </a:pPr>
            <a:endParaRPr kumimoji="1" lang="en-US" altLang="ja-JP" sz="1400" dirty="0">
              <a:latin typeface="+mj-lt"/>
            </a:endParaRPr>
          </a:p>
          <a:p>
            <a:pPr>
              <a:lnSpc>
                <a:spcPct val="135000"/>
              </a:lnSpc>
            </a:pPr>
            <a:endParaRPr kumimoji="1" lang="ja-JP" altLang="en-US" sz="1400" dirty="0">
              <a:latin typeface="+mj-lt"/>
            </a:endParaRPr>
          </a:p>
        </p:txBody>
      </p:sp>
      <p:sp>
        <p:nvSpPr>
          <p:cNvPr id="3" name="コンテンツ プレースホルダー 3">
            <a:extLst>
              <a:ext uri="{FF2B5EF4-FFF2-40B4-BE49-F238E27FC236}">
                <a16:creationId xmlns:a16="http://schemas.microsoft.com/office/drawing/2014/main" id="{EA915F88-5F26-6CF5-10CC-9D33F23BAD90}"/>
              </a:ext>
            </a:extLst>
          </p:cNvPr>
          <p:cNvSpPr txBox="1">
            <a:spLocks/>
          </p:cNvSpPr>
          <p:nvPr/>
        </p:nvSpPr>
        <p:spPr>
          <a:xfrm>
            <a:off x="6375681" y="1959622"/>
            <a:ext cx="3924000" cy="1275171"/>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nSpc>
                <a:spcPct val="120000"/>
              </a:lnSpc>
            </a:pPr>
            <a:r>
              <a:rPr lang="ja-JP" altLang="en-US" sz="1200" dirty="0">
                <a:latin typeface="+mj-lt"/>
              </a:rPr>
              <a:t>受領管理が楽に！</a:t>
            </a:r>
            <a:endParaRPr lang="en-US" altLang="ja-JP" sz="1200" dirty="0">
              <a:latin typeface="+mj-lt"/>
            </a:endParaRPr>
          </a:p>
          <a:p>
            <a:pPr lvl="3" indent="-360000">
              <a:lnSpc>
                <a:spcPct val="120000"/>
              </a:lnSpc>
            </a:pPr>
            <a:r>
              <a:rPr lang="ja-JP" altLang="en-US" sz="1100" b="0" dirty="0">
                <a:solidFill>
                  <a:schemeClr val="tx1"/>
                </a:solidFill>
                <a:latin typeface="+mj-lt"/>
              </a:rPr>
              <a:t>・指定のメールアドレスに送るだけで自動的にアップロード</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・電子帳簿保存法対応</a:t>
            </a:r>
          </a:p>
        </p:txBody>
      </p:sp>
      <p:sp>
        <p:nvSpPr>
          <p:cNvPr id="5" name="コンテンツ プレースホルダー 3">
            <a:extLst>
              <a:ext uri="{FF2B5EF4-FFF2-40B4-BE49-F238E27FC236}">
                <a16:creationId xmlns:a16="http://schemas.microsoft.com/office/drawing/2014/main" id="{DB4DE3CB-DAEA-DC43-A0AB-42648C3D721D}"/>
              </a:ext>
            </a:extLst>
          </p:cNvPr>
          <p:cNvSpPr txBox="1">
            <a:spLocks/>
          </p:cNvSpPr>
          <p:nvPr/>
        </p:nvSpPr>
        <p:spPr>
          <a:xfrm>
            <a:off x="6375681" y="4957211"/>
            <a:ext cx="3924000" cy="937255"/>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solidFill>
                  <a:schemeClr val="tx2"/>
                </a:solidFill>
                <a:latin typeface="+mj-lt"/>
              </a:rPr>
              <a:t>コミュニケーションを楽に！</a:t>
            </a:r>
            <a:endParaRPr lang="en-US" altLang="ja-JP" sz="1200" b="1" dirty="0">
              <a:solidFill>
                <a:schemeClr val="tx2"/>
              </a:solidFill>
              <a:latin typeface="+mj-lt"/>
            </a:endParaRPr>
          </a:p>
          <a:p>
            <a:pPr lvl="4">
              <a:lnSpc>
                <a:spcPct val="120000"/>
              </a:lnSpc>
            </a:pPr>
            <a:r>
              <a:rPr lang="ja-JP" altLang="en-US" sz="1100" dirty="0">
                <a:latin typeface="+mj-lt"/>
              </a:rPr>
              <a:t>・システム上で申請／承認が完結</a:t>
            </a:r>
            <a:endParaRPr lang="en-US" altLang="ja-JP" sz="1100" dirty="0">
              <a:latin typeface="+mj-lt"/>
            </a:endParaRPr>
          </a:p>
          <a:p>
            <a:pPr lvl="4">
              <a:lnSpc>
                <a:spcPct val="120000"/>
              </a:lnSpc>
            </a:pPr>
            <a:r>
              <a:rPr lang="ja-JP" altLang="en-US" sz="1100" dirty="0">
                <a:latin typeface="+mj-lt"/>
              </a:rPr>
              <a:t>・対応状況の見える化</a:t>
            </a:r>
          </a:p>
        </p:txBody>
      </p:sp>
      <p:sp>
        <p:nvSpPr>
          <p:cNvPr id="8" name="コンテンツ プレースホルダー 2">
            <a:extLst>
              <a:ext uri="{FF2B5EF4-FFF2-40B4-BE49-F238E27FC236}">
                <a16:creationId xmlns:a16="http://schemas.microsoft.com/office/drawing/2014/main" id="{B9DCD241-3169-37C6-7FED-F48028BC0466}"/>
              </a:ext>
            </a:extLst>
          </p:cNvPr>
          <p:cNvSpPr txBox="1">
            <a:spLocks/>
          </p:cNvSpPr>
          <p:nvPr/>
        </p:nvSpPr>
        <p:spPr>
          <a:xfrm>
            <a:off x="1904820" y="4957211"/>
            <a:ext cx="3911501" cy="941196"/>
          </a:xfrm>
          <a:prstGeom prst="rect">
            <a:avLst/>
          </a:prstGeom>
          <a:solidFill>
            <a:srgbClr val="F6F6F6"/>
          </a:solidFill>
        </p:spPr>
        <p:txBody>
          <a:bodyPr vert="horz" lIns="108000" tIns="0" rIns="0" bIns="0" rtlCol="0" anchor="ctr"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latin typeface="+mj-lt"/>
              </a:rPr>
              <a:t>コミュニケーションが大変</a:t>
            </a:r>
            <a:endParaRPr lang="en-US" altLang="ja-JP" sz="1200" b="1" dirty="0">
              <a:latin typeface="+mj-lt"/>
            </a:endParaRPr>
          </a:p>
          <a:p>
            <a:pPr lvl="4">
              <a:lnSpc>
                <a:spcPct val="120000"/>
              </a:lnSpc>
            </a:pPr>
            <a:r>
              <a:rPr lang="ja-JP" altLang="en-US" sz="1100" dirty="0">
                <a:latin typeface="+mj-lt"/>
              </a:rPr>
              <a:t>・紙でのやりとりで、承認の押印が大変</a:t>
            </a:r>
            <a:endParaRPr lang="en-US" altLang="ja-JP" sz="1100" dirty="0">
              <a:latin typeface="+mj-lt"/>
            </a:endParaRPr>
          </a:p>
          <a:p>
            <a:pPr lvl="4">
              <a:lnSpc>
                <a:spcPct val="120000"/>
              </a:lnSpc>
            </a:pPr>
            <a:r>
              <a:rPr lang="ja-JP" altLang="en-US" sz="1100" dirty="0">
                <a:latin typeface="+mj-lt"/>
              </a:rPr>
              <a:t>・どこまで進んでいるか関係者との確認に工数がかかり大変</a:t>
            </a:r>
          </a:p>
        </p:txBody>
      </p:sp>
      <p:sp>
        <p:nvSpPr>
          <p:cNvPr id="9" name="コンテンツ プレースホルダー 2">
            <a:extLst>
              <a:ext uri="{FF2B5EF4-FFF2-40B4-BE49-F238E27FC236}">
                <a16:creationId xmlns:a16="http://schemas.microsoft.com/office/drawing/2014/main" id="{2E610998-2243-F322-3A09-990925FCF63A}"/>
              </a:ext>
            </a:extLst>
          </p:cNvPr>
          <p:cNvSpPr txBox="1">
            <a:spLocks/>
          </p:cNvSpPr>
          <p:nvPr/>
        </p:nvSpPr>
        <p:spPr>
          <a:xfrm>
            <a:off x="1898847" y="1959622"/>
            <a:ext cx="3911501" cy="1276677"/>
          </a:xfrm>
          <a:prstGeom prst="rect">
            <a:avLst/>
          </a:prstGeom>
          <a:solidFill>
            <a:srgbClr val="F6F6F6"/>
          </a:solidFill>
        </p:spPr>
        <p:txBody>
          <a:bodyPr vert="horz" lIns="108000" tIns="0" rIns="0" bIns="0" rtlCol="0" anchor="ctr"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nSpc>
                <a:spcPct val="120000"/>
              </a:lnSpc>
            </a:pPr>
            <a:r>
              <a:rPr lang="ja-JP" altLang="en-US" sz="1200" dirty="0">
                <a:solidFill>
                  <a:schemeClr val="tx1"/>
                </a:solidFill>
                <a:latin typeface="+mj-lt"/>
              </a:rPr>
              <a:t>受領管理が大変</a:t>
            </a:r>
            <a:endParaRPr lang="en-US" altLang="ja-JP" sz="1200" dirty="0">
              <a:solidFill>
                <a:schemeClr val="tx1"/>
              </a:solidFill>
              <a:latin typeface="+mj-lt"/>
            </a:endParaRPr>
          </a:p>
          <a:p>
            <a:pPr lvl="3" indent="-360000">
              <a:lnSpc>
                <a:spcPct val="120000"/>
              </a:lnSpc>
            </a:pPr>
            <a:r>
              <a:rPr lang="ja-JP" altLang="en-US" sz="1100" b="0" dirty="0">
                <a:solidFill>
                  <a:schemeClr val="tx1"/>
                </a:solidFill>
                <a:latin typeface="+mj-lt"/>
              </a:rPr>
              <a:t>・紙の運用とは別途、電子帳簿保存法の要件に沿った</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　保存が大変</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・請求書を受け取るのに出社が必要</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・ファイリングが大変／保管場所が必要</a:t>
            </a:r>
          </a:p>
        </p:txBody>
      </p:sp>
      <p:sp>
        <p:nvSpPr>
          <p:cNvPr id="10" name="コンテンツ プレースホルダー 2">
            <a:extLst>
              <a:ext uri="{FF2B5EF4-FFF2-40B4-BE49-F238E27FC236}">
                <a16:creationId xmlns:a16="http://schemas.microsoft.com/office/drawing/2014/main" id="{20B283C6-0FD3-F2CA-17BB-ED9EA43E86CF}"/>
              </a:ext>
            </a:extLst>
          </p:cNvPr>
          <p:cNvSpPr>
            <a:spLocks noGrp="1"/>
          </p:cNvSpPr>
          <p:nvPr>
            <p:ph sz="half" idx="1"/>
          </p:nvPr>
        </p:nvSpPr>
        <p:spPr>
          <a:xfrm>
            <a:off x="1904819" y="3429001"/>
            <a:ext cx="3924000" cy="1293095"/>
          </a:xfrm>
          <a:solidFill>
            <a:srgbClr val="F6F6F6"/>
          </a:solidFill>
        </p:spPr>
        <p:txBody>
          <a:bodyPr vert="horz" lIns="108000" tIns="0" rIns="0" bIns="0" rtlCol="0" anchor="ctr" anchorCtr="0">
            <a:noAutofit/>
          </a:bodyPr>
          <a:lstStyle/>
          <a:p>
            <a:pPr lvl="4">
              <a:lnSpc>
                <a:spcPct val="120000"/>
              </a:lnSpc>
            </a:pPr>
            <a:r>
              <a:rPr lang="ja-JP" altLang="en-US" sz="1200" b="1" dirty="0">
                <a:latin typeface="+mj-lt"/>
              </a:rPr>
              <a:t>入力が大変</a:t>
            </a:r>
            <a:endParaRPr lang="en-US" altLang="ja-JP" sz="1200" b="1" dirty="0">
              <a:latin typeface="+mj-lt"/>
            </a:endParaRPr>
          </a:p>
          <a:p>
            <a:pPr lvl="4">
              <a:lnSpc>
                <a:spcPct val="120000"/>
              </a:lnSpc>
            </a:pPr>
            <a:r>
              <a:rPr lang="ja-JP" altLang="en-US" sz="1200" dirty="0">
                <a:latin typeface="+mj-lt"/>
              </a:rPr>
              <a:t>・</a:t>
            </a:r>
            <a:r>
              <a:rPr lang="ja-JP" altLang="en-US" sz="1100" dirty="0">
                <a:latin typeface="+mj-lt"/>
              </a:rPr>
              <a:t>毎月同じ内容なのに、</a:t>
            </a:r>
            <a:endParaRPr lang="en-US" altLang="ja-JP" sz="1100" dirty="0">
              <a:latin typeface="+mj-lt"/>
            </a:endParaRPr>
          </a:p>
          <a:p>
            <a:pPr lvl="4">
              <a:lnSpc>
                <a:spcPct val="120000"/>
              </a:lnSpc>
            </a:pPr>
            <a:r>
              <a:rPr lang="ja-JP" altLang="en-US" sz="1100" dirty="0">
                <a:latin typeface="+mj-lt"/>
              </a:rPr>
              <a:t>　振込先・事業者登録番号の確認、手入力が大変</a:t>
            </a:r>
            <a:endParaRPr lang="en-US" altLang="ja-JP" sz="1100" dirty="0">
              <a:latin typeface="+mj-lt"/>
            </a:endParaRPr>
          </a:p>
          <a:p>
            <a:pPr lvl="4">
              <a:lnSpc>
                <a:spcPct val="120000"/>
              </a:lnSpc>
            </a:pPr>
            <a:r>
              <a:rPr lang="ja-JP" altLang="en-US" sz="1100" dirty="0">
                <a:latin typeface="+mj-lt"/>
              </a:rPr>
              <a:t>・毎月同じ仕訳、同じ支払処理の手入力が大変</a:t>
            </a:r>
            <a:endParaRPr lang="en-US" altLang="ja-JP" sz="1100" dirty="0">
              <a:latin typeface="+mj-lt"/>
            </a:endParaRPr>
          </a:p>
        </p:txBody>
      </p:sp>
      <p:sp>
        <p:nvSpPr>
          <p:cNvPr id="11" name="コンテンツ プレースホルダー 3">
            <a:extLst>
              <a:ext uri="{FF2B5EF4-FFF2-40B4-BE49-F238E27FC236}">
                <a16:creationId xmlns:a16="http://schemas.microsoft.com/office/drawing/2014/main" id="{4A918DB3-14DE-A22F-933C-5F88F50786F7}"/>
              </a:ext>
            </a:extLst>
          </p:cNvPr>
          <p:cNvSpPr txBox="1">
            <a:spLocks/>
          </p:cNvSpPr>
          <p:nvPr/>
        </p:nvSpPr>
        <p:spPr>
          <a:xfrm>
            <a:off x="6385225" y="3424103"/>
            <a:ext cx="3924000" cy="1293095"/>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solidFill>
                  <a:schemeClr val="tx2"/>
                </a:solidFill>
                <a:latin typeface="+mj-lt"/>
              </a:rPr>
              <a:t>入力を楽に！</a:t>
            </a:r>
            <a:endParaRPr lang="en-US" altLang="ja-JP" sz="1200" b="1" dirty="0">
              <a:solidFill>
                <a:schemeClr val="tx2"/>
              </a:solidFill>
              <a:latin typeface="+mj-lt"/>
            </a:endParaRPr>
          </a:p>
          <a:p>
            <a:pPr lvl="4">
              <a:lnSpc>
                <a:spcPct val="120000"/>
              </a:lnSpc>
            </a:pPr>
            <a:r>
              <a:rPr lang="ja-JP" altLang="en-US" sz="1100" dirty="0"/>
              <a:t>・</a:t>
            </a:r>
            <a:r>
              <a:rPr lang="en-US" altLang="ja-JP" sz="1100" dirty="0"/>
              <a:t>AI-OCR</a:t>
            </a:r>
            <a:r>
              <a:rPr lang="ja-JP" altLang="en-US" sz="1100" dirty="0"/>
              <a:t>機能</a:t>
            </a:r>
            <a:r>
              <a:rPr lang="ja-JP" altLang="en-US" sz="1100" dirty="0">
                <a:latin typeface="+mj-lt"/>
              </a:rPr>
              <a:t>で自動読み取り</a:t>
            </a:r>
            <a:endParaRPr lang="en-US" altLang="ja-JP" sz="1100" dirty="0">
              <a:latin typeface="+mj-lt"/>
            </a:endParaRPr>
          </a:p>
          <a:p>
            <a:pPr lvl="4">
              <a:lnSpc>
                <a:spcPct val="120000"/>
              </a:lnSpc>
            </a:pPr>
            <a:r>
              <a:rPr lang="ja-JP" altLang="en-US" sz="1100" dirty="0">
                <a:latin typeface="+mj-lt"/>
              </a:rPr>
              <a:t>・仕訳データ、振込データの自動生成</a:t>
            </a:r>
            <a:endParaRPr lang="en-US" altLang="ja-JP" sz="1100" dirty="0">
              <a:latin typeface="+mj-lt"/>
            </a:endParaRPr>
          </a:p>
          <a:p>
            <a:pPr lvl="4">
              <a:lnSpc>
                <a:spcPct val="120000"/>
              </a:lnSpc>
            </a:pPr>
            <a:r>
              <a:rPr lang="ja-JP" altLang="en-US" sz="1100" dirty="0">
                <a:latin typeface="+mj-lt"/>
              </a:rPr>
              <a:t>・支払先マスタの利用</a:t>
            </a:r>
            <a:endParaRPr lang="en-US" altLang="ja-JP" sz="1100" dirty="0">
              <a:latin typeface="+mj-lt"/>
            </a:endParaRPr>
          </a:p>
        </p:txBody>
      </p:sp>
      <p:sp>
        <p:nvSpPr>
          <p:cNvPr id="12" name="コンテンツ プレースホルダー 2">
            <a:extLst>
              <a:ext uri="{FF2B5EF4-FFF2-40B4-BE49-F238E27FC236}">
                <a16:creationId xmlns:a16="http://schemas.microsoft.com/office/drawing/2014/main" id="{72F2754C-E5A2-25D7-C1DD-874E41AEECED}"/>
              </a:ext>
            </a:extLst>
          </p:cNvPr>
          <p:cNvSpPr txBox="1">
            <a:spLocks/>
          </p:cNvSpPr>
          <p:nvPr/>
        </p:nvSpPr>
        <p:spPr>
          <a:xfrm>
            <a:off x="1058562" y="1423196"/>
            <a:ext cx="2504046" cy="255854"/>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gn="ctr">
              <a:lnSpc>
                <a:spcPct val="120000"/>
              </a:lnSpc>
            </a:pPr>
            <a:r>
              <a:rPr lang="en-US" altLang="ja-JP" sz="1600" dirty="0">
                <a:solidFill>
                  <a:schemeClr val="tx1"/>
                </a:solidFill>
                <a:latin typeface="+mj-lt"/>
              </a:rPr>
              <a:t>Before</a:t>
            </a:r>
            <a:endParaRPr lang="ja-JP" altLang="en-US" sz="1600" dirty="0">
              <a:solidFill>
                <a:schemeClr val="tx1"/>
              </a:solidFill>
              <a:latin typeface="+mj-lt"/>
            </a:endParaRPr>
          </a:p>
        </p:txBody>
      </p:sp>
      <p:sp>
        <p:nvSpPr>
          <p:cNvPr id="13" name="コンテンツ プレースホルダー 2">
            <a:extLst>
              <a:ext uri="{FF2B5EF4-FFF2-40B4-BE49-F238E27FC236}">
                <a16:creationId xmlns:a16="http://schemas.microsoft.com/office/drawing/2014/main" id="{98BDB111-7C68-2DC3-9E33-5E9EB08FB9B2}"/>
              </a:ext>
            </a:extLst>
          </p:cNvPr>
          <p:cNvSpPr txBox="1">
            <a:spLocks/>
          </p:cNvSpPr>
          <p:nvPr/>
        </p:nvSpPr>
        <p:spPr>
          <a:xfrm>
            <a:off x="5452537" y="1445830"/>
            <a:ext cx="2504046" cy="255854"/>
          </a:xfrm>
          <a:prstGeom prst="rect">
            <a:avLst/>
          </a:prstGeom>
        </p:spPr>
        <p:txBody>
          <a:bodyPr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gn="ctr">
              <a:lnSpc>
                <a:spcPct val="120000"/>
              </a:lnSpc>
            </a:pPr>
            <a:r>
              <a:rPr lang="en-US" altLang="ja-JP" sz="1600" dirty="0">
                <a:latin typeface="+mj-lt"/>
              </a:rPr>
              <a:t>After</a:t>
            </a:r>
            <a:endParaRPr lang="ja-JP" altLang="en-US" sz="1600" dirty="0">
              <a:latin typeface="+mj-lt"/>
            </a:endParaRPr>
          </a:p>
        </p:txBody>
      </p:sp>
      <p:cxnSp>
        <p:nvCxnSpPr>
          <p:cNvPr id="14" name="直線矢印コネクタ 13">
            <a:extLst>
              <a:ext uri="{FF2B5EF4-FFF2-40B4-BE49-F238E27FC236}">
                <a16:creationId xmlns:a16="http://schemas.microsoft.com/office/drawing/2014/main" id="{42697800-C75E-3653-5F4C-23B70EDA9044}"/>
              </a:ext>
            </a:extLst>
          </p:cNvPr>
          <p:cNvCxnSpPr>
            <a:cxnSpLocks/>
            <a:stCxn id="10" idx="3"/>
            <a:endCxn id="11" idx="1"/>
          </p:cNvCxnSpPr>
          <p:nvPr/>
        </p:nvCxnSpPr>
        <p:spPr>
          <a:xfrm flipV="1">
            <a:off x="5828819" y="4070650"/>
            <a:ext cx="556406" cy="489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FC2EE28-80D0-6DF6-B995-4A97AFBE888B}"/>
              </a:ext>
            </a:extLst>
          </p:cNvPr>
          <p:cNvCxnSpPr>
            <a:cxnSpLocks/>
          </p:cNvCxnSpPr>
          <p:nvPr/>
        </p:nvCxnSpPr>
        <p:spPr>
          <a:xfrm>
            <a:off x="5864859" y="5458751"/>
            <a:ext cx="462282" cy="164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1C793AE2-6416-DB9D-271C-D75E0E5BEC0D}"/>
              </a:ext>
            </a:extLst>
          </p:cNvPr>
          <p:cNvCxnSpPr>
            <a:cxnSpLocks/>
          </p:cNvCxnSpPr>
          <p:nvPr/>
        </p:nvCxnSpPr>
        <p:spPr>
          <a:xfrm>
            <a:off x="5864859" y="2656418"/>
            <a:ext cx="462282" cy="164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5ADB6FD-F680-938B-9799-09C921ADFC89}"/>
              </a:ext>
            </a:extLst>
          </p:cNvPr>
          <p:cNvSpPr/>
          <p:nvPr/>
        </p:nvSpPr>
        <p:spPr>
          <a:xfrm flipV="1">
            <a:off x="2000700" y="3863882"/>
            <a:ext cx="790125" cy="28800"/>
          </a:xfrm>
          <a:prstGeom prst="rect">
            <a:avLst/>
          </a:prstGeom>
          <a:solidFill>
            <a:srgbClr val="FFE91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2" name="正方形/長方形 21">
            <a:extLst>
              <a:ext uri="{FF2B5EF4-FFF2-40B4-BE49-F238E27FC236}">
                <a16:creationId xmlns:a16="http://schemas.microsoft.com/office/drawing/2014/main" id="{762C3E3D-3094-FCC2-B149-81C2ED371344}"/>
              </a:ext>
            </a:extLst>
          </p:cNvPr>
          <p:cNvSpPr/>
          <p:nvPr/>
        </p:nvSpPr>
        <p:spPr>
          <a:xfrm flipV="1">
            <a:off x="2000699" y="5322192"/>
            <a:ext cx="1736276" cy="28800"/>
          </a:xfrm>
          <a:prstGeom prst="rect">
            <a:avLst/>
          </a:prstGeom>
          <a:solidFill>
            <a:srgbClr val="FFE91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4" name="正方形/長方形 23">
            <a:extLst>
              <a:ext uri="{FF2B5EF4-FFF2-40B4-BE49-F238E27FC236}">
                <a16:creationId xmlns:a16="http://schemas.microsoft.com/office/drawing/2014/main" id="{84DB3927-7EF2-ADFD-AEF1-619B6BB03401}"/>
              </a:ext>
            </a:extLst>
          </p:cNvPr>
          <p:cNvSpPr/>
          <p:nvPr/>
        </p:nvSpPr>
        <p:spPr>
          <a:xfrm flipV="1">
            <a:off x="1982227" y="2291197"/>
            <a:ext cx="1099552" cy="28800"/>
          </a:xfrm>
          <a:prstGeom prst="rect">
            <a:avLst/>
          </a:prstGeom>
          <a:solidFill>
            <a:srgbClr val="FFE91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コンテンツ プレースホルダー 3">
            <a:extLst>
              <a:ext uri="{FF2B5EF4-FFF2-40B4-BE49-F238E27FC236}">
                <a16:creationId xmlns:a16="http://schemas.microsoft.com/office/drawing/2014/main" id="{ACA451EC-6E2A-C148-909E-DA97B2D14EC8}"/>
              </a:ext>
            </a:extLst>
          </p:cNvPr>
          <p:cNvSpPr txBox="1">
            <a:spLocks/>
          </p:cNvSpPr>
          <p:nvPr/>
        </p:nvSpPr>
        <p:spPr>
          <a:xfrm>
            <a:off x="6353637" y="1959622"/>
            <a:ext cx="3924000" cy="1275171"/>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nSpc>
                <a:spcPct val="120000"/>
              </a:lnSpc>
            </a:pPr>
            <a:r>
              <a:rPr lang="ja-JP" altLang="en-US" sz="1200" dirty="0">
                <a:latin typeface="+mj-lt"/>
              </a:rPr>
              <a:t>受領管理が楽に！</a:t>
            </a:r>
            <a:endParaRPr lang="en-US" altLang="ja-JP" sz="1200" dirty="0">
              <a:latin typeface="+mj-lt"/>
            </a:endParaRPr>
          </a:p>
          <a:p>
            <a:pPr lvl="3" indent="-360000">
              <a:lnSpc>
                <a:spcPct val="120000"/>
              </a:lnSpc>
            </a:pPr>
            <a:r>
              <a:rPr lang="ja-JP" altLang="en-US" sz="1100" b="0" dirty="0">
                <a:solidFill>
                  <a:schemeClr val="tx1"/>
                </a:solidFill>
                <a:latin typeface="+mj-lt"/>
              </a:rPr>
              <a:t>・指定のメールアドレスに送るだけで自動的にアップロード</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・電子帳簿保存法対応</a:t>
            </a:r>
          </a:p>
        </p:txBody>
      </p:sp>
      <p:sp>
        <p:nvSpPr>
          <p:cNvPr id="17" name="コンテンツ プレースホルダー 3">
            <a:extLst>
              <a:ext uri="{FF2B5EF4-FFF2-40B4-BE49-F238E27FC236}">
                <a16:creationId xmlns:a16="http://schemas.microsoft.com/office/drawing/2014/main" id="{480E7875-FF6A-4E5B-01BE-C24E6009E6E8}"/>
              </a:ext>
            </a:extLst>
          </p:cNvPr>
          <p:cNvSpPr txBox="1">
            <a:spLocks/>
          </p:cNvSpPr>
          <p:nvPr/>
        </p:nvSpPr>
        <p:spPr>
          <a:xfrm>
            <a:off x="6363181" y="3424103"/>
            <a:ext cx="3924000" cy="1293095"/>
          </a:xfrm>
          <a:prstGeom prst="rect">
            <a:avLst/>
          </a:prstGeom>
          <a:solidFill>
            <a:srgbClr val="EDF7FF"/>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solidFill>
                  <a:schemeClr val="tx2"/>
                </a:solidFill>
                <a:latin typeface="+mj-lt"/>
              </a:rPr>
              <a:t>入力を楽に！</a:t>
            </a:r>
            <a:endParaRPr lang="en-US" altLang="ja-JP" sz="1200" b="1" dirty="0">
              <a:solidFill>
                <a:schemeClr val="tx2"/>
              </a:solidFill>
              <a:latin typeface="+mj-lt"/>
            </a:endParaRPr>
          </a:p>
          <a:p>
            <a:pPr lvl="4">
              <a:lnSpc>
                <a:spcPct val="120000"/>
              </a:lnSpc>
            </a:pPr>
            <a:r>
              <a:rPr lang="ja-JP" altLang="en-US" sz="1100" dirty="0"/>
              <a:t>・</a:t>
            </a:r>
            <a:r>
              <a:rPr lang="en-US" altLang="ja-JP" sz="1100" dirty="0"/>
              <a:t>AI-OCR</a:t>
            </a:r>
            <a:r>
              <a:rPr lang="ja-JP" altLang="en-US" sz="1100" dirty="0"/>
              <a:t>機能</a:t>
            </a:r>
            <a:r>
              <a:rPr lang="ja-JP" altLang="en-US" sz="1100" dirty="0">
                <a:latin typeface="+mj-lt"/>
              </a:rPr>
              <a:t>で自動読み取り</a:t>
            </a:r>
            <a:endParaRPr lang="en-US" altLang="ja-JP" sz="1100" dirty="0">
              <a:latin typeface="+mj-lt"/>
            </a:endParaRPr>
          </a:p>
          <a:p>
            <a:pPr lvl="4">
              <a:lnSpc>
                <a:spcPct val="120000"/>
              </a:lnSpc>
            </a:pPr>
            <a:r>
              <a:rPr lang="ja-JP" altLang="en-US" sz="1100" dirty="0">
                <a:latin typeface="+mj-lt"/>
              </a:rPr>
              <a:t>・仕訳データ、振込データの自動生成</a:t>
            </a:r>
            <a:endParaRPr lang="en-US" altLang="ja-JP" sz="1100" dirty="0">
              <a:latin typeface="+mj-lt"/>
            </a:endParaRPr>
          </a:p>
          <a:p>
            <a:pPr lvl="4">
              <a:lnSpc>
                <a:spcPct val="120000"/>
              </a:lnSpc>
            </a:pPr>
            <a:r>
              <a:rPr lang="ja-JP" altLang="en-US" sz="1100" dirty="0">
                <a:latin typeface="+mj-lt"/>
              </a:rPr>
              <a:t>・支払先マスタの利用</a:t>
            </a:r>
            <a:endParaRPr lang="en-US" altLang="ja-JP" sz="1100" dirty="0">
              <a:latin typeface="+mj-lt"/>
            </a:endParaRPr>
          </a:p>
        </p:txBody>
      </p:sp>
      <p:sp>
        <p:nvSpPr>
          <p:cNvPr id="18" name="コンテンツ プレースホルダー 3">
            <a:extLst>
              <a:ext uri="{FF2B5EF4-FFF2-40B4-BE49-F238E27FC236}">
                <a16:creationId xmlns:a16="http://schemas.microsoft.com/office/drawing/2014/main" id="{B5A064E7-E2B8-7087-E7FC-2692B70EFC74}"/>
              </a:ext>
            </a:extLst>
          </p:cNvPr>
          <p:cNvSpPr txBox="1">
            <a:spLocks/>
          </p:cNvSpPr>
          <p:nvPr/>
        </p:nvSpPr>
        <p:spPr>
          <a:xfrm>
            <a:off x="6375681" y="4943542"/>
            <a:ext cx="3924000" cy="937255"/>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solidFill>
                  <a:schemeClr val="tx2"/>
                </a:solidFill>
                <a:latin typeface="+mj-lt"/>
              </a:rPr>
              <a:t>コミュニケーションを楽に！</a:t>
            </a:r>
            <a:endParaRPr lang="en-US" altLang="ja-JP" sz="1200" b="1" dirty="0">
              <a:solidFill>
                <a:schemeClr val="tx2"/>
              </a:solidFill>
              <a:latin typeface="+mj-lt"/>
            </a:endParaRPr>
          </a:p>
          <a:p>
            <a:pPr lvl="4">
              <a:lnSpc>
                <a:spcPct val="120000"/>
              </a:lnSpc>
            </a:pPr>
            <a:r>
              <a:rPr lang="ja-JP" altLang="en-US" sz="1100" dirty="0">
                <a:latin typeface="+mj-lt"/>
              </a:rPr>
              <a:t>・システム上で申請／承認が完結</a:t>
            </a:r>
            <a:endParaRPr lang="en-US" altLang="ja-JP" sz="1100" dirty="0">
              <a:latin typeface="+mj-lt"/>
            </a:endParaRPr>
          </a:p>
          <a:p>
            <a:pPr lvl="4">
              <a:lnSpc>
                <a:spcPct val="120000"/>
              </a:lnSpc>
            </a:pPr>
            <a:r>
              <a:rPr lang="ja-JP" altLang="en-US" sz="1100" dirty="0">
                <a:latin typeface="+mj-lt"/>
              </a:rPr>
              <a:t>・対応状況の見える化</a:t>
            </a:r>
          </a:p>
        </p:txBody>
      </p:sp>
      <p:sp>
        <p:nvSpPr>
          <p:cNvPr id="19" name="コンテンツ プレースホルダー 3">
            <a:extLst>
              <a:ext uri="{FF2B5EF4-FFF2-40B4-BE49-F238E27FC236}">
                <a16:creationId xmlns:a16="http://schemas.microsoft.com/office/drawing/2014/main" id="{671A1F3E-20D9-A4BF-0F5E-676642955E3C}"/>
              </a:ext>
            </a:extLst>
          </p:cNvPr>
          <p:cNvSpPr txBox="1">
            <a:spLocks/>
          </p:cNvSpPr>
          <p:nvPr/>
        </p:nvSpPr>
        <p:spPr>
          <a:xfrm>
            <a:off x="6353637" y="1945953"/>
            <a:ext cx="3924000" cy="1275171"/>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lnSpc>
                <a:spcPct val="120000"/>
              </a:lnSpc>
            </a:pPr>
            <a:r>
              <a:rPr lang="ja-JP" altLang="en-US" sz="1200" dirty="0">
                <a:latin typeface="+mj-lt"/>
              </a:rPr>
              <a:t>受領管理が楽に！</a:t>
            </a:r>
            <a:endParaRPr lang="en-US" altLang="ja-JP" sz="1200" dirty="0">
              <a:latin typeface="+mj-lt"/>
            </a:endParaRPr>
          </a:p>
          <a:p>
            <a:pPr lvl="3" indent="-360000">
              <a:lnSpc>
                <a:spcPct val="120000"/>
              </a:lnSpc>
            </a:pPr>
            <a:r>
              <a:rPr lang="ja-JP" altLang="en-US" sz="1100" b="0" dirty="0">
                <a:solidFill>
                  <a:schemeClr val="tx1"/>
                </a:solidFill>
                <a:latin typeface="+mj-lt"/>
              </a:rPr>
              <a:t>・指定のメールアドレスに送るだけで自動的にアップロード</a:t>
            </a:r>
            <a:endParaRPr lang="en-US" altLang="ja-JP" sz="1100" b="0" dirty="0">
              <a:solidFill>
                <a:schemeClr val="tx1"/>
              </a:solidFill>
              <a:latin typeface="+mj-lt"/>
            </a:endParaRPr>
          </a:p>
          <a:p>
            <a:pPr lvl="3" indent="-360000">
              <a:lnSpc>
                <a:spcPct val="120000"/>
              </a:lnSpc>
            </a:pPr>
            <a:r>
              <a:rPr lang="ja-JP" altLang="en-US" sz="1100" b="0" dirty="0">
                <a:solidFill>
                  <a:schemeClr val="tx1"/>
                </a:solidFill>
                <a:latin typeface="+mj-lt"/>
              </a:rPr>
              <a:t>・電子帳簿保存法対応</a:t>
            </a:r>
          </a:p>
        </p:txBody>
      </p:sp>
      <p:sp>
        <p:nvSpPr>
          <p:cNvPr id="20" name="コンテンツ プレースホルダー 3">
            <a:extLst>
              <a:ext uri="{FF2B5EF4-FFF2-40B4-BE49-F238E27FC236}">
                <a16:creationId xmlns:a16="http://schemas.microsoft.com/office/drawing/2014/main" id="{988FFE8F-9965-9475-C67A-A08C518980AF}"/>
              </a:ext>
            </a:extLst>
          </p:cNvPr>
          <p:cNvSpPr txBox="1">
            <a:spLocks/>
          </p:cNvSpPr>
          <p:nvPr/>
        </p:nvSpPr>
        <p:spPr>
          <a:xfrm>
            <a:off x="6363181" y="3410434"/>
            <a:ext cx="3924000" cy="1293095"/>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200" b="1" dirty="0">
                <a:solidFill>
                  <a:schemeClr val="tx2"/>
                </a:solidFill>
                <a:latin typeface="+mj-lt"/>
              </a:rPr>
              <a:t>入力を楽に！</a:t>
            </a:r>
            <a:endParaRPr lang="en-US" altLang="ja-JP" sz="1200" b="1" dirty="0">
              <a:solidFill>
                <a:schemeClr val="tx2"/>
              </a:solidFill>
              <a:latin typeface="+mj-lt"/>
            </a:endParaRPr>
          </a:p>
          <a:p>
            <a:pPr lvl="4">
              <a:lnSpc>
                <a:spcPct val="120000"/>
              </a:lnSpc>
            </a:pPr>
            <a:r>
              <a:rPr lang="ja-JP" altLang="en-US" sz="1100" dirty="0"/>
              <a:t>・</a:t>
            </a:r>
            <a:r>
              <a:rPr lang="en-US" altLang="ja-JP" sz="1100" dirty="0"/>
              <a:t>AI-OCR</a:t>
            </a:r>
            <a:r>
              <a:rPr lang="ja-JP" altLang="en-US" sz="1100" dirty="0"/>
              <a:t>機能</a:t>
            </a:r>
            <a:r>
              <a:rPr lang="ja-JP" altLang="en-US" sz="1100" dirty="0">
                <a:latin typeface="+mj-lt"/>
              </a:rPr>
              <a:t>で自動読取</a:t>
            </a:r>
            <a:endParaRPr lang="en-US" altLang="ja-JP" sz="1100" dirty="0">
              <a:latin typeface="+mj-lt"/>
            </a:endParaRPr>
          </a:p>
          <a:p>
            <a:pPr lvl="4">
              <a:lnSpc>
                <a:spcPct val="120000"/>
              </a:lnSpc>
            </a:pPr>
            <a:r>
              <a:rPr lang="ja-JP" altLang="en-US" sz="1100" dirty="0">
                <a:latin typeface="+mj-lt"/>
              </a:rPr>
              <a:t>・仕訳データ、振込データの自動生成</a:t>
            </a:r>
            <a:endParaRPr lang="en-US" altLang="ja-JP" sz="1100" dirty="0">
              <a:latin typeface="+mj-lt"/>
            </a:endParaRPr>
          </a:p>
          <a:p>
            <a:pPr lvl="4">
              <a:lnSpc>
                <a:spcPct val="120000"/>
              </a:lnSpc>
            </a:pPr>
            <a:r>
              <a:rPr lang="ja-JP" altLang="en-US" sz="1100" dirty="0">
                <a:latin typeface="+mj-lt"/>
              </a:rPr>
              <a:t>・支払先マスタの利用</a:t>
            </a:r>
            <a:endParaRPr lang="en-US" altLang="ja-JP" sz="1100" dirty="0">
              <a:latin typeface="+mj-lt"/>
            </a:endParaRPr>
          </a:p>
        </p:txBody>
      </p:sp>
      <p:sp>
        <p:nvSpPr>
          <p:cNvPr id="4" name="スライド番号プレースホルダー 3">
            <a:extLst>
              <a:ext uri="{FF2B5EF4-FFF2-40B4-BE49-F238E27FC236}">
                <a16:creationId xmlns:a16="http://schemas.microsoft.com/office/drawing/2014/main" id="{993D1993-DBF5-0D3A-5CA4-C8889B92E990}"/>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6</a:t>
            </a:fld>
            <a:endParaRPr lang="en-GB"/>
          </a:p>
        </p:txBody>
      </p:sp>
    </p:spTree>
    <p:extLst>
      <p:ext uri="{BB962C8B-B14F-4D97-AF65-F5344CB8AC3E}">
        <p14:creationId xmlns:p14="http://schemas.microsoft.com/office/powerpoint/2010/main" val="36276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2539"/>
            <a:ext cx="9507855" cy="779313"/>
          </a:xfrm>
        </p:spPr>
        <p:txBody>
          <a:bodyPr/>
          <a:lstStyle/>
          <a:p>
            <a:pPr>
              <a:lnSpc>
                <a:spcPct val="120000"/>
              </a:lnSpc>
            </a:pPr>
            <a:r>
              <a:rPr kumimoji="1" lang="ja-JP" altLang="en-US" dirty="0"/>
              <a:t>３．請求書受取業務フローの変更点</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7</a:t>
            </a:fld>
            <a:endParaRPr lang="en-GB"/>
          </a:p>
        </p:txBody>
      </p:sp>
      <p:sp>
        <p:nvSpPr>
          <p:cNvPr id="11" name="コンテンツ プレースホルダー 3">
            <a:extLst>
              <a:ext uri="{FF2B5EF4-FFF2-40B4-BE49-F238E27FC236}">
                <a16:creationId xmlns:a16="http://schemas.microsoft.com/office/drawing/2014/main" id="{4A918DB3-14DE-A22F-933C-5F88F50786F7}"/>
              </a:ext>
            </a:extLst>
          </p:cNvPr>
          <p:cNvSpPr txBox="1">
            <a:spLocks/>
          </p:cNvSpPr>
          <p:nvPr/>
        </p:nvSpPr>
        <p:spPr>
          <a:xfrm>
            <a:off x="1071189" y="3932857"/>
            <a:ext cx="2283221" cy="958947"/>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100" dirty="0">
                <a:latin typeface="+mj-lt"/>
              </a:rPr>
              <a:t>請求書を受け取ったら</a:t>
            </a:r>
            <a:endParaRPr lang="en-US" altLang="ja-JP" sz="1100" dirty="0">
              <a:latin typeface="+mj-lt"/>
            </a:endParaRPr>
          </a:p>
          <a:p>
            <a:pPr lvl="4">
              <a:lnSpc>
                <a:spcPct val="120000"/>
              </a:lnSpc>
            </a:pPr>
            <a:r>
              <a:rPr lang="ja-JP" altLang="en-US" sz="1100" dirty="0">
                <a:latin typeface="+mj-lt"/>
              </a:rPr>
              <a:t>「楽楽請求（楽楽精算連携プラン）」へアップロードします。</a:t>
            </a:r>
            <a:endParaRPr lang="en-US" altLang="ja-JP" sz="1100" dirty="0">
              <a:latin typeface="+mj-lt"/>
            </a:endParaRPr>
          </a:p>
        </p:txBody>
      </p:sp>
      <p:cxnSp>
        <p:nvCxnSpPr>
          <p:cNvPr id="14" name="直線矢印コネクタ 13">
            <a:extLst>
              <a:ext uri="{FF2B5EF4-FFF2-40B4-BE49-F238E27FC236}">
                <a16:creationId xmlns:a16="http://schemas.microsoft.com/office/drawing/2014/main" id="{42697800-C75E-3653-5F4C-23B70EDA9044}"/>
              </a:ext>
            </a:extLst>
          </p:cNvPr>
          <p:cNvCxnSpPr>
            <a:cxnSpLocks/>
          </p:cNvCxnSpPr>
          <p:nvPr/>
        </p:nvCxnSpPr>
        <p:spPr>
          <a:xfrm flipV="1">
            <a:off x="3236012" y="3256538"/>
            <a:ext cx="556406" cy="489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95A9A5-67F6-C638-3326-9079A39B0096}"/>
              </a:ext>
            </a:extLst>
          </p:cNvPr>
          <p:cNvSpPr txBox="1"/>
          <p:nvPr/>
        </p:nvSpPr>
        <p:spPr>
          <a:xfrm>
            <a:off x="609994" y="1532936"/>
            <a:ext cx="7462067" cy="478272"/>
          </a:xfrm>
          <a:prstGeom prst="rect">
            <a:avLst/>
          </a:prstGeom>
          <a:noFill/>
        </p:spPr>
        <p:txBody>
          <a:bodyPr wrap="square" lIns="0" tIns="0" rIns="0" bIns="0" rtlCol="0">
            <a:spAutoFit/>
          </a:bodyPr>
          <a:lstStyle/>
          <a:p>
            <a:pPr algn="l">
              <a:lnSpc>
                <a:spcPct val="120000"/>
              </a:lnSpc>
            </a:pPr>
            <a:r>
              <a:rPr kumimoji="1" lang="ja-JP" altLang="en-US" sz="1400" dirty="0"/>
              <a:t>従来、紙のフォーマットで行っていた受取請求書の支払業務のフローが、</a:t>
            </a:r>
            <a:endParaRPr kumimoji="1" lang="en-US" altLang="ja-JP" sz="1400" dirty="0"/>
          </a:p>
          <a:p>
            <a:pPr algn="l">
              <a:lnSpc>
                <a:spcPct val="120000"/>
              </a:lnSpc>
            </a:pPr>
            <a:r>
              <a:rPr kumimoji="1" lang="ja-JP" altLang="en-US" sz="1400" dirty="0"/>
              <a:t>「楽楽請求（楽楽精算連携プラン）」のシステム上に置き換わります。</a:t>
            </a:r>
          </a:p>
        </p:txBody>
      </p:sp>
      <p:sp>
        <p:nvSpPr>
          <p:cNvPr id="23" name="テキスト ボックス 22">
            <a:extLst>
              <a:ext uri="{FF2B5EF4-FFF2-40B4-BE49-F238E27FC236}">
                <a16:creationId xmlns:a16="http://schemas.microsoft.com/office/drawing/2014/main" id="{07AF40AF-E1BB-2722-6408-FB4FE6C8C7C7}"/>
              </a:ext>
            </a:extLst>
          </p:cNvPr>
          <p:cNvSpPr txBox="1"/>
          <p:nvPr/>
        </p:nvSpPr>
        <p:spPr>
          <a:xfrm>
            <a:off x="1322128" y="2379049"/>
            <a:ext cx="1781345" cy="226537"/>
          </a:xfrm>
          <a:prstGeom prst="rect">
            <a:avLst/>
          </a:prstGeom>
          <a:noFill/>
        </p:spPr>
        <p:txBody>
          <a:bodyPr wrap="square" lIns="0" tIns="0" rIns="0" bIns="0" rtlCol="0">
            <a:spAutoFit/>
          </a:bodyPr>
          <a:lstStyle/>
          <a:p>
            <a:pPr algn="ctr">
              <a:lnSpc>
                <a:spcPct val="135000"/>
              </a:lnSpc>
            </a:pPr>
            <a:r>
              <a:rPr kumimoji="1" lang="ja-JP" altLang="en-US" sz="1300" b="1" dirty="0">
                <a:solidFill>
                  <a:schemeClr val="tx2"/>
                </a:solidFill>
              </a:rPr>
              <a:t>請求書のアップロード</a:t>
            </a:r>
          </a:p>
        </p:txBody>
      </p:sp>
      <p:sp>
        <p:nvSpPr>
          <p:cNvPr id="27" name="テキスト ボックス 26">
            <a:extLst>
              <a:ext uri="{FF2B5EF4-FFF2-40B4-BE49-F238E27FC236}">
                <a16:creationId xmlns:a16="http://schemas.microsoft.com/office/drawing/2014/main" id="{C98A3C7E-8F6B-659D-7EC5-D832F58DFBE5}"/>
              </a:ext>
            </a:extLst>
          </p:cNvPr>
          <p:cNvSpPr txBox="1"/>
          <p:nvPr/>
        </p:nvSpPr>
        <p:spPr>
          <a:xfrm>
            <a:off x="3996782" y="2360887"/>
            <a:ext cx="1620035" cy="226537"/>
          </a:xfrm>
          <a:prstGeom prst="rect">
            <a:avLst/>
          </a:prstGeom>
          <a:noFill/>
        </p:spPr>
        <p:txBody>
          <a:bodyPr wrap="square" lIns="0" tIns="0" rIns="0" bIns="0" rtlCol="0">
            <a:spAutoFit/>
          </a:bodyPr>
          <a:lstStyle/>
          <a:p>
            <a:pPr algn="ctr">
              <a:lnSpc>
                <a:spcPct val="135000"/>
              </a:lnSpc>
            </a:pPr>
            <a:r>
              <a:rPr kumimoji="1" lang="ja-JP" altLang="en-US" sz="1300" b="1" dirty="0">
                <a:solidFill>
                  <a:schemeClr val="tx2"/>
                </a:solidFill>
              </a:rPr>
              <a:t>申請</a:t>
            </a:r>
          </a:p>
        </p:txBody>
      </p:sp>
      <p:cxnSp>
        <p:nvCxnSpPr>
          <p:cNvPr id="30" name="直線矢印コネクタ 29">
            <a:extLst>
              <a:ext uri="{FF2B5EF4-FFF2-40B4-BE49-F238E27FC236}">
                <a16:creationId xmlns:a16="http://schemas.microsoft.com/office/drawing/2014/main" id="{93E3C47C-3647-4DBB-D666-9B8CC994D4DD}"/>
              </a:ext>
            </a:extLst>
          </p:cNvPr>
          <p:cNvCxnSpPr>
            <a:cxnSpLocks/>
          </p:cNvCxnSpPr>
          <p:nvPr/>
        </p:nvCxnSpPr>
        <p:spPr>
          <a:xfrm flipV="1">
            <a:off x="5838841" y="3256538"/>
            <a:ext cx="556406" cy="489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A414BB86-E8A4-857C-A800-7D8C145C9B78}"/>
              </a:ext>
            </a:extLst>
          </p:cNvPr>
          <p:cNvSpPr txBox="1"/>
          <p:nvPr/>
        </p:nvSpPr>
        <p:spPr>
          <a:xfrm>
            <a:off x="6632035" y="2361867"/>
            <a:ext cx="1560705" cy="226537"/>
          </a:xfrm>
          <a:prstGeom prst="rect">
            <a:avLst/>
          </a:prstGeom>
          <a:noFill/>
        </p:spPr>
        <p:txBody>
          <a:bodyPr wrap="square" lIns="0" tIns="0" rIns="0" bIns="0" rtlCol="0">
            <a:spAutoFit/>
          </a:bodyPr>
          <a:lstStyle/>
          <a:p>
            <a:pPr algn="ctr">
              <a:lnSpc>
                <a:spcPct val="135000"/>
              </a:lnSpc>
            </a:pPr>
            <a:r>
              <a:rPr kumimoji="1" lang="ja-JP" altLang="en-US" sz="1300" b="1" dirty="0">
                <a:solidFill>
                  <a:schemeClr val="tx2"/>
                </a:solidFill>
              </a:rPr>
              <a:t>承認</a:t>
            </a:r>
          </a:p>
        </p:txBody>
      </p:sp>
      <p:cxnSp>
        <p:nvCxnSpPr>
          <p:cNvPr id="35" name="直線矢印コネクタ 34">
            <a:extLst>
              <a:ext uri="{FF2B5EF4-FFF2-40B4-BE49-F238E27FC236}">
                <a16:creationId xmlns:a16="http://schemas.microsoft.com/office/drawing/2014/main" id="{1BB12DB6-9736-C66F-CA59-20C8C4329BEA}"/>
              </a:ext>
            </a:extLst>
          </p:cNvPr>
          <p:cNvCxnSpPr>
            <a:cxnSpLocks/>
          </p:cNvCxnSpPr>
          <p:nvPr/>
        </p:nvCxnSpPr>
        <p:spPr>
          <a:xfrm flipV="1">
            <a:off x="8441670" y="3256538"/>
            <a:ext cx="556406" cy="489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871BA9E-F662-6905-4556-B3509A80A2A6}"/>
              </a:ext>
            </a:extLst>
          </p:cNvPr>
          <p:cNvSpPr txBox="1"/>
          <p:nvPr/>
        </p:nvSpPr>
        <p:spPr>
          <a:xfrm>
            <a:off x="9207958" y="2360242"/>
            <a:ext cx="1626660" cy="226537"/>
          </a:xfrm>
          <a:prstGeom prst="rect">
            <a:avLst/>
          </a:prstGeom>
          <a:noFill/>
        </p:spPr>
        <p:txBody>
          <a:bodyPr wrap="square" lIns="0" tIns="0" rIns="0" bIns="0" rtlCol="0">
            <a:spAutoFit/>
          </a:bodyPr>
          <a:lstStyle/>
          <a:p>
            <a:pPr algn="ctr">
              <a:lnSpc>
                <a:spcPct val="135000"/>
              </a:lnSpc>
            </a:pPr>
            <a:r>
              <a:rPr kumimoji="1" lang="ja-JP" altLang="en-US" sz="1300" b="1" dirty="0">
                <a:solidFill>
                  <a:schemeClr val="tx2"/>
                </a:solidFill>
              </a:rPr>
              <a:t>支払</a:t>
            </a:r>
          </a:p>
        </p:txBody>
      </p:sp>
      <p:sp>
        <p:nvSpPr>
          <p:cNvPr id="37" name="コンテンツ プレースホルダー 3">
            <a:extLst>
              <a:ext uri="{FF2B5EF4-FFF2-40B4-BE49-F238E27FC236}">
                <a16:creationId xmlns:a16="http://schemas.microsoft.com/office/drawing/2014/main" id="{89298D14-947B-2BFD-1D3E-6F8F2E87224C}"/>
              </a:ext>
            </a:extLst>
          </p:cNvPr>
          <p:cNvSpPr txBox="1">
            <a:spLocks/>
          </p:cNvSpPr>
          <p:nvPr/>
        </p:nvSpPr>
        <p:spPr>
          <a:xfrm>
            <a:off x="3993469" y="3932857"/>
            <a:ext cx="1626660" cy="958947"/>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100" dirty="0">
                <a:latin typeface="+mj-lt"/>
              </a:rPr>
              <a:t>「楽楽精算」で支払内容の申請をします。</a:t>
            </a:r>
            <a:endParaRPr lang="en-US" altLang="ja-JP" sz="1100" dirty="0">
              <a:latin typeface="+mj-lt"/>
            </a:endParaRPr>
          </a:p>
        </p:txBody>
      </p:sp>
      <p:sp>
        <p:nvSpPr>
          <p:cNvPr id="38" name="コンテンツ プレースホルダー 3">
            <a:extLst>
              <a:ext uri="{FF2B5EF4-FFF2-40B4-BE49-F238E27FC236}">
                <a16:creationId xmlns:a16="http://schemas.microsoft.com/office/drawing/2014/main" id="{E675E583-1E7F-765C-DC80-0A71013384F8}"/>
              </a:ext>
            </a:extLst>
          </p:cNvPr>
          <p:cNvSpPr txBox="1">
            <a:spLocks/>
          </p:cNvSpPr>
          <p:nvPr/>
        </p:nvSpPr>
        <p:spPr>
          <a:xfrm>
            <a:off x="6599057" y="3932857"/>
            <a:ext cx="1626660" cy="958947"/>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100" dirty="0">
                <a:latin typeface="+mj-lt"/>
              </a:rPr>
              <a:t>承認者は申請内容を</a:t>
            </a:r>
            <a:endParaRPr lang="en-US" altLang="ja-JP" sz="1100" dirty="0">
              <a:latin typeface="+mj-lt"/>
            </a:endParaRPr>
          </a:p>
          <a:p>
            <a:pPr lvl="4">
              <a:lnSpc>
                <a:spcPct val="120000"/>
              </a:lnSpc>
            </a:pPr>
            <a:r>
              <a:rPr lang="ja-JP" altLang="en-US" sz="1100" dirty="0">
                <a:latin typeface="+mj-lt"/>
              </a:rPr>
              <a:t>確認し承認します。</a:t>
            </a:r>
            <a:endParaRPr lang="en-US" altLang="ja-JP" sz="1100" dirty="0">
              <a:latin typeface="+mj-lt"/>
            </a:endParaRPr>
          </a:p>
        </p:txBody>
      </p:sp>
      <p:sp>
        <p:nvSpPr>
          <p:cNvPr id="39" name="コンテンツ プレースホルダー 3">
            <a:extLst>
              <a:ext uri="{FF2B5EF4-FFF2-40B4-BE49-F238E27FC236}">
                <a16:creationId xmlns:a16="http://schemas.microsoft.com/office/drawing/2014/main" id="{CDE1A798-FA7C-C509-587A-9AD9A14C87B9}"/>
              </a:ext>
            </a:extLst>
          </p:cNvPr>
          <p:cNvSpPr txBox="1">
            <a:spLocks/>
          </p:cNvSpPr>
          <p:nvPr/>
        </p:nvSpPr>
        <p:spPr>
          <a:xfrm>
            <a:off x="9207958" y="3932857"/>
            <a:ext cx="1626660" cy="958947"/>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100" dirty="0">
                <a:latin typeface="+mj-lt"/>
              </a:rPr>
              <a:t>承認が完了した</a:t>
            </a:r>
            <a:endParaRPr lang="en-US" altLang="ja-JP" sz="1100" dirty="0">
              <a:latin typeface="+mj-lt"/>
            </a:endParaRPr>
          </a:p>
          <a:p>
            <a:pPr lvl="4">
              <a:lnSpc>
                <a:spcPct val="120000"/>
              </a:lnSpc>
            </a:pPr>
            <a:r>
              <a:rPr lang="ja-JP" altLang="en-US" sz="1100" dirty="0">
                <a:latin typeface="+mj-lt"/>
              </a:rPr>
              <a:t>データを経理が</a:t>
            </a:r>
            <a:endParaRPr lang="en-US" altLang="ja-JP" sz="1100" dirty="0">
              <a:latin typeface="+mj-lt"/>
            </a:endParaRPr>
          </a:p>
          <a:p>
            <a:pPr lvl="4">
              <a:lnSpc>
                <a:spcPct val="120000"/>
              </a:lnSpc>
            </a:pPr>
            <a:r>
              <a:rPr lang="ja-JP" altLang="en-US" sz="1100" dirty="0">
                <a:latin typeface="+mj-lt"/>
              </a:rPr>
              <a:t>支払処理を行います。</a:t>
            </a:r>
            <a:endParaRPr lang="en-US" altLang="ja-JP" sz="1100" dirty="0">
              <a:latin typeface="+mj-lt"/>
            </a:endParaRPr>
          </a:p>
        </p:txBody>
      </p:sp>
      <p:sp>
        <p:nvSpPr>
          <p:cNvPr id="13" name="吹き出し: 角を丸めた四角形 12">
            <a:extLst>
              <a:ext uri="{FF2B5EF4-FFF2-40B4-BE49-F238E27FC236}">
                <a16:creationId xmlns:a16="http://schemas.microsoft.com/office/drawing/2014/main" id="{C82639EE-B103-F61E-C02E-C38BBD43CBE7}"/>
              </a:ext>
            </a:extLst>
          </p:cNvPr>
          <p:cNvSpPr/>
          <p:nvPr/>
        </p:nvSpPr>
        <p:spPr>
          <a:xfrm>
            <a:off x="488134" y="5274670"/>
            <a:ext cx="3770358" cy="1021116"/>
          </a:xfrm>
          <a:prstGeom prst="wedgeRoundRectCallout">
            <a:avLst>
              <a:gd name="adj1" fmla="val 26890"/>
              <a:gd name="adj2" fmla="val -77375"/>
              <a:gd name="adj3" fmla="val 16667"/>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50000"/>
              </a:lnSpc>
            </a:pPr>
            <a:r>
              <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説明会資料作成者様へ</a:t>
            </a:r>
            <a:r>
              <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p>
          <a:p>
            <a:pPr algn="ctr">
              <a:lnSpc>
                <a:spcPct val="150000"/>
              </a:lnSpc>
            </a:pP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貴社で目指す運用にあわせてカスタマイズの上、ご利用ください。</a:t>
            </a:r>
          </a:p>
        </p:txBody>
      </p:sp>
      <p:pic>
        <p:nvPicPr>
          <p:cNvPr id="6" name="図 5">
            <a:extLst>
              <a:ext uri="{FF2B5EF4-FFF2-40B4-BE49-F238E27FC236}">
                <a16:creationId xmlns:a16="http://schemas.microsoft.com/office/drawing/2014/main" id="{D45067A3-67A1-D7E4-9EF1-12D4F7706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013" y="2673200"/>
            <a:ext cx="1171575" cy="1171575"/>
          </a:xfrm>
          <a:prstGeom prst="rect">
            <a:avLst/>
          </a:prstGeom>
        </p:spPr>
      </p:pic>
      <p:pic>
        <p:nvPicPr>
          <p:cNvPr id="9" name="図 8">
            <a:extLst>
              <a:ext uri="{FF2B5EF4-FFF2-40B4-BE49-F238E27FC236}">
                <a16:creationId xmlns:a16="http://schemas.microsoft.com/office/drawing/2014/main" id="{93D4BEDC-4793-326D-4834-5C8305744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42" y="2673200"/>
            <a:ext cx="1171575" cy="1171575"/>
          </a:xfrm>
          <a:prstGeom prst="rect">
            <a:avLst/>
          </a:prstGeom>
        </p:spPr>
      </p:pic>
      <p:pic>
        <p:nvPicPr>
          <p:cNvPr id="15" name="図 14">
            <a:extLst>
              <a:ext uri="{FF2B5EF4-FFF2-40B4-BE49-F238E27FC236}">
                <a16:creationId xmlns:a16="http://schemas.microsoft.com/office/drawing/2014/main" id="{88041233-CFD6-852A-A9EB-6FDF8B0FD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671" y="2673200"/>
            <a:ext cx="1171575" cy="1171575"/>
          </a:xfrm>
          <a:prstGeom prst="rect">
            <a:avLst/>
          </a:prstGeom>
        </p:spPr>
      </p:pic>
      <p:pic>
        <p:nvPicPr>
          <p:cNvPr id="19" name="図 18">
            <a:extLst>
              <a:ext uri="{FF2B5EF4-FFF2-40B4-BE49-F238E27FC236}">
                <a16:creationId xmlns:a16="http://schemas.microsoft.com/office/drawing/2014/main" id="{B828A341-A6F4-8FF9-F649-A11D5989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501" y="2673200"/>
            <a:ext cx="1171575" cy="1171575"/>
          </a:xfrm>
          <a:prstGeom prst="rect">
            <a:avLst/>
          </a:prstGeom>
        </p:spPr>
      </p:pic>
    </p:spTree>
    <p:extLst>
      <p:ext uri="{BB962C8B-B14F-4D97-AF65-F5344CB8AC3E}">
        <p14:creationId xmlns:p14="http://schemas.microsoft.com/office/powerpoint/2010/main" val="225847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2539"/>
            <a:ext cx="9507855" cy="846528"/>
          </a:xfrm>
        </p:spPr>
        <p:txBody>
          <a:bodyPr/>
          <a:lstStyle/>
          <a:p>
            <a:pPr>
              <a:lnSpc>
                <a:spcPct val="120000"/>
              </a:lnSpc>
            </a:pPr>
            <a:r>
              <a:rPr lang="ja-JP" altLang="en-US" dirty="0"/>
              <a:t>４</a:t>
            </a:r>
            <a:r>
              <a:rPr kumimoji="1" lang="ja-JP" altLang="en-US" dirty="0"/>
              <a:t>．「楽楽請求（楽楽精算連携プラン）」へのログイン方法</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8</a:t>
            </a:fld>
            <a:endParaRPr lang="en-GB"/>
          </a:p>
        </p:txBody>
      </p:sp>
      <p:sp>
        <p:nvSpPr>
          <p:cNvPr id="18" name="テキスト ボックス 17">
            <a:extLst>
              <a:ext uri="{FF2B5EF4-FFF2-40B4-BE49-F238E27FC236}">
                <a16:creationId xmlns:a16="http://schemas.microsoft.com/office/drawing/2014/main" id="{AF95A9A5-67F6-C638-3326-9079A39B0096}"/>
              </a:ext>
            </a:extLst>
          </p:cNvPr>
          <p:cNvSpPr txBox="1"/>
          <p:nvPr/>
        </p:nvSpPr>
        <p:spPr>
          <a:xfrm>
            <a:off x="665299" y="1494911"/>
            <a:ext cx="7494632" cy="478272"/>
          </a:xfrm>
          <a:prstGeom prst="rect">
            <a:avLst/>
          </a:prstGeom>
          <a:noFill/>
        </p:spPr>
        <p:txBody>
          <a:bodyPr wrap="square" lIns="0" tIns="0" rIns="0" bIns="0" rtlCol="0">
            <a:spAutoFit/>
          </a:bodyPr>
          <a:lstStyle/>
          <a:p>
            <a:pPr algn="l">
              <a:lnSpc>
                <a:spcPct val="120000"/>
              </a:lnSpc>
            </a:pPr>
            <a:r>
              <a:rPr kumimoji="1" lang="ja-JP" altLang="en-US" sz="1400" dirty="0"/>
              <a:t>事前にメールにてログイン</a:t>
            </a:r>
            <a:r>
              <a:rPr kumimoji="1" lang="en-US" altLang="ja-JP" sz="1400" dirty="0"/>
              <a:t>ID</a:t>
            </a:r>
            <a:r>
              <a:rPr kumimoji="1" lang="ja-JP" altLang="en-US" sz="1400" dirty="0"/>
              <a:t>（①）を通知します。</a:t>
            </a:r>
            <a:endParaRPr kumimoji="1" lang="en-US" altLang="ja-JP" sz="1400" dirty="0"/>
          </a:p>
          <a:p>
            <a:pPr algn="l">
              <a:lnSpc>
                <a:spcPct val="120000"/>
              </a:lnSpc>
            </a:pPr>
            <a:r>
              <a:rPr kumimoji="1" lang="ja-JP" altLang="en-US" sz="1400" dirty="0"/>
              <a:t>メール本文の</a:t>
            </a:r>
            <a:r>
              <a:rPr kumimoji="1" lang="en-US" altLang="ja-JP" sz="1400" dirty="0"/>
              <a:t>URL</a:t>
            </a:r>
            <a:r>
              <a:rPr kumimoji="1" lang="ja-JP" altLang="en-US" sz="1400" dirty="0"/>
              <a:t>をクリックし、パスワード（②）を設定の上、以下①②へ入力しログインください。</a:t>
            </a:r>
          </a:p>
        </p:txBody>
      </p:sp>
      <p:sp>
        <p:nvSpPr>
          <p:cNvPr id="23" name="テキスト ボックス 22">
            <a:extLst>
              <a:ext uri="{FF2B5EF4-FFF2-40B4-BE49-F238E27FC236}">
                <a16:creationId xmlns:a16="http://schemas.microsoft.com/office/drawing/2014/main" id="{07AF40AF-E1BB-2722-6408-FB4FE6C8C7C7}"/>
              </a:ext>
            </a:extLst>
          </p:cNvPr>
          <p:cNvSpPr txBox="1"/>
          <p:nvPr/>
        </p:nvSpPr>
        <p:spPr>
          <a:xfrm>
            <a:off x="2268968" y="2029765"/>
            <a:ext cx="6064291" cy="226537"/>
          </a:xfrm>
          <a:prstGeom prst="rect">
            <a:avLst/>
          </a:prstGeom>
          <a:noFill/>
        </p:spPr>
        <p:txBody>
          <a:bodyPr wrap="square" lIns="0" tIns="0" rIns="0" bIns="0" rtlCol="0">
            <a:spAutoFit/>
          </a:bodyPr>
          <a:lstStyle/>
          <a:p>
            <a:pPr algn="l">
              <a:lnSpc>
                <a:spcPct val="135000"/>
              </a:lnSpc>
            </a:pPr>
            <a:r>
              <a:rPr kumimoji="1" lang="ja-JP" altLang="en-US" sz="1300" b="1" dirty="0">
                <a:solidFill>
                  <a:schemeClr val="tx2"/>
                </a:solidFill>
                <a:latin typeface="BIZ UDPゴシック" panose="020B0400000000000000" pitchFamily="50" charset="-128"/>
                <a:ea typeface="BIZ UDPゴシック" panose="020B0400000000000000" pitchFamily="50" charset="-128"/>
              </a:rPr>
              <a:t>「楽楽請求（楽楽精算連携プラン）」</a:t>
            </a:r>
            <a:r>
              <a:rPr kumimoji="1" lang="en-US" altLang="ja-JP" sz="1300" b="1" dirty="0">
                <a:solidFill>
                  <a:schemeClr val="tx2"/>
                </a:solidFill>
                <a:latin typeface="BIZ UDPゴシック" panose="020B0400000000000000" pitchFamily="50" charset="-128"/>
                <a:ea typeface="BIZ UDPゴシック" panose="020B0400000000000000" pitchFamily="50" charset="-128"/>
              </a:rPr>
              <a:t>URL</a:t>
            </a:r>
            <a:r>
              <a:rPr kumimoji="1" lang="ja-JP" altLang="en-US" sz="1300" b="1" dirty="0">
                <a:solidFill>
                  <a:schemeClr val="tx2"/>
                </a:solidFill>
                <a:latin typeface="BIZ UDPゴシック" panose="020B0400000000000000" pitchFamily="50" charset="-128"/>
                <a:ea typeface="BIZ UDPゴシック" panose="020B0400000000000000" pitchFamily="50" charset="-128"/>
              </a:rPr>
              <a:t>　：　</a:t>
            </a:r>
            <a:r>
              <a:rPr kumimoji="1" lang="en-US" altLang="ja-JP" sz="1300" b="1" dirty="0">
                <a:solidFill>
                  <a:schemeClr val="tx2"/>
                </a:solidFill>
                <a:latin typeface="BIZ UDPゴシック" panose="020B0400000000000000" pitchFamily="50" charset="-128"/>
                <a:ea typeface="BIZ UDPゴシック" panose="020B0400000000000000" pitchFamily="50" charset="-128"/>
              </a:rPr>
              <a:t>http://</a:t>
            </a:r>
            <a:endParaRPr kumimoji="1" lang="ja-JP" altLang="en-US" sz="1300" b="1" dirty="0">
              <a:solidFill>
                <a:schemeClr val="tx2"/>
              </a:solidFill>
              <a:latin typeface="BIZ UDPゴシック" panose="020B0400000000000000" pitchFamily="50" charset="-128"/>
              <a:ea typeface="BIZ UDPゴシック" panose="020B0400000000000000" pitchFamily="50" charset="-128"/>
            </a:endParaRPr>
          </a:p>
        </p:txBody>
      </p:sp>
      <p:sp>
        <p:nvSpPr>
          <p:cNvPr id="41" name="コンテンツ プレースホルダー 3">
            <a:extLst>
              <a:ext uri="{FF2B5EF4-FFF2-40B4-BE49-F238E27FC236}">
                <a16:creationId xmlns:a16="http://schemas.microsoft.com/office/drawing/2014/main" id="{FF016A46-B45F-2D21-640A-C5B207BA057B}"/>
              </a:ext>
            </a:extLst>
          </p:cNvPr>
          <p:cNvSpPr txBox="1">
            <a:spLocks/>
          </p:cNvSpPr>
          <p:nvPr/>
        </p:nvSpPr>
        <p:spPr>
          <a:xfrm>
            <a:off x="2506031" y="5452799"/>
            <a:ext cx="6508428" cy="773792"/>
          </a:xfrm>
          <a:prstGeom prst="rect">
            <a:avLst/>
          </a:prstGeom>
          <a:solidFill>
            <a:srgbClr val="EDFCF7"/>
          </a:solidFill>
          <a:ln>
            <a:noFill/>
          </a:ln>
        </p:spPr>
        <p:txBody>
          <a:bodyPr lIns="108000" anchor="ct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a:lnSpc>
                <a:spcPct val="120000"/>
              </a:lnSpc>
            </a:pPr>
            <a:r>
              <a:rPr lang="ja-JP" altLang="en-US" sz="1100" dirty="0">
                <a:latin typeface="+mj-lt"/>
              </a:rPr>
              <a:t>「楽楽請求」の動作保証環境は以下ご確認ください。</a:t>
            </a:r>
          </a:p>
          <a:p>
            <a:pPr lvl="4">
              <a:lnSpc>
                <a:spcPct val="120000"/>
              </a:lnSpc>
            </a:pPr>
            <a:r>
              <a:rPr lang="en-US" altLang="ja-JP" sz="1100" dirty="0">
                <a:latin typeface="+mj-lt"/>
              </a:rPr>
              <a:t>OS</a:t>
            </a:r>
            <a:r>
              <a:rPr lang="ja-JP" altLang="en-US" sz="1100" dirty="0">
                <a:latin typeface="+mj-lt"/>
              </a:rPr>
              <a:t>：</a:t>
            </a:r>
            <a:r>
              <a:rPr lang="en-US" altLang="ja-JP" sz="1100" dirty="0">
                <a:latin typeface="+mj-lt"/>
              </a:rPr>
              <a:t>Windows 11</a:t>
            </a:r>
            <a:r>
              <a:rPr lang="ja-JP" altLang="en-US" sz="1100" dirty="0">
                <a:latin typeface="+mj-lt"/>
              </a:rPr>
              <a:t>　ブラウザ：</a:t>
            </a:r>
            <a:r>
              <a:rPr lang="en-US" altLang="ja-JP" sz="1100" dirty="0">
                <a:latin typeface="+mj-lt"/>
              </a:rPr>
              <a:t>Google Chrome</a:t>
            </a:r>
            <a:r>
              <a:rPr lang="ja-JP" altLang="en-US" sz="1100" dirty="0">
                <a:latin typeface="+mj-lt"/>
              </a:rPr>
              <a:t>　</a:t>
            </a:r>
            <a:r>
              <a:rPr lang="en-US" altLang="ja-JP" sz="1100" dirty="0">
                <a:latin typeface="+mj-lt"/>
              </a:rPr>
              <a:t>Microsoft Edge</a:t>
            </a:r>
            <a:endParaRPr lang="ja-JP" altLang="en-US" sz="1100" dirty="0">
              <a:latin typeface="+mj-lt"/>
            </a:endParaRPr>
          </a:p>
        </p:txBody>
      </p:sp>
      <p:pic>
        <p:nvPicPr>
          <p:cNvPr id="10" name="図 9">
            <a:extLst>
              <a:ext uri="{FF2B5EF4-FFF2-40B4-BE49-F238E27FC236}">
                <a16:creationId xmlns:a16="http://schemas.microsoft.com/office/drawing/2014/main" id="{A760A63D-F90A-7080-4504-4EDA3D5B7634}"/>
              </a:ext>
            </a:extLst>
          </p:cNvPr>
          <p:cNvPicPr>
            <a:picLocks noChangeAspect="1"/>
          </p:cNvPicPr>
          <p:nvPr/>
        </p:nvPicPr>
        <p:blipFill>
          <a:blip r:embed="rId2"/>
          <a:stretch>
            <a:fillRect/>
          </a:stretch>
        </p:blipFill>
        <p:spPr>
          <a:xfrm>
            <a:off x="4781546" y="2537916"/>
            <a:ext cx="2628907" cy="2736990"/>
          </a:xfrm>
          <a:prstGeom prst="rect">
            <a:avLst/>
          </a:prstGeom>
          <a:ln w="12700">
            <a:solidFill>
              <a:srgbClr val="D2D2D2"/>
            </a:solidFill>
          </a:ln>
        </p:spPr>
      </p:pic>
      <p:sp>
        <p:nvSpPr>
          <p:cNvPr id="17" name="吹き出し: 角を丸めた四角形 16">
            <a:extLst>
              <a:ext uri="{FF2B5EF4-FFF2-40B4-BE49-F238E27FC236}">
                <a16:creationId xmlns:a16="http://schemas.microsoft.com/office/drawing/2014/main" id="{5CB3FD7B-874A-B217-886D-A38C6F34911D}"/>
              </a:ext>
            </a:extLst>
          </p:cNvPr>
          <p:cNvSpPr/>
          <p:nvPr/>
        </p:nvSpPr>
        <p:spPr>
          <a:xfrm>
            <a:off x="8333259" y="1494911"/>
            <a:ext cx="3379316" cy="974950"/>
          </a:xfrm>
          <a:prstGeom prst="wedgeRoundRectCallout">
            <a:avLst>
              <a:gd name="adj1" fmla="val -62211"/>
              <a:gd name="adj2" fmla="val 2021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50000"/>
              </a:lnSpc>
            </a:pPr>
            <a:r>
              <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説明会資料作成様へ</a:t>
            </a:r>
            <a:r>
              <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p>
          <a:p>
            <a:pPr algn="ctr">
              <a:lnSpc>
                <a:spcPct val="150000"/>
              </a:lnSpc>
            </a:pP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貴社の「楽楽請求（楽楽精算連携プラン）」</a:t>
            </a:r>
            <a:endPar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endParaRPr>
          </a:p>
          <a:p>
            <a:pPr algn="ctr">
              <a:lnSpc>
                <a:spcPct val="150000"/>
              </a:lnSpc>
            </a:pP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環境の</a:t>
            </a:r>
            <a:r>
              <a:rPr lang="en-US" altLang="ja-JP"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URL</a:t>
            </a:r>
            <a:r>
              <a:rPr lang="ja-JP" altLang="en-US" sz="13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を記載ください。</a:t>
            </a:r>
          </a:p>
        </p:txBody>
      </p:sp>
    </p:spTree>
    <p:extLst>
      <p:ext uri="{BB962C8B-B14F-4D97-AF65-F5344CB8AC3E}">
        <p14:creationId xmlns:p14="http://schemas.microsoft.com/office/powerpoint/2010/main" val="93158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a:xfrm>
            <a:off x="479425" y="392539"/>
            <a:ext cx="9507855" cy="805974"/>
          </a:xfrm>
        </p:spPr>
        <p:txBody>
          <a:bodyPr/>
          <a:lstStyle/>
          <a:p>
            <a:pPr>
              <a:lnSpc>
                <a:spcPct val="120000"/>
              </a:lnSpc>
            </a:pPr>
            <a:r>
              <a:rPr kumimoji="1" lang="ja-JP" altLang="en-US" dirty="0"/>
              <a:t>５．操作方法</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9</a:t>
            </a:fld>
            <a:endParaRPr lang="en-GB"/>
          </a:p>
        </p:txBody>
      </p:sp>
      <p:sp>
        <p:nvSpPr>
          <p:cNvPr id="5" name="テキスト ボックス 4">
            <a:extLst>
              <a:ext uri="{FF2B5EF4-FFF2-40B4-BE49-F238E27FC236}">
                <a16:creationId xmlns:a16="http://schemas.microsoft.com/office/drawing/2014/main" id="{8ACFFA2D-50ED-9D63-A584-77622563DCDD}"/>
              </a:ext>
            </a:extLst>
          </p:cNvPr>
          <p:cNvSpPr txBox="1"/>
          <p:nvPr/>
        </p:nvSpPr>
        <p:spPr>
          <a:xfrm>
            <a:off x="599905" y="1695402"/>
            <a:ext cx="7462067" cy="219740"/>
          </a:xfrm>
          <a:prstGeom prst="rect">
            <a:avLst/>
          </a:prstGeom>
          <a:noFill/>
        </p:spPr>
        <p:txBody>
          <a:bodyPr wrap="square" lIns="0" tIns="0" rIns="0" bIns="0" rtlCol="0">
            <a:spAutoFit/>
          </a:bodyPr>
          <a:lstStyle/>
          <a:p>
            <a:pPr algn="l">
              <a:lnSpc>
                <a:spcPct val="120000"/>
              </a:lnSpc>
            </a:pPr>
            <a:r>
              <a:rPr kumimoji="1" lang="ja-JP" altLang="en-US" sz="1400" dirty="0"/>
              <a:t>操作マニュアルでご説明し、説明会終了後共有させていただきます。</a:t>
            </a:r>
          </a:p>
        </p:txBody>
      </p:sp>
      <p:sp>
        <p:nvSpPr>
          <p:cNvPr id="9" name="吹き出し: 角を丸めた四角形 8">
            <a:extLst>
              <a:ext uri="{FF2B5EF4-FFF2-40B4-BE49-F238E27FC236}">
                <a16:creationId xmlns:a16="http://schemas.microsoft.com/office/drawing/2014/main" id="{EA147A05-E522-A9BF-0C9C-3963999F3E35}"/>
              </a:ext>
            </a:extLst>
          </p:cNvPr>
          <p:cNvSpPr/>
          <p:nvPr/>
        </p:nvSpPr>
        <p:spPr>
          <a:xfrm>
            <a:off x="599905" y="3327275"/>
            <a:ext cx="4427208" cy="1654008"/>
          </a:xfrm>
          <a:prstGeom prst="wedgeRoundRectCallout">
            <a:avLst>
              <a:gd name="adj1" fmla="val 42334"/>
              <a:gd name="adj2" fmla="val -725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50000"/>
              </a:lnSpc>
            </a:pPr>
            <a:r>
              <a:rPr lang="en-US" altLang="ja-JP"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説明会資料作成者様へ</a:t>
            </a:r>
            <a:r>
              <a:rPr lang="en-US" altLang="ja-JP"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a:t>
            </a:r>
          </a:p>
          <a:p>
            <a:pPr algn="ctr">
              <a:lnSpc>
                <a:spcPct val="150000"/>
              </a:lnSpc>
            </a:pP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貴社内で作成された操作マニュアルをご挿入の上、</a:t>
            </a:r>
            <a:endParaRPr lang="en-US" altLang="ja-JP"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endParaRPr>
          </a:p>
          <a:p>
            <a:pPr algn="ctr">
              <a:lnSpc>
                <a:spcPct val="150000"/>
              </a:lnSpc>
            </a:pPr>
            <a:r>
              <a:rPr lang="ja-JP" altLang="en-US" sz="1400" dirty="0">
                <a:solidFill>
                  <a:srgbClr val="464646"/>
                </a:solidFill>
                <a:uFill>
                  <a:solidFill>
                    <a:srgbClr val="F6AD48"/>
                  </a:solidFill>
                </a:uFill>
                <a:latin typeface="BIZ UDPゴシック" panose="020B0400000000000000" pitchFamily="50" charset="-128"/>
                <a:ea typeface="BIZ UDPゴシック" panose="020B0400000000000000" pitchFamily="50" charset="-128"/>
                <a:cs typeface="Meiryo"/>
                <a:sym typeface="Meiryo"/>
              </a:rPr>
              <a:t>操作方法をご説明ください。</a:t>
            </a:r>
          </a:p>
        </p:txBody>
      </p:sp>
    </p:spTree>
    <p:extLst>
      <p:ext uri="{BB962C8B-B14F-4D97-AF65-F5344CB8AC3E}">
        <p14:creationId xmlns:p14="http://schemas.microsoft.com/office/powerpoint/2010/main" val="3018285954"/>
      </p:ext>
    </p:extLst>
  </p:cSld>
  <p:clrMapOvr>
    <a:masterClrMapping/>
  </p:clrMapOvr>
</p:sld>
</file>

<file path=ppt/theme/theme1.xml><?xml version="1.0" encoding="utf-8"?>
<a:theme xmlns:a="http://schemas.openxmlformats.org/drawingml/2006/main" name="Rakus Invoice Template">
  <a:themeElements>
    <a:clrScheme name="ユーザー定義 31">
      <a:dk1>
        <a:srgbClr val="464646"/>
      </a:dk1>
      <a:lt1>
        <a:srgbClr val="FFFFFF"/>
      </a:lt1>
      <a:dk2>
        <a:srgbClr val="0BA578"/>
      </a:dk2>
      <a:lt2>
        <a:srgbClr val="E6E6E6"/>
      </a:lt2>
      <a:accent1>
        <a:srgbClr val="0BA578"/>
      </a:accent1>
      <a:accent2>
        <a:srgbClr val="005F50"/>
      </a:accent2>
      <a:accent3>
        <a:srgbClr val="008278"/>
      </a:accent3>
      <a:accent4>
        <a:srgbClr val="7ADAA9"/>
      </a:accent4>
      <a:accent5>
        <a:srgbClr val="B7E8D9"/>
      </a:accent5>
      <a:accent6>
        <a:srgbClr val="FFE91C"/>
      </a:accent6>
      <a:hlink>
        <a:srgbClr val="0BA578"/>
      </a:hlink>
      <a:folHlink>
        <a:srgbClr val="0BA578"/>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8" id="{7A9719F7-AEC1-9446-8383-CCEECBBF8EE1}" vid="{5985E3F0-6889-1442-A58D-73FDEDE1F7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1259</Words>
  <Application>Microsoft Office PowerPoint</Application>
  <PresentationFormat>ワイド画面</PresentationFormat>
  <Paragraphs>174</Paragraphs>
  <Slides>11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Calibri</vt:lpstr>
      <vt:lpstr>BIZ UDPゴシック</vt:lpstr>
      <vt:lpstr>BIZ UDPゴシック</vt:lpstr>
      <vt:lpstr>Rakus Invoice Template</vt:lpstr>
      <vt:lpstr>「楽楽請求 （楽楽精算連携プラン）」 社内説明会</vt:lpstr>
      <vt:lpstr>目次</vt:lpstr>
      <vt:lpstr>１．「楽楽請求（楽楽精算連携プラン）」の導入目的 </vt:lpstr>
      <vt:lpstr>PowerPoint プレゼンテーション</vt:lpstr>
      <vt:lpstr>PowerPoint プレゼンテーション</vt:lpstr>
      <vt:lpstr>２．「楽楽請求（楽楽精算連携プラン）」の導入メリット</vt:lpstr>
      <vt:lpstr>３．請求書受取業務フローの変更点</vt:lpstr>
      <vt:lpstr>４．「楽楽請求（楽楽精算連携プラン）」へのログイン方法</vt:lpstr>
      <vt:lpstr>５．操作方法</vt:lpstr>
      <vt:lpstr>6．システム移行スケジュール </vt:lpstr>
      <vt:lpstr>7.質疑応答・社内問合せ窓口案内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2026-04-27T09:48:03Z</dcterms:created>
  <dcterms:modified xsi:type="dcterms:W3CDTF">2026-04-27T09:48:08Z</dcterms:modified>
</cp:coreProperties>
</file>